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267" r:id="rId3"/>
    <p:sldId id="258" r:id="rId4"/>
    <p:sldId id="827" r:id="rId5"/>
    <p:sldId id="828" r:id="rId6"/>
    <p:sldId id="830" r:id="rId7"/>
    <p:sldId id="823" r:id="rId8"/>
    <p:sldId id="82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4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275"/>
    <a:srgbClr val="FF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/>
    <p:restoredTop sz="94677"/>
  </p:normalViewPr>
  <p:slideViewPr>
    <p:cSldViewPr snapToGrid="0">
      <p:cViewPr varScale="1">
        <p:scale>
          <a:sx n="92" d="100"/>
          <a:sy n="92" d="100"/>
        </p:scale>
        <p:origin x="776" y="192"/>
      </p:cViewPr>
      <p:guideLst>
        <p:guide orient="horz" pos="2160"/>
        <p:guide pos="64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1330C-A128-4E2B-8DBB-3136C2DEDB47}" type="datetimeFigureOut">
              <a:rPr lang="ru-RU" smtClean="0"/>
              <a:t>01.03.19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76F76-3C5A-46C7-86EB-4BBBD8D2B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7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70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771E6-820E-A945-A85C-344820A5CC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7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771E6-820E-A945-A85C-344820A5CC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8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771E6-820E-A945-A85C-344820A5CCF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35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771E6-820E-A945-A85C-344820A5CCF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05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76F76-3C5A-46C7-86EB-4BBBD8D2BF8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54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A65-46E1-4F5D-AD25-3303C7714B2E}" type="datetimeFigureOut">
              <a:rPr lang="ru-RU" smtClean="0"/>
              <a:t>01.03.19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83B-162F-4DF3-B14C-00CF5F246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4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A65-46E1-4F5D-AD25-3303C7714B2E}" type="datetimeFigureOut">
              <a:rPr lang="ru-RU" smtClean="0"/>
              <a:t>01.03.19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83B-162F-4DF3-B14C-00CF5F246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1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A65-46E1-4F5D-AD25-3303C7714B2E}" type="datetimeFigureOut">
              <a:rPr lang="ru-RU" smtClean="0"/>
              <a:t>01.03.19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83B-162F-4DF3-B14C-00CF5F246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5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A65-46E1-4F5D-AD25-3303C7714B2E}" type="datetimeFigureOut">
              <a:rPr lang="ru-RU" smtClean="0"/>
              <a:t>01.03.19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83B-162F-4DF3-B14C-00CF5F246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4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A65-46E1-4F5D-AD25-3303C7714B2E}" type="datetimeFigureOut">
              <a:rPr lang="ru-RU" smtClean="0"/>
              <a:t>01.03.19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83B-162F-4DF3-B14C-00CF5F246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6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A65-46E1-4F5D-AD25-3303C7714B2E}" type="datetimeFigureOut">
              <a:rPr lang="ru-RU" smtClean="0"/>
              <a:t>01.03.19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83B-162F-4DF3-B14C-00CF5F246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09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A65-46E1-4F5D-AD25-3303C7714B2E}" type="datetimeFigureOut">
              <a:rPr lang="ru-RU" smtClean="0"/>
              <a:t>01.03.19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83B-162F-4DF3-B14C-00CF5F246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48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A65-46E1-4F5D-AD25-3303C7714B2E}" type="datetimeFigureOut">
              <a:rPr lang="ru-RU" smtClean="0"/>
              <a:t>01.03.19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83B-162F-4DF3-B14C-00CF5F246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9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A65-46E1-4F5D-AD25-3303C7714B2E}" type="datetimeFigureOut">
              <a:rPr lang="ru-RU" smtClean="0"/>
              <a:t>01.03.19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83B-162F-4DF3-B14C-00CF5F246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3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A65-46E1-4F5D-AD25-3303C7714B2E}" type="datetimeFigureOut">
              <a:rPr lang="ru-RU" smtClean="0"/>
              <a:t>01.03.19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83B-162F-4DF3-B14C-00CF5F246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6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E2A65-46E1-4F5D-AD25-3303C7714B2E}" type="datetimeFigureOut">
              <a:rPr lang="ru-RU" smtClean="0"/>
              <a:t>01.03.19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383B-162F-4DF3-B14C-00CF5F246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1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E2A65-46E1-4F5D-AD25-3303C7714B2E}" type="datetimeFigureOut">
              <a:rPr lang="ru-RU" smtClean="0"/>
              <a:t>01.03.19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0383B-162F-4DF3-B14C-00CF5F246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99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oecd-russia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854094"/>
            <a:ext cx="2540005" cy="79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1142998" y="3126330"/>
            <a:ext cx="1885209" cy="153774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439757" y="2890391"/>
            <a:ext cx="81133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ea typeface="Avenir Next" charset="0"/>
                <a:cs typeface="Avenir Next" charset="0"/>
              </a:rPr>
              <a:t>Практика применения права в криптоэкономике 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485753" y="4017744"/>
            <a:ext cx="80213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  <a:ea typeface="Avenir Next" charset="0"/>
                <a:cs typeface="Avenir Next" charset="0"/>
              </a:rPr>
              <a:t>Александра Коваль, </a:t>
            </a:r>
          </a:p>
          <a:p>
            <a:r>
              <a:rPr lang="ru-RU" dirty="0">
                <a:latin typeface="+mj-lt"/>
                <a:ea typeface="Avenir Next" charset="0"/>
                <a:cs typeface="Avenir Next" charset="0"/>
              </a:rPr>
              <a:t>директор Клуба ВАВТ Минэкономразвития</a:t>
            </a: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843" y="446345"/>
            <a:ext cx="1751266" cy="16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04825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0DF23B-41EC-4A40-B62D-3628A54A0E96}"/>
              </a:ext>
            </a:extLst>
          </p:cNvPr>
          <p:cNvSpPr txBox="1"/>
          <p:nvPr/>
        </p:nvSpPr>
        <p:spPr>
          <a:xfrm>
            <a:off x="6863541" y="2059394"/>
            <a:ext cx="420624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solidFill>
                  <a:srgbClr val="FF5275"/>
                </a:solidFill>
                <a:latin typeface="+mj-lt"/>
                <a:ea typeface="Avenir Next" charset="0"/>
                <a:cs typeface="Avenir Next" charset="0"/>
              </a:rPr>
              <a:t>6,4 млн. $</a:t>
            </a:r>
          </a:p>
          <a:p>
            <a:pPr algn="ctr"/>
            <a:r>
              <a:rPr lang="ru-RU" sz="2400" dirty="0">
                <a:latin typeface="+mj-lt"/>
                <a:ea typeface="Avenir Next" charset="0"/>
                <a:cs typeface="Avenir Next" charset="0"/>
              </a:rPr>
              <a:t>средний объем средств, собираемый на </a:t>
            </a:r>
            <a:r>
              <a:rPr lang="en-US" sz="2400" dirty="0">
                <a:latin typeface="+mj-lt"/>
                <a:ea typeface="Avenir Next" charset="0"/>
                <a:cs typeface="Avenir Next" charset="0"/>
              </a:rPr>
              <a:t>ICO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41D4C-1A6B-F04A-86F9-1D8979E76963}"/>
              </a:ext>
            </a:extLst>
          </p:cNvPr>
          <p:cNvSpPr txBox="1"/>
          <p:nvPr/>
        </p:nvSpPr>
        <p:spPr>
          <a:xfrm>
            <a:off x="569492" y="4460476"/>
            <a:ext cx="591443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solidFill>
                  <a:srgbClr val="FF5275"/>
                </a:solidFill>
                <a:latin typeface="+mj-lt"/>
                <a:ea typeface="Avenir Next" charset="0"/>
                <a:cs typeface="Avenir Next" charset="0"/>
              </a:rPr>
              <a:t>48% </a:t>
            </a:r>
          </a:p>
          <a:p>
            <a:pPr algn="ctr"/>
            <a:r>
              <a:rPr lang="ru-RU" sz="2400" dirty="0">
                <a:latin typeface="+mj-lt"/>
                <a:ea typeface="Avenir Next" charset="0"/>
                <a:cs typeface="Avenir Next" charset="0"/>
              </a:rPr>
              <a:t>средняя доходность для инвестора </a:t>
            </a:r>
          </a:p>
          <a:p>
            <a:pPr algn="ctr"/>
            <a:r>
              <a:rPr lang="ru-RU" sz="2400" dirty="0">
                <a:latin typeface="+mj-lt"/>
                <a:ea typeface="Avenir Next" charset="0"/>
                <a:cs typeface="Avenir Next" charset="0"/>
              </a:rPr>
              <a:t>в 1 неделю листинга на бирже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9E126-8510-D048-A5A3-E2346AD93D44}"/>
              </a:ext>
            </a:extLst>
          </p:cNvPr>
          <p:cNvSpPr txBox="1"/>
          <p:nvPr/>
        </p:nvSpPr>
        <p:spPr>
          <a:xfrm>
            <a:off x="6848231" y="4829808"/>
            <a:ext cx="477427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  <a:ea typeface="Avenir Next" charset="0"/>
                <a:cs typeface="Avenir Next" charset="0"/>
              </a:rPr>
              <a:t>РИСКИ: </a:t>
            </a:r>
            <a:r>
              <a:rPr lang="ru-RU" sz="3500" b="1" dirty="0">
                <a:solidFill>
                  <a:srgbClr val="FF5275"/>
                </a:solidFill>
                <a:latin typeface="+mj-lt"/>
                <a:ea typeface="Avenir Next" charset="0"/>
                <a:cs typeface="Avenir Next" charset="0"/>
              </a:rPr>
              <a:t>от 5% до 25% </a:t>
            </a:r>
          </a:p>
          <a:p>
            <a:pPr algn="ctr"/>
            <a:r>
              <a:rPr lang="ru-RU" sz="2400" dirty="0">
                <a:latin typeface="+mj-lt"/>
                <a:ea typeface="Avenir Next" charset="0"/>
                <a:cs typeface="Avenir Next" charset="0"/>
              </a:rPr>
              <a:t>проектов </a:t>
            </a:r>
            <a:r>
              <a:rPr lang="en-US" sz="2400" dirty="0">
                <a:latin typeface="+mj-lt"/>
                <a:ea typeface="Avenir Next" charset="0"/>
                <a:cs typeface="Avenir Next" charset="0"/>
              </a:rPr>
              <a:t>ICO - </a:t>
            </a:r>
            <a:r>
              <a:rPr lang="ru-RU" sz="2400" dirty="0">
                <a:latin typeface="+mj-lt"/>
                <a:ea typeface="Avenir Next" charset="0"/>
                <a:cs typeface="Avenir Next" charset="0"/>
              </a:rPr>
              <a:t>мошенничество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AC22A-31D0-9847-835D-690B204E8BC1}"/>
              </a:ext>
            </a:extLst>
          </p:cNvPr>
          <p:cNvSpPr txBox="1"/>
          <p:nvPr/>
        </p:nvSpPr>
        <p:spPr>
          <a:xfrm>
            <a:off x="0" y="1638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SF Pro Display Light" pitchFamily="2" charset="0"/>
                <a:ea typeface="SF Pro Display Light" pitchFamily="2" charset="0"/>
              </a:rPr>
              <a:t> </a:t>
            </a:r>
            <a:r>
              <a:rPr lang="ru-RU" sz="2800" b="1" dirty="0" err="1">
                <a:latin typeface="Avenir Next" charset="0"/>
                <a:ea typeface="Avenir Next" charset="0"/>
                <a:cs typeface="Avenir Next" charset="0"/>
              </a:rPr>
              <a:t>Криптоэкономика</a:t>
            </a:r>
            <a:r>
              <a:rPr lang="ru-RU" sz="2800" b="1" dirty="0">
                <a:latin typeface="Avenir Next" charset="0"/>
                <a:ea typeface="Avenir Next" charset="0"/>
                <a:cs typeface="Avenir Next" charset="0"/>
              </a:rPr>
              <a:t> – почему это нужно России?</a:t>
            </a:r>
            <a:endParaRPr lang="ru-RU" sz="2200" b="1" dirty="0">
              <a:latin typeface="SF Pro Display Light" pitchFamily="2" charset="0"/>
              <a:ea typeface="SF Pro Display Ligh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5226C-0DA7-DB4D-B0F1-45C1CA8E1F35}"/>
              </a:ext>
            </a:extLst>
          </p:cNvPr>
          <p:cNvSpPr txBox="1"/>
          <p:nvPr/>
        </p:nvSpPr>
        <p:spPr>
          <a:xfrm>
            <a:off x="292402" y="942134"/>
            <a:ext cx="118995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FF5275"/>
                </a:solidFill>
                <a:ea typeface="Avenir Next" charset="0"/>
                <a:cs typeface="Avenir Next" charset="0"/>
              </a:rPr>
              <a:t>Развитие доступа МСП к финансированию. Особенно в </a:t>
            </a:r>
            <a:r>
              <a:rPr lang="en-US" sz="3000" b="1" dirty="0">
                <a:solidFill>
                  <a:srgbClr val="FF5275"/>
                </a:solidFill>
                <a:ea typeface="Avenir Next" charset="0"/>
                <a:cs typeface="Avenir Next" charset="0"/>
              </a:rPr>
              <a:t>IT </a:t>
            </a:r>
            <a:r>
              <a:rPr lang="ru-RU" sz="3000" b="1" dirty="0">
                <a:solidFill>
                  <a:srgbClr val="FF5275"/>
                </a:solidFill>
                <a:ea typeface="Avenir Next" charset="0"/>
                <a:cs typeface="Avenir Next" charset="0"/>
              </a:rPr>
              <a:t>секторе. </a:t>
            </a:r>
            <a:endParaRPr lang="ru-RU" sz="3000" b="1" dirty="0">
              <a:solidFill>
                <a:srgbClr val="FF5275"/>
              </a:solidFill>
              <a:ea typeface="SF Pro Display Black" pitchFamily="2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48BD32-DE24-EB49-99F1-772C549641A2}"/>
              </a:ext>
            </a:extLst>
          </p:cNvPr>
          <p:cNvSpPr/>
          <p:nvPr/>
        </p:nvSpPr>
        <p:spPr>
          <a:xfrm>
            <a:off x="410892" y="1985724"/>
            <a:ext cx="607303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  <a:ea typeface="Avenir Next" charset="0"/>
                <a:cs typeface="Avenir Next" charset="0"/>
              </a:rPr>
              <a:t>ICO </a:t>
            </a:r>
            <a:r>
              <a:rPr lang="ru-RU" sz="2400" dirty="0">
                <a:latin typeface="+mj-lt"/>
                <a:ea typeface="Avenir Next" charset="0"/>
                <a:cs typeface="Avenir Next" charset="0"/>
              </a:rPr>
              <a:t>стоит около </a:t>
            </a:r>
            <a:r>
              <a:rPr lang="ru-RU" sz="3500" b="1" dirty="0">
                <a:solidFill>
                  <a:srgbClr val="FF5275"/>
                </a:solidFill>
                <a:latin typeface="+mj-lt"/>
                <a:ea typeface="Avenir Next" charset="0"/>
                <a:cs typeface="Avenir Next" charset="0"/>
              </a:rPr>
              <a:t>3%</a:t>
            </a:r>
            <a:r>
              <a:rPr lang="ru-RU" sz="3500" dirty="0">
                <a:latin typeface="+mj-lt"/>
                <a:ea typeface="Avenir Next" charset="0"/>
                <a:cs typeface="Avenir Next" charset="0"/>
              </a:rPr>
              <a:t> </a:t>
            </a:r>
            <a:r>
              <a:rPr lang="ru-RU" sz="2400" dirty="0">
                <a:latin typeface="+mj-lt"/>
                <a:ea typeface="Avenir Next" charset="0"/>
                <a:cs typeface="Avenir Next" charset="0"/>
              </a:rPr>
              <a:t>от объема привлеченных средств, </a:t>
            </a:r>
            <a:r>
              <a:rPr lang="en-US" sz="2400" dirty="0">
                <a:latin typeface="+mj-lt"/>
                <a:ea typeface="Avenir Next" charset="0"/>
                <a:cs typeface="Avenir Next" charset="0"/>
              </a:rPr>
              <a:t>IPO - </a:t>
            </a:r>
            <a:r>
              <a:rPr lang="en-US" sz="3500" b="1" dirty="0">
                <a:solidFill>
                  <a:srgbClr val="FF5275"/>
                </a:solidFill>
                <a:latin typeface="+mj-lt"/>
                <a:ea typeface="Avenir Next" charset="0"/>
                <a:cs typeface="Avenir Next" charset="0"/>
              </a:rPr>
              <a:t>3–5%</a:t>
            </a:r>
            <a:r>
              <a:rPr lang="en-US" sz="2400" dirty="0">
                <a:latin typeface="+mj-lt"/>
                <a:ea typeface="Avenir Next" charset="0"/>
                <a:cs typeface="Avenir Next" charset="0"/>
              </a:rPr>
              <a:t> </a:t>
            </a:r>
            <a:endParaRPr lang="ru-RU" sz="2400" dirty="0">
              <a:latin typeface="+mj-lt"/>
              <a:ea typeface="Avenir Next" charset="0"/>
              <a:cs typeface="Avenir Next" charset="0"/>
            </a:endParaRPr>
          </a:p>
          <a:p>
            <a:pPr algn="ctr"/>
            <a:r>
              <a:rPr lang="en-US" i="1" dirty="0">
                <a:latin typeface="+mj-lt"/>
                <a:ea typeface="Avenir Next" charset="0"/>
                <a:cs typeface="Avenir Next" charset="0"/>
              </a:rPr>
              <a:t>(</a:t>
            </a:r>
            <a:r>
              <a:rPr lang="ru-RU" i="1" dirty="0">
                <a:latin typeface="+mj-lt"/>
                <a:ea typeface="Avenir Next" charset="0"/>
                <a:cs typeface="Avenir Next" charset="0"/>
              </a:rPr>
              <a:t>не считая расходов в </a:t>
            </a:r>
            <a:r>
              <a:rPr lang="ru-RU" sz="3500" b="1" i="1" dirty="0">
                <a:solidFill>
                  <a:srgbClr val="FF5275"/>
                </a:solidFill>
                <a:latin typeface="+mj-lt"/>
                <a:ea typeface="Avenir Next" charset="0"/>
                <a:cs typeface="Avenir Next" charset="0"/>
              </a:rPr>
              <a:t>7%</a:t>
            </a:r>
            <a:r>
              <a:rPr lang="ru-RU" b="1" i="1" dirty="0">
                <a:solidFill>
                  <a:srgbClr val="FF5275"/>
                </a:solidFill>
                <a:latin typeface="+mj-lt"/>
                <a:ea typeface="Avenir Next" charset="0"/>
                <a:cs typeface="Avenir Next" charset="0"/>
              </a:rPr>
              <a:t> </a:t>
            </a:r>
            <a:r>
              <a:rPr lang="ru-RU" i="1" dirty="0">
                <a:latin typeface="+mj-lt"/>
                <a:ea typeface="Avenir Next" charset="0"/>
                <a:cs typeface="Avenir Next" charset="0"/>
              </a:rPr>
              <a:t>на инвестиционные банки)</a:t>
            </a: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049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latin typeface="Avenir Next" charset="0"/>
                <a:ea typeface="Avenir Next" charset="0"/>
                <a:cs typeface="Avenir Next" charset="0"/>
              </a:rPr>
              <a:t>Как регулируется криптоэкономика в странах ОЭСР? </a:t>
            </a:r>
            <a:endParaRPr lang="en-US" sz="25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29396" y="533841"/>
            <a:ext cx="6497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5275"/>
                </a:solidFill>
                <a:ea typeface="Avenir Next" charset="0"/>
                <a:cs typeface="Avenir Next" charset="0"/>
              </a:rPr>
              <a:t>более 40 стран</a:t>
            </a:r>
            <a:endParaRPr lang="en-US" sz="3200" b="1" dirty="0">
              <a:solidFill>
                <a:srgbClr val="FF5275"/>
              </a:solidFill>
              <a:ea typeface="Avenir Next" charset="0"/>
              <a:cs typeface="Avenir Nex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412" y="564619"/>
            <a:ext cx="8917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Avenir Next" charset="0"/>
                <a:cs typeface="Avenir Next" charset="0"/>
              </a:rPr>
              <a:t>Центр Россия-ОЭСР проанализировал опыт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ea typeface="Avenir Next" charset="0"/>
              <a:cs typeface="Avenir Next" charset="0"/>
            </a:endParaRPr>
          </a:p>
        </p:txBody>
      </p:sp>
      <p:sp>
        <p:nvSpPr>
          <p:cNvPr id="37" name="Right Arrow 27"/>
          <p:cNvSpPr/>
          <p:nvPr/>
        </p:nvSpPr>
        <p:spPr>
          <a:xfrm>
            <a:off x="3062509" y="2373301"/>
            <a:ext cx="664999" cy="882647"/>
          </a:xfrm>
          <a:prstGeom prst="rightArrow">
            <a:avLst/>
          </a:prstGeom>
          <a:solidFill>
            <a:srgbClr val="FF5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527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370009"/>
            <a:ext cx="3141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ea typeface="Avenir Next" charset="0"/>
                <a:cs typeface="Avenir Next" charset="0"/>
              </a:rPr>
              <a:t>НА ОСНОВЕ АНАЛИЗА:</a:t>
            </a:r>
            <a:endParaRPr lang="ru-RU" sz="3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44750" y="1206181"/>
            <a:ext cx="7920906" cy="5482002"/>
          </a:xfrm>
          <a:prstGeom prst="rect">
            <a:avLst/>
          </a:prstGeom>
          <a:ln w="38100">
            <a:solidFill>
              <a:srgbClr val="FF5275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1419" y="1236958"/>
            <a:ext cx="7707568" cy="5741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2000" dirty="0">
                <a:latin typeface="+mj-lt"/>
                <a:ea typeface="Avenir Next" charset="0"/>
                <a:cs typeface="Avenir Next" charset="0"/>
              </a:rPr>
              <a:t>подготовлены дополнения в </a:t>
            </a:r>
            <a:r>
              <a:rPr lang="ru-RU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venir Next" charset="0"/>
                <a:cs typeface="Avenir Next" charset="0"/>
              </a:rPr>
              <a:t>глоссарий ЕАЭС </a:t>
            </a:r>
            <a:r>
              <a:rPr lang="ru-RU" sz="2000" dirty="0">
                <a:latin typeface="+mj-lt"/>
                <a:ea typeface="Avenir Next" charset="0"/>
                <a:cs typeface="Avenir Next" charset="0"/>
              </a:rPr>
              <a:t>по технологии </a:t>
            </a:r>
            <a:r>
              <a:rPr lang="ru-RU" sz="2000" dirty="0" err="1">
                <a:latin typeface="+mj-lt"/>
                <a:ea typeface="Avenir Next" charset="0"/>
                <a:cs typeface="Avenir Next" charset="0"/>
              </a:rPr>
              <a:t>блокчейн</a:t>
            </a:r>
            <a:endParaRPr lang="en-US" sz="2000" dirty="0">
              <a:latin typeface="+mj-lt"/>
              <a:ea typeface="Avenir Next" charset="0"/>
              <a:cs typeface="Avenir Next" charset="0"/>
            </a:endParaRP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endParaRPr lang="ru-RU" sz="2000" dirty="0">
              <a:latin typeface="+mj-lt"/>
              <a:ea typeface="Avenir Next" charset="0"/>
              <a:cs typeface="Avenir Next" charset="0"/>
            </a:endParaRP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2000" dirty="0">
                <a:latin typeface="+mj-lt"/>
                <a:ea typeface="Avenir Next" charset="0"/>
                <a:cs typeface="Avenir Next" charset="0"/>
              </a:rPr>
              <a:t>представлены комментарии в отношении </a:t>
            </a:r>
            <a:r>
              <a:rPr lang="ru-RU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venir Next" charset="0"/>
                <a:cs typeface="Avenir Next" charset="0"/>
              </a:rPr>
              <a:t>законопроектов по ЦФА и инвестиционным платформам 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Avenir Next" charset="0"/>
              <a:cs typeface="Avenir Next" charset="0"/>
            </a:endParaRP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Avenir Next" charset="0"/>
              <a:cs typeface="Avenir Next" charset="0"/>
            </a:endParaRP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2000" dirty="0">
                <a:latin typeface="+mj-lt"/>
                <a:ea typeface="Avenir Next" charset="0"/>
                <a:cs typeface="Avenir Next" charset="0"/>
              </a:rPr>
              <a:t>представлены комментарии к </a:t>
            </a:r>
            <a:r>
              <a:rPr lang="ru-RU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venir Next" charset="0"/>
                <a:cs typeface="Avenir Next" charset="0"/>
              </a:rPr>
              <a:t>отчету ОЭСР по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venir Next" charset="0"/>
                <a:cs typeface="Avenir Next" charset="0"/>
              </a:rPr>
              <a:t>ICO</a:t>
            </a:r>
            <a:r>
              <a:rPr lang="ru-RU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venir Next" charset="0"/>
                <a:cs typeface="Avenir Next" charset="0"/>
              </a:rPr>
              <a:t>, </a:t>
            </a:r>
            <a:r>
              <a:rPr lang="ru-RU" sz="2000" dirty="0">
                <a:latin typeface="+mj-lt"/>
                <a:ea typeface="Avenir Next" charset="0"/>
                <a:cs typeface="Avenir Next" charset="0"/>
              </a:rPr>
              <a:t>аналитика по ситуации с регулированием </a:t>
            </a:r>
            <a:r>
              <a:rPr lang="ru-RU" sz="2000" dirty="0" err="1">
                <a:latin typeface="+mj-lt"/>
                <a:ea typeface="Avenir Next" charset="0"/>
                <a:cs typeface="Avenir Next" charset="0"/>
              </a:rPr>
              <a:t>криптоэкономики</a:t>
            </a:r>
            <a:r>
              <a:rPr lang="ru-RU" sz="2000" dirty="0">
                <a:latin typeface="+mj-lt"/>
                <a:ea typeface="Avenir Next" charset="0"/>
                <a:cs typeface="Avenir Next" charset="0"/>
              </a:rPr>
              <a:t> в России </a:t>
            </a:r>
            <a:endParaRPr lang="en-US" sz="2000" dirty="0">
              <a:latin typeface="+mj-lt"/>
              <a:ea typeface="Avenir Next" charset="0"/>
              <a:cs typeface="Avenir Next" charset="0"/>
            </a:endParaRP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endParaRPr lang="ru-RU" sz="2000" dirty="0">
              <a:latin typeface="+mj-lt"/>
              <a:ea typeface="Avenir Next" charset="0"/>
              <a:cs typeface="Avenir Next" charset="0"/>
            </a:endParaRP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2000" dirty="0">
                <a:latin typeface="+mj-lt"/>
                <a:ea typeface="Avenir Next" charset="0"/>
                <a:cs typeface="Avenir Next" charset="0"/>
              </a:rPr>
              <a:t>подготовлен </a:t>
            </a:r>
            <a:r>
              <a:rPr lang="ru-RU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venir Next" charset="0"/>
                <a:cs typeface="Avenir Next" charset="0"/>
              </a:rPr>
              <a:t>международный отчет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venir Next" charset="0"/>
                <a:cs typeface="Avenir Next" charset="0"/>
              </a:rPr>
              <a:t>Cambridge</a:t>
            </a:r>
            <a:r>
              <a:rPr lang="ru-RU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venir Next" charset="0"/>
                <a:cs typeface="Avenir Next" charset="0"/>
              </a:rPr>
              <a:t> </a:t>
            </a:r>
            <a:r>
              <a:rPr lang="ru-RU" sz="2000" dirty="0">
                <a:latin typeface="+mj-lt"/>
                <a:ea typeface="Avenir Next" charset="0"/>
                <a:cs typeface="Avenir Next" charset="0"/>
              </a:rPr>
              <a:t>по криптовалютам 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endParaRPr lang="ru-RU" sz="2000" dirty="0">
              <a:latin typeface="+mj-lt"/>
              <a:ea typeface="Avenir Next" charset="0"/>
              <a:cs typeface="Avenir Next" charset="0"/>
            </a:endParaRP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2000" dirty="0">
                <a:latin typeface="+mj-lt"/>
                <a:ea typeface="Avenir Next" charset="0"/>
                <a:cs typeface="Avenir Next" charset="0"/>
              </a:rPr>
              <a:t>подготовлен доклад о регулировании криптоэкономики в мире на Гайдаровский Форум 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endParaRPr lang="ru-RU" sz="1400" dirty="0">
              <a:latin typeface="+mj-lt"/>
              <a:ea typeface="Avenir Next" charset="0"/>
              <a:cs typeface="Avenir Next" charset="0"/>
            </a:endParaRP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endParaRPr lang="ru-RU" sz="1400" dirty="0">
              <a:latin typeface="+mj-lt"/>
              <a:ea typeface="Avenir Next" charset="0"/>
              <a:cs typeface="Avenir Next" charset="0"/>
            </a:endParaRPr>
          </a:p>
          <a:p>
            <a:pPr algn="just"/>
            <a:endParaRPr lang="ru-RU" sz="1600" dirty="0">
              <a:latin typeface="+mj-lt"/>
              <a:ea typeface="Avenir Next" charset="0"/>
              <a:cs typeface="Avenir Next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CE17B-CA09-1D47-8A88-665AAA8F0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44" y="3657216"/>
            <a:ext cx="2636165" cy="26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1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latin typeface="+mj-lt"/>
                <a:ea typeface="Avenir Next" charset="0"/>
                <a:cs typeface="Avenir Next" charset="0"/>
              </a:rPr>
              <a:t>Как регулируется криптоэкономика в странах ОЭСР? </a:t>
            </a:r>
            <a:endParaRPr lang="en-US" sz="2500" b="1" dirty="0">
              <a:latin typeface="+mj-lt"/>
              <a:ea typeface="Avenir Next" charset="0"/>
              <a:cs typeface="Avenir Nex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149" y="1279901"/>
            <a:ext cx="50436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+mj-lt"/>
                <a:ea typeface="Avenir Next" charset="0"/>
                <a:cs typeface="Avenir Next" charset="0"/>
              </a:rPr>
              <a:t>Страны ОЭСР </a:t>
            </a:r>
            <a:r>
              <a:rPr lang="ru-RU" sz="2200" b="1" dirty="0">
                <a:ea typeface="Avenir Next" charset="0"/>
                <a:cs typeface="Avenir Next" charset="0"/>
              </a:rPr>
              <a:t>не определяют </a:t>
            </a:r>
            <a:r>
              <a:rPr lang="ru-RU" sz="2200" dirty="0">
                <a:latin typeface="+mj-lt"/>
                <a:ea typeface="Avenir Next" charset="0"/>
                <a:cs typeface="Avenir Next" charset="0"/>
              </a:rPr>
              <a:t>в гражданском </a:t>
            </a:r>
            <a:r>
              <a:rPr lang="ru-RU" sz="2200" dirty="0" err="1">
                <a:latin typeface="+mj-lt"/>
                <a:ea typeface="Avenir Next" charset="0"/>
                <a:cs typeface="Avenir Next" charset="0"/>
              </a:rPr>
              <a:t>зак-ве</a:t>
            </a:r>
            <a:r>
              <a:rPr lang="ru-RU" sz="2200" dirty="0">
                <a:latin typeface="+mj-lt"/>
                <a:ea typeface="Avenir Next" charset="0"/>
                <a:cs typeface="Avenir Next" charset="0"/>
              </a:rPr>
              <a:t>, что такое криптовалюта, токен.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5825" y="3575092"/>
            <a:ext cx="5043621" cy="2677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ea typeface="Avenir Next" charset="0"/>
                <a:cs typeface="Avenir Next" charset="0"/>
              </a:rPr>
              <a:t>Страны</a:t>
            </a:r>
            <a:r>
              <a:rPr lang="ru-RU" sz="2200" dirty="0">
                <a:ea typeface="Avenir Next" charset="0"/>
                <a:cs typeface="Avenir Next" charset="0"/>
              </a:rPr>
              <a:t> </a:t>
            </a:r>
            <a:r>
              <a:rPr lang="ru-RU" sz="2200" b="1" dirty="0">
                <a:ea typeface="Avenir Next" charset="0"/>
                <a:cs typeface="Avenir Next" charset="0"/>
              </a:rPr>
              <a:t>устранили 4 типа рисков:</a:t>
            </a:r>
            <a:endParaRPr lang="en-US" sz="2200" b="1" dirty="0">
              <a:ea typeface="Avenir Next" charset="0"/>
              <a:cs typeface="Avenir Next" charset="0"/>
            </a:endParaRPr>
          </a:p>
          <a:p>
            <a:pPr algn="just"/>
            <a:endParaRPr lang="ru-RU" sz="2200" b="1" dirty="0">
              <a:ea typeface="Avenir Next" charset="0"/>
              <a:cs typeface="Avenir Next" charset="0"/>
            </a:endParaRP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2200" dirty="0">
                <a:latin typeface="+mj-lt"/>
                <a:ea typeface="Avenir Next" charset="0"/>
                <a:cs typeface="Avenir Next" charset="0"/>
              </a:rPr>
              <a:t>отмывание доходов и финансирование терроризма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2200" dirty="0">
                <a:latin typeface="+mj-lt"/>
                <a:ea typeface="Avenir Next" charset="0"/>
                <a:cs typeface="Avenir Next" charset="0"/>
              </a:rPr>
              <a:t>размывание налоговой базы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2200" dirty="0">
                <a:latin typeface="+mj-lt"/>
                <a:ea typeface="Avenir Next" charset="0"/>
                <a:cs typeface="Avenir Next" charset="0"/>
              </a:rPr>
              <a:t>нарушение </a:t>
            </a:r>
            <a:r>
              <a:rPr lang="ru-RU" sz="2200" dirty="0" err="1">
                <a:latin typeface="+mj-lt"/>
                <a:ea typeface="Avenir Next" charset="0"/>
                <a:cs typeface="Avenir Next" charset="0"/>
              </a:rPr>
              <a:t>зак-ва</a:t>
            </a:r>
            <a:r>
              <a:rPr lang="ru-RU" sz="2200" dirty="0">
                <a:latin typeface="+mj-lt"/>
                <a:ea typeface="Avenir Next" charset="0"/>
                <a:cs typeface="Avenir Next" charset="0"/>
              </a:rPr>
              <a:t> о ценных бумагах</a:t>
            </a: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r>
              <a:rPr lang="ru-RU" sz="2200" dirty="0">
                <a:latin typeface="+mj-lt"/>
                <a:ea typeface="Avenir Next" charset="0"/>
                <a:cs typeface="Avenir Next" charset="0"/>
              </a:rPr>
              <a:t>нарушение прав потребителей</a:t>
            </a:r>
            <a:endParaRPr lang="en-GB" sz="2200" dirty="0">
              <a:latin typeface="+mj-lt"/>
              <a:ea typeface="Avenir Next" charset="0"/>
              <a:cs typeface="Avenir Nex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29969" y="1415064"/>
            <a:ext cx="50646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514B"/>
              </a:buClr>
            </a:pPr>
            <a:endParaRPr lang="en-US" sz="1400" i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588338" y="4399423"/>
            <a:ext cx="479481" cy="237500"/>
          </a:xfrm>
          <a:prstGeom prst="rightArrow">
            <a:avLst/>
          </a:prstGeom>
          <a:solidFill>
            <a:srgbClr val="FF5275"/>
          </a:solidFill>
          <a:ln>
            <a:solidFill>
              <a:srgbClr val="FF5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221850" y="3950783"/>
            <a:ext cx="5572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+mj-lt"/>
                <a:ea typeface="Avenir Next" charset="0"/>
                <a:cs typeface="Avenir Next" charset="0"/>
              </a:rPr>
              <a:t>Внедрена идентификация клиентов криптобиржи в США, ЕС, Швейцарии, Японии и др. </a:t>
            </a:r>
            <a:endParaRPr lang="en-US" i="1" dirty="0">
              <a:latin typeface="+mj-lt"/>
              <a:ea typeface="Avenir Next" charset="0"/>
              <a:cs typeface="Avenir Next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601945" y="4819132"/>
            <a:ext cx="479481" cy="237500"/>
          </a:xfrm>
          <a:prstGeom prst="rightArrow">
            <a:avLst/>
          </a:prstGeom>
          <a:solidFill>
            <a:srgbClr val="FF5275"/>
          </a:solidFill>
          <a:ln>
            <a:solidFill>
              <a:srgbClr val="FF5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242406" y="4584937"/>
            <a:ext cx="5674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+mj-lt"/>
                <a:ea typeface="Avenir Next" charset="0"/>
                <a:cs typeface="Avenir Next" charset="0"/>
              </a:rPr>
              <a:t>Даны разъяснения о порядке уплаты НДС, налога на прибыль, доход физ.лица в США, Великобритании, Канаде и др. </a:t>
            </a:r>
            <a:endParaRPr lang="en-US" i="1" dirty="0">
              <a:latin typeface="+mj-lt"/>
              <a:ea typeface="Avenir Next" charset="0"/>
              <a:cs typeface="Avenir Next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601945" y="5357591"/>
            <a:ext cx="479481" cy="237500"/>
          </a:xfrm>
          <a:prstGeom prst="rightArrow">
            <a:avLst/>
          </a:prstGeom>
          <a:solidFill>
            <a:srgbClr val="FF5275"/>
          </a:solidFill>
          <a:ln>
            <a:solidFill>
              <a:srgbClr val="FF5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242406" y="5508267"/>
            <a:ext cx="5674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+mj-lt"/>
                <a:ea typeface="Avenir Next" charset="0"/>
                <a:cs typeface="Avenir Next" charset="0"/>
              </a:rPr>
              <a:t>Разработаны рекомендации по соответствию </a:t>
            </a:r>
            <a:r>
              <a:rPr lang="ru-RU" i="1" dirty="0" err="1">
                <a:latin typeface="+mj-lt"/>
                <a:ea typeface="Avenir Next" charset="0"/>
                <a:cs typeface="Avenir Next" charset="0"/>
              </a:rPr>
              <a:t>зак-ву</a:t>
            </a:r>
            <a:r>
              <a:rPr lang="ru-RU" i="1" dirty="0">
                <a:latin typeface="+mj-lt"/>
                <a:ea typeface="Avenir Next" charset="0"/>
                <a:cs typeface="Avenir Next" charset="0"/>
              </a:rPr>
              <a:t> о ценных бумагах в США</a:t>
            </a:r>
            <a:endParaRPr lang="en-US" i="1" dirty="0">
              <a:latin typeface="+mj-lt"/>
              <a:ea typeface="Avenir Next" charset="0"/>
              <a:cs typeface="Avenir Next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5601945" y="6014800"/>
            <a:ext cx="479481" cy="237500"/>
          </a:xfrm>
          <a:prstGeom prst="rightArrow">
            <a:avLst/>
          </a:prstGeom>
          <a:solidFill>
            <a:srgbClr val="FF5275"/>
          </a:solidFill>
          <a:ln>
            <a:solidFill>
              <a:srgbClr val="FF5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242407" y="6147898"/>
            <a:ext cx="5674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+mj-lt"/>
                <a:ea typeface="Avenir Next" charset="0"/>
                <a:cs typeface="Avenir Next" charset="0"/>
              </a:rPr>
              <a:t>Разработаны руководства по проведению </a:t>
            </a:r>
            <a:r>
              <a:rPr lang="en-US" i="1" dirty="0">
                <a:latin typeface="+mj-lt"/>
                <a:ea typeface="Avenir Next" charset="0"/>
                <a:cs typeface="Avenir Next" charset="0"/>
              </a:rPr>
              <a:t>ICO</a:t>
            </a:r>
            <a:r>
              <a:rPr lang="ru-RU" i="1" dirty="0">
                <a:latin typeface="+mj-lt"/>
                <a:ea typeface="Avenir Next" charset="0"/>
                <a:cs typeface="Avenir Next" charset="0"/>
              </a:rPr>
              <a:t> в Австралии, Швейцарии и др.</a:t>
            </a:r>
            <a:endParaRPr lang="en-US" i="1" dirty="0">
              <a:latin typeface="+mj-lt"/>
              <a:ea typeface="Avenir Next" charset="0"/>
              <a:cs typeface="Avenir Next" charset="0"/>
            </a:endParaRPr>
          </a:p>
        </p:txBody>
      </p:sp>
      <p:sp>
        <p:nvSpPr>
          <p:cNvPr id="37" name="Right Arrow 27"/>
          <p:cNvSpPr/>
          <p:nvPr/>
        </p:nvSpPr>
        <p:spPr>
          <a:xfrm>
            <a:off x="5651880" y="1307407"/>
            <a:ext cx="405840" cy="1210751"/>
          </a:xfrm>
          <a:prstGeom prst="rightArrow">
            <a:avLst/>
          </a:prstGeom>
          <a:solidFill>
            <a:srgbClr val="FF5275"/>
          </a:solidFill>
          <a:ln>
            <a:solidFill>
              <a:srgbClr val="FF52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527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0802" y="1838045"/>
            <a:ext cx="6284854" cy="82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endParaRPr lang="ru-RU" sz="1400" dirty="0">
              <a:latin typeface="Avenir Next" charset="0"/>
              <a:ea typeface="Avenir Next" charset="0"/>
              <a:cs typeface="Avenir Next" charset="0"/>
            </a:endParaRP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endParaRPr lang="ru-RU" sz="1400" dirty="0">
              <a:latin typeface="Avenir Next" charset="0"/>
              <a:ea typeface="Avenir Next" charset="0"/>
              <a:cs typeface="Avenir Next" charset="0"/>
            </a:endParaRPr>
          </a:p>
          <a:p>
            <a:pPr algn="just"/>
            <a:endParaRPr lang="ru-RU" sz="16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D362AE-A219-F54B-A817-D551735663D2}"/>
              </a:ext>
            </a:extLst>
          </p:cNvPr>
          <p:cNvSpPr/>
          <p:nvPr/>
        </p:nvSpPr>
        <p:spPr>
          <a:xfrm>
            <a:off x="6323880" y="984177"/>
            <a:ext cx="55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200" b="1" dirty="0">
              <a:latin typeface="+mj-lt"/>
              <a:ea typeface="Avenir Next" charset="0"/>
              <a:cs typeface="Avenir Next" charset="0"/>
            </a:endParaRPr>
          </a:p>
          <a:p>
            <a:pPr algn="just"/>
            <a:r>
              <a:rPr lang="ru-RU" sz="2200" dirty="0">
                <a:latin typeface="+mj-lt"/>
                <a:ea typeface="Avenir Next" charset="0"/>
                <a:cs typeface="Avenir Next" charset="0"/>
              </a:rPr>
              <a:t>Снимают неопределенность за счет </a:t>
            </a:r>
            <a:r>
              <a:rPr lang="ru-RU" sz="2200" b="1" dirty="0">
                <a:ea typeface="Avenir Next" charset="0"/>
                <a:cs typeface="Avenir Next" charset="0"/>
              </a:rPr>
              <a:t>разъяснений и точечных изменений </a:t>
            </a:r>
            <a:r>
              <a:rPr lang="ru-RU" sz="2200" dirty="0">
                <a:latin typeface="+mj-lt"/>
                <a:ea typeface="Avenir Next" charset="0"/>
                <a:cs typeface="Avenir Next" charset="0"/>
              </a:rPr>
              <a:t>законодательства.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232795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latin typeface="Avenir Next" charset="0"/>
                <a:ea typeface="Avenir Next" charset="0"/>
                <a:cs typeface="Avenir Next" charset="0"/>
              </a:rPr>
              <a:t>Как регулируется </a:t>
            </a:r>
            <a:r>
              <a:rPr lang="en-US" sz="2500" b="1" dirty="0">
                <a:latin typeface="Avenir Next" charset="0"/>
                <a:ea typeface="Avenir Next" charset="0"/>
                <a:cs typeface="Avenir Next" charset="0"/>
              </a:rPr>
              <a:t>ICO</a:t>
            </a:r>
            <a:r>
              <a:rPr lang="ru-RU" sz="2500" b="1" dirty="0">
                <a:latin typeface="Avenir Next" charset="0"/>
                <a:ea typeface="Avenir Next" charset="0"/>
                <a:cs typeface="Avenir Next" charset="0"/>
              </a:rPr>
              <a:t> в странах? </a:t>
            </a:r>
            <a:endParaRPr lang="en-US" sz="25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6182" y="860237"/>
            <a:ext cx="68718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ea typeface="Avenir Next" charset="0"/>
                <a:cs typeface="Avenir Next" charset="0"/>
              </a:rPr>
              <a:t>ПОДХОД 1 – «АМЕРИКАНСКИЙ». </a:t>
            </a:r>
            <a:r>
              <a:rPr lang="ru-RU" sz="2200" u="sng" dirty="0">
                <a:latin typeface="+mj-lt"/>
                <a:ea typeface="Avenir Next" charset="0"/>
                <a:cs typeface="Avenir Next" charset="0"/>
              </a:rPr>
              <a:t>Выпуск токенов </a:t>
            </a:r>
            <a:r>
              <a:rPr lang="en-US" sz="2200" u="sng" dirty="0">
                <a:latin typeface="+mj-lt"/>
                <a:ea typeface="Avenir Next" charset="0"/>
                <a:cs typeface="Avenir Next" charset="0"/>
              </a:rPr>
              <a:t>aka </a:t>
            </a:r>
            <a:r>
              <a:rPr lang="ru-RU" sz="2200" u="sng" dirty="0">
                <a:latin typeface="+mj-lt"/>
                <a:ea typeface="Avenir Next" charset="0"/>
                <a:cs typeface="Avenir Next" charset="0"/>
              </a:rPr>
              <a:t>ценная бумага рассматривается как выпуск ценных бумаг.</a:t>
            </a:r>
            <a:r>
              <a:rPr lang="en-US" sz="2200" u="sng" dirty="0">
                <a:latin typeface="+mj-lt"/>
                <a:ea typeface="Avenir Next" charset="0"/>
                <a:cs typeface="Avenir Next" charset="0"/>
              </a:rPr>
              <a:t> </a:t>
            </a:r>
            <a:r>
              <a:rPr lang="ru-RU" sz="2200" dirty="0">
                <a:latin typeface="+mj-lt"/>
                <a:ea typeface="Avenir Next" charset="0"/>
                <a:cs typeface="Avenir Next" charset="0"/>
              </a:rPr>
              <a:t>Требуется регистрация в </a:t>
            </a:r>
            <a:r>
              <a:rPr lang="en-US" sz="2200" dirty="0">
                <a:latin typeface="+mj-lt"/>
                <a:ea typeface="Avenir Next" charset="0"/>
                <a:cs typeface="Avenir Next" charset="0"/>
              </a:rPr>
              <a:t>SEC</a:t>
            </a:r>
            <a:r>
              <a:rPr lang="ru-RU" sz="2200" dirty="0">
                <a:latin typeface="+mj-lt"/>
                <a:ea typeface="Avenir Next" charset="0"/>
                <a:cs typeface="Avenir Next" charset="0"/>
              </a:rPr>
              <a:t>, но есть 7 исключений.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6149" y="5685180"/>
            <a:ext cx="11589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5275"/>
                </a:solidFill>
                <a:ea typeface="Avenir Next" charset="0"/>
                <a:cs typeface="Avenir Next" charset="0"/>
              </a:rPr>
              <a:t>Законопроект о ЦФА пытается заложить логику Франции (неудачно), ограничивает возможность использования криптовалют</a:t>
            </a:r>
            <a:endParaRPr lang="en-US" sz="2400" b="1" dirty="0">
              <a:solidFill>
                <a:srgbClr val="FF5275"/>
              </a:solidFill>
              <a:ea typeface="SF Pro Display Light" pitchFamily="2" charset="0"/>
              <a:cs typeface="Avenir Nex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29969" y="1415064"/>
            <a:ext cx="50646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514B"/>
              </a:buClr>
            </a:pPr>
            <a:endParaRPr lang="en-US" sz="1400" i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0802" y="1838045"/>
            <a:ext cx="6284854" cy="82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endParaRPr lang="ru-RU" sz="1400" dirty="0">
              <a:latin typeface="Avenir Next" charset="0"/>
              <a:ea typeface="Avenir Next" charset="0"/>
              <a:cs typeface="Avenir Next" charset="0"/>
            </a:endParaRP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endParaRPr lang="ru-RU" sz="1400" dirty="0">
              <a:latin typeface="Avenir Next" charset="0"/>
              <a:ea typeface="Avenir Next" charset="0"/>
              <a:cs typeface="Avenir Next" charset="0"/>
            </a:endParaRPr>
          </a:p>
          <a:p>
            <a:pPr algn="just"/>
            <a:endParaRPr lang="ru-RU" sz="16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D362AE-A219-F54B-A817-D551735663D2}"/>
              </a:ext>
            </a:extLst>
          </p:cNvPr>
          <p:cNvSpPr/>
          <p:nvPr/>
        </p:nvSpPr>
        <p:spPr>
          <a:xfrm>
            <a:off x="1364673" y="2774751"/>
            <a:ext cx="677487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ea typeface="Avenir Next" charset="0"/>
                <a:cs typeface="Avenir Next" charset="0"/>
              </a:rPr>
              <a:t>ПОДХОД 2 – «ФРАНЦУЗСКИЙ».</a:t>
            </a:r>
            <a:r>
              <a:rPr lang="en-US" sz="2200" b="1" dirty="0">
                <a:ea typeface="Avenir Next" charset="0"/>
                <a:cs typeface="Avenir Next" charset="0"/>
              </a:rPr>
              <a:t> </a:t>
            </a:r>
            <a:r>
              <a:rPr lang="ru-RU" sz="2200" u="sng" dirty="0">
                <a:latin typeface="+mj-lt"/>
                <a:ea typeface="Avenir Next" charset="0"/>
                <a:cs typeface="Avenir Next" charset="0"/>
              </a:rPr>
              <a:t>Специальное регулирование для </a:t>
            </a:r>
            <a:r>
              <a:rPr lang="en-US" sz="2200" u="sng" dirty="0">
                <a:latin typeface="+mj-lt"/>
                <a:ea typeface="Avenir Next" charset="0"/>
                <a:cs typeface="Avenir Next" charset="0"/>
              </a:rPr>
              <a:t>ICO</a:t>
            </a:r>
            <a:r>
              <a:rPr lang="ru-RU" sz="2200" u="sng" dirty="0">
                <a:latin typeface="+mj-lt"/>
                <a:ea typeface="Avenir Next" charset="0"/>
                <a:cs typeface="Avenir Next" charset="0"/>
              </a:rPr>
              <a:t>. </a:t>
            </a:r>
            <a:r>
              <a:rPr lang="ru-RU" sz="2200" dirty="0">
                <a:latin typeface="+mj-lt"/>
                <a:ea typeface="Avenir Next" charset="0"/>
                <a:cs typeface="Avenir Next" charset="0"/>
              </a:rPr>
              <a:t>В сентябре 2018 г. подготовлены законодательные поправки – любой </a:t>
            </a:r>
            <a:r>
              <a:rPr lang="ru-RU" sz="2200" dirty="0" err="1">
                <a:latin typeface="+mj-lt"/>
                <a:ea typeface="Avenir Next" charset="0"/>
                <a:cs typeface="Avenir Next" charset="0"/>
              </a:rPr>
              <a:t>токен</a:t>
            </a:r>
            <a:r>
              <a:rPr lang="ru-RU" sz="2200" dirty="0">
                <a:latin typeface="+mj-lt"/>
                <a:ea typeface="Avenir Next" charset="0"/>
                <a:cs typeface="Avenir Next" charset="0"/>
              </a:rPr>
              <a:t> на </a:t>
            </a:r>
            <a:r>
              <a:rPr lang="en-US" sz="2200" dirty="0">
                <a:latin typeface="+mj-lt"/>
                <a:ea typeface="Avenir Next" charset="0"/>
                <a:cs typeface="Avenir Next" charset="0"/>
              </a:rPr>
              <a:t>ICO </a:t>
            </a:r>
            <a:r>
              <a:rPr lang="ru-RU" sz="2200" dirty="0">
                <a:latin typeface="+mj-lt"/>
                <a:ea typeface="Avenir Next" charset="0"/>
                <a:cs typeface="Avenir Next" charset="0"/>
              </a:rPr>
              <a:t>выпускается через специальную процедуру, </a:t>
            </a:r>
            <a:r>
              <a:rPr lang="ru-RU" sz="2200" dirty="0" err="1">
                <a:latin typeface="+mj-lt"/>
                <a:ea typeface="Avenir Next" charset="0"/>
                <a:cs typeface="Avenir Next" charset="0"/>
              </a:rPr>
              <a:t>зак</a:t>
            </a:r>
            <a:r>
              <a:rPr lang="ru-RU" sz="2200" dirty="0">
                <a:latin typeface="+mj-lt"/>
                <a:ea typeface="Avenir Next" charset="0"/>
                <a:cs typeface="Avenir Next" charset="0"/>
              </a:rPr>
              <a:t>-во о ценных бумагах не применяется. Есть требования к раскрытию информации, регистрации  </a:t>
            </a:r>
            <a:r>
              <a:rPr lang="en-US" sz="2200" dirty="0">
                <a:latin typeface="+mj-lt"/>
                <a:ea typeface="Avenir Next" charset="0"/>
                <a:cs typeface="Avenir Next" charset="0"/>
              </a:rPr>
              <a:t>ICO. </a:t>
            </a:r>
          </a:p>
          <a:p>
            <a:pPr algn="just"/>
            <a:endParaRPr lang="ru-RU" sz="2200" dirty="0">
              <a:latin typeface="+mj-lt"/>
              <a:ea typeface="Avenir Next" charset="0"/>
              <a:cs typeface="Avenir Next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775D1D-B488-DC49-A7E0-C3AA9B0D6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89" y="859707"/>
            <a:ext cx="1094689" cy="10946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F4F8A8E-708E-C74B-946A-C6BB4C35AC72}"/>
              </a:ext>
            </a:extLst>
          </p:cNvPr>
          <p:cNvSpPr txBox="1"/>
          <p:nvPr/>
        </p:nvSpPr>
        <p:spPr>
          <a:xfrm>
            <a:off x="8910092" y="1586760"/>
            <a:ext cx="2766060" cy="461665"/>
          </a:xfrm>
          <a:prstGeom prst="rect">
            <a:avLst/>
          </a:prstGeom>
          <a:solidFill>
            <a:srgbClr val="FF52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  <a:ea typeface="Avenir Next" charset="0"/>
                <a:cs typeface="Avenir Next" charset="0"/>
              </a:rPr>
              <a:t>ОЭСР</a:t>
            </a:r>
            <a:endParaRPr lang="ru-RU" sz="2200" b="1" dirty="0">
              <a:solidFill>
                <a:schemeClr val="bg1"/>
              </a:solidFill>
              <a:latin typeface="+mj-lt"/>
              <a:ea typeface="SF Pro Text Heavy" pitchFamily="2" charset="0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F5A533E5-6730-774C-96CE-24CADCF7CCCC}"/>
              </a:ext>
            </a:extLst>
          </p:cNvPr>
          <p:cNvSpPr/>
          <p:nvPr/>
        </p:nvSpPr>
        <p:spPr>
          <a:xfrm>
            <a:off x="8691015" y="3089291"/>
            <a:ext cx="3204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a typeface="Avenir Next" charset="0"/>
                <a:cs typeface="Avenir Next" charset="0"/>
              </a:rPr>
              <a:t>Совместно с </a:t>
            </a:r>
            <a:r>
              <a:rPr lang="en-US" b="1" dirty="0">
                <a:ea typeface="Avenir Next" charset="0"/>
                <a:cs typeface="Avenir Next" charset="0"/>
              </a:rPr>
              <a:t>IOSCO </a:t>
            </a:r>
            <a:r>
              <a:rPr lang="ru-RU" b="1" dirty="0">
                <a:ea typeface="Avenir Next" charset="0"/>
                <a:cs typeface="Avenir Next" charset="0"/>
              </a:rPr>
              <a:t>ведется работа над гармонизацией регулирования </a:t>
            </a:r>
            <a:r>
              <a:rPr lang="en-US" b="1" dirty="0">
                <a:ea typeface="Avenir Next" charset="0"/>
                <a:cs typeface="Avenir Next" charset="0"/>
              </a:rPr>
              <a:t>ICO</a:t>
            </a:r>
            <a:endParaRPr lang="ru-RU" b="1" dirty="0">
              <a:ea typeface="SF Pro Display Black" pitchFamily="2" charset="0"/>
            </a:endParaRPr>
          </a:p>
        </p:txBody>
      </p:sp>
      <p:sp>
        <p:nvSpPr>
          <p:cNvPr id="22" name="Down Arrow 8">
            <a:extLst>
              <a:ext uri="{FF2B5EF4-FFF2-40B4-BE49-F238E27FC236}">
                <a16:creationId xmlns:a16="http://schemas.microsoft.com/office/drawing/2014/main" id="{FF27E22B-BDC6-2345-A571-897C81C93013}"/>
              </a:ext>
            </a:extLst>
          </p:cNvPr>
          <p:cNvSpPr/>
          <p:nvPr/>
        </p:nvSpPr>
        <p:spPr>
          <a:xfrm>
            <a:off x="10156046" y="2334777"/>
            <a:ext cx="274152" cy="430887"/>
          </a:xfrm>
          <a:prstGeom prst="downArrow">
            <a:avLst/>
          </a:prstGeom>
          <a:solidFill>
            <a:srgbClr val="FF5275"/>
          </a:solidFill>
          <a:ln>
            <a:solidFill>
              <a:srgbClr val="FF4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19">
            <a:extLst>
              <a:ext uri="{FF2B5EF4-FFF2-40B4-BE49-F238E27FC236}">
                <a16:creationId xmlns:a16="http://schemas.microsoft.com/office/drawing/2014/main" id="{9E9F4DAB-EA33-AD47-9279-B37FAFF57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01" y="2924115"/>
            <a:ext cx="835001" cy="8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2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latin typeface="Avenir Next" charset="0"/>
                <a:ea typeface="Avenir Next" charset="0"/>
                <a:cs typeface="Avenir Next" charset="0"/>
              </a:rPr>
              <a:t>Как регулируется криптобиржи в странах? </a:t>
            </a:r>
            <a:endParaRPr lang="en-US" sz="2500" b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6182" y="860237"/>
            <a:ext cx="68718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ea typeface="Avenir Next" charset="0"/>
                <a:cs typeface="Avenir Next" charset="0"/>
              </a:rPr>
              <a:t>ПОДХОД 1 – «БРИТАНСКИЙ». </a:t>
            </a:r>
            <a:r>
              <a:rPr lang="ru-RU" sz="2200" u="sng" dirty="0">
                <a:latin typeface="+mj-lt"/>
                <a:ea typeface="Avenir Next" charset="0"/>
                <a:cs typeface="Avenir Next" charset="0"/>
              </a:rPr>
              <a:t>Применяется существующее законодательство.</a:t>
            </a:r>
            <a:r>
              <a:rPr lang="ru-RU" sz="2200" dirty="0">
                <a:latin typeface="+mj-lt"/>
                <a:ea typeface="Avenir Next" charset="0"/>
                <a:cs typeface="Avenir Next" charset="0"/>
              </a:rPr>
              <a:t> Организация криптобиржи возможна с получением лицензии «</a:t>
            </a:r>
            <a:r>
              <a:rPr lang="en-US" sz="2200" dirty="0">
                <a:latin typeface="+mj-lt"/>
                <a:ea typeface="Avenir Next" charset="0"/>
                <a:cs typeface="Avenir Next" charset="0"/>
              </a:rPr>
              <a:t>E-money</a:t>
            </a:r>
            <a:r>
              <a:rPr lang="ru-RU" sz="2200" dirty="0">
                <a:latin typeface="+mj-lt"/>
                <a:ea typeface="Avenir Next" charset="0"/>
                <a:cs typeface="Avenir Next" charset="0"/>
              </a:rPr>
              <a:t>»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29969" y="1415064"/>
            <a:ext cx="50646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514B"/>
              </a:buClr>
            </a:pPr>
            <a:endParaRPr lang="en-US" sz="1400" i="1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0802" y="1838045"/>
            <a:ext cx="6284854" cy="82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endParaRPr lang="ru-RU" sz="1400" dirty="0">
              <a:latin typeface="Avenir Next" charset="0"/>
              <a:ea typeface="Avenir Next" charset="0"/>
              <a:cs typeface="Avenir Next" charset="0"/>
            </a:endParaRPr>
          </a:p>
          <a:p>
            <a:pPr marL="342900" indent="-342900" algn="just">
              <a:lnSpc>
                <a:spcPct val="114000"/>
              </a:lnSpc>
              <a:buFont typeface="+mj-lt"/>
              <a:buAutoNum type="arabicPeriod"/>
            </a:pPr>
            <a:endParaRPr lang="ru-RU" sz="1400" dirty="0">
              <a:latin typeface="Avenir Next" charset="0"/>
              <a:ea typeface="Avenir Next" charset="0"/>
              <a:cs typeface="Avenir Next" charset="0"/>
            </a:endParaRPr>
          </a:p>
          <a:p>
            <a:pPr algn="just"/>
            <a:endParaRPr lang="ru-RU" sz="16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D362AE-A219-F54B-A817-D551735663D2}"/>
              </a:ext>
            </a:extLst>
          </p:cNvPr>
          <p:cNvSpPr/>
          <p:nvPr/>
        </p:nvSpPr>
        <p:spPr>
          <a:xfrm>
            <a:off x="1316182" y="2782963"/>
            <a:ext cx="67748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ea typeface="Avenir Next" charset="0"/>
                <a:cs typeface="Avenir Next" charset="0"/>
              </a:rPr>
              <a:t>ПОДХОД 2 – «МАЛЬТИЙСКИЙ».</a:t>
            </a:r>
            <a:r>
              <a:rPr lang="en-US" sz="2200" b="1" dirty="0">
                <a:ea typeface="Avenir Next" charset="0"/>
                <a:cs typeface="Avenir Next" charset="0"/>
              </a:rPr>
              <a:t> </a:t>
            </a:r>
            <a:r>
              <a:rPr lang="ru-RU" sz="2200" u="sng" dirty="0">
                <a:latin typeface="+mj-lt"/>
                <a:ea typeface="Avenir Next" charset="0"/>
                <a:cs typeface="Avenir Next" charset="0"/>
              </a:rPr>
              <a:t>Специальное регулирование для криптобирж.</a:t>
            </a:r>
            <a:r>
              <a:rPr lang="ru-RU" sz="2200" dirty="0">
                <a:latin typeface="+mj-lt"/>
                <a:ea typeface="Avenir Next" charset="0"/>
                <a:cs typeface="Avenir Next" charset="0"/>
              </a:rPr>
              <a:t> В 2018 г. Принят специальный закон о виртуальных финансовых активах (</a:t>
            </a:r>
            <a:r>
              <a:rPr lang="en-US" sz="2200" dirty="0">
                <a:latin typeface="+mj-lt"/>
                <a:ea typeface="Avenir Next" charset="0"/>
                <a:cs typeface="Avenir Next" charset="0"/>
              </a:rPr>
              <a:t>VFA). </a:t>
            </a:r>
            <a:r>
              <a:rPr lang="ru-RU" sz="2200" dirty="0">
                <a:latin typeface="+mj-lt"/>
                <a:ea typeface="Avenir Next" charset="0"/>
                <a:cs typeface="Avenir Next" charset="0"/>
              </a:rPr>
              <a:t>Дает возможность оказывать услуги криптобиржи</a:t>
            </a:r>
            <a:r>
              <a:rPr lang="en-US" sz="2200" dirty="0">
                <a:latin typeface="+mj-lt"/>
                <a:ea typeface="Avenir Next" charset="0"/>
                <a:cs typeface="Avenir Next" charset="0"/>
              </a:rPr>
              <a:t> </a:t>
            </a:r>
            <a:r>
              <a:rPr lang="ru-RU" sz="2200" dirty="0">
                <a:latin typeface="+mj-lt"/>
                <a:ea typeface="Avenir Next" charset="0"/>
                <a:cs typeface="Avenir Next" charset="0"/>
              </a:rPr>
              <a:t>на территории ЕС, давать рекомендации об инвестировании средств </a:t>
            </a:r>
            <a:endParaRPr lang="en-US" sz="2200" dirty="0">
              <a:latin typeface="+mj-lt"/>
              <a:ea typeface="Avenir Next" charset="0"/>
              <a:cs typeface="Avenir Next" charset="0"/>
            </a:endParaRPr>
          </a:p>
          <a:p>
            <a:pPr algn="just"/>
            <a:endParaRPr lang="ru-RU" sz="2200" dirty="0">
              <a:latin typeface="+mj-lt"/>
              <a:ea typeface="Avenir Next" charset="0"/>
              <a:cs typeface="Avenir Next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4F8A8E-708E-C74B-946A-C6BB4C35AC72}"/>
              </a:ext>
            </a:extLst>
          </p:cNvPr>
          <p:cNvSpPr txBox="1"/>
          <p:nvPr/>
        </p:nvSpPr>
        <p:spPr>
          <a:xfrm>
            <a:off x="8910092" y="1586760"/>
            <a:ext cx="2766060" cy="461665"/>
          </a:xfrm>
          <a:prstGeom prst="rect">
            <a:avLst/>
          </a:prstGeom>
          <a:solidFill>
            <a:srgbClr val="FF52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ОЭСР</a:t>
            </a:r>
            <a:endParaRPr lang="ru-RU" sz="2200" b="1" dirty="0">
              <a:solidFill>
                <a:schemeClr val="bg1"/>
              </a:solidFill>
              <a:latin typeface="SF Pro Text Heavy" pitchFamily="2" charset="0"/>
              <a:ea typeface="SF Pro Text Heavy" pitchFamily="2" charset="0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F5A533E5-6730-774C-96CE-24CADCF7CCCC}"/>
              </a:ext>
            </a:extLst>
          </p:cNvPr>
          <p:cNvSpPr/>
          <p:nvPr/>
        </p:nvSpPr>
        <p:spPr>
          <a:xfrm>
            <a:off x="8691015" y="3089291"/>
            <a:ext cx="32042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venir Next" charset="0"/>
                <a:ea typeface="Avenir Next" charset="0"/>
                <a:cs typeface="Avenir Next" charset="0"/>
              </a:rPr>
              <a:t>Разрабатывают совместно с ЕС рекомендации для регулирования новых участников </a:t>
            </a:r>
            <a:r>
              <a:rPr lang="ru-RU" b="1" dirty="0" err="1">
                <a:latin typeface="Avenir Next" charset="0"/>
                <a:ea typeface="Avenir Next" charset="0"/>
                <a:cs typeface="Avenir Next" charset="0"/>
              </a:rPr>
              <a:t>фин.рынков</a:t>
            </a:r>
            <a:endParaRPr lang="ru-RU" b="1" dirty="0">
              <a:latin typeface="SF Pro Display Black" pitchFamily="2" charset="0"/>
              <a:ea typeface="SF Pro Display Black" pitchFamily="2" charset="0"/>
            </a:endParaRPr>
          </a:p>
        </p:txBody>
      </p:sp>
      <p:sp>
        <p:nvSpPr>
          <p:cNvPr id="22" name="Down Arrow 8">
            <a:extLst>
              <a:ext uri="{FF2B5EF4-FFF2-40B4-BE49-F238E27FC236}">
                <a16:creationId xmlns:a16="http://schemas.microsoft.com/office/drawing/2014/main" id="{FF27E22B-BDC6-2345-A571-897C81C93013}"/>
              </a:ext>
            </a:extLst>
          </p:cNvPr>
          <p:cNvSpPr/>
          <p:nvPr/>
        </p:nvSpPr>
        <p:spPr>
          <a:xfrm>
            <a:off x="10156046" y="2334777"/>
            <a:ext cx="274152" cy="430887"/>
          </a:xfrm>
          <a:prstGeom prst="downArrow">
            <a:avLst/>
          </a:prstGeom>
          <a:solidFill>
            <a:srgbClr val="FF5275"/>
          </a:solidFill>
          <a:ln>
            <a:solidFill>
              <a:srgbClr val="FF4D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AEE8B-9F32-C94C-83D4-B9F9C551A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4" y="937012"/>
            <a:ext cx="977808" cy="977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259243-52C5-984D-9A60-9899E9718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9" y="2935138"/>
            <a:ext cx="987723" cy="9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2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888" y="99864"/>
            <a:ext cx="1050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latin typeface="Avenir Next" charset="0"/>
                <a:ea typeface="Avenir Next" charset="0"/>
                <a:cs typeface="Avenir Next" charset="0"/>
              </a:rPr>
              <a:t>Регулирование в РФ не соответствует международной практике</a:t>
            </a:r>
          </a:p>
        </p:txBody>
      </p:sp>
      <p:sp>
        <p:nvSpPr>
          <p:cNvPr id="3" name="Oval 2"/>
          <p:cNvSpPr/>
          <p:nvPr/>
        </p:nvSpPr>
        <p:spPr>
          <a:xfrm>
            <a:off x="191910" y="1253016"/>
            <a:ext cx="428978" cy="428978"/>
          </a:xfrm>
          <a:prstGeom prst="ellipse">
            <a:avLst/>
          </a:prstGeom>
          <a:solidFill>
            <a:srgbClr val="FF5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1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0712" y="1033060"/>
            <a:ext cx="6982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+mj-lt"/>
                <a:ea typeface="Avenir Next" charset="0"/>
                <a:cs typeface="Avenir Next" charset="0"/>
              </a:rPr>
              <a:t>Тщательная регламентация порядка проведения </a:t>
            </a:r>
            <a:r>
              <a:rPr lang="en-US" dirty="0">
                <a:latin typeface="+mj-lt"/>
                <a:ea typeface="Avenir Next" charset="0"/>
                <a:cs typeface="Avenir Next" charset="0"/>
              </a:rPr>
              <a:t>ICO</a:t>
            </a:r>
            <a:r>
              <a:rPr lang="ru-RU" dirty="0">
                <a:latin typeface="+mj-lt"/>
                <a:ea typeface="Avenir Next" charset="0"/>
                <a:cs typeface="Avenir Next" charset="0"/>
              </a:rPr>
              <a:t> в законопроектах, законодательное закрепление понятий </a:t>
            </a:r>
            <a:r>
              <a:rPr lang="mr-IN" dirty="0">
                <a:latin typeface="+mj-lt"/>
                <a:ea typeface="Avenir Next" charset="0"/>
                <a:cs typeface="Avenir Next" charset="0"/>
              </a:rPr>
              <a:t>–</a:t>
            </a:r>
            <a:r>
              <a:rPr lang="ru-RU" dirty="0">
                <a:latin typeface="+mj-lt"/>
                <a:ea typeface="Avenir Next" charset="0"/>
                <a:cs typeface="Avenir Next" charset="0"/>
              </a:rPr>
              <a:t> </a:t>
            </a:r>
            <a:r>
              <a:rPr lang="ru-RU" b="1" dirty="0">
                <a:ea typeface="Avenir Next" charset="0"/>
                <a:cs typeface="Avenir Next" charset="0"/>
              </a:rPr>
              <a:t>не дает определенности бизнесу, стимулирует уходить в другие юрисдикции. </a:t>
            </a:r>
            <a:endParaRPr lang="en-US" b="1" dirty="0">
              <a:ea typeface="Avenir Next" charset="0"/>
              <a:cs typeface="Avenir Next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1910" y="2822824"/>
            <a:ext cx="428978" cy="428978"/>
          </a:xfrm>
          <a:prstGeom prst="ellipse">
            <a:avLst/>
          </a:prstGeom>
          <a:solidFill>
            <a:srgbClr val="FF5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0712" y="2590559"/>
            <a:ext cx="6982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+mj-lt"/>
                <a:ea typeface="Avenir Next" charset="0"/>
                <a:cs typeface="Avenir Next" charset="0"/>
              </a:rPr>
              <a:t>Ограничение возможности использовать </a:t>
            </a:r>
            <a:r>
              <a:rPr lang="ru-RU" dirty="0" err="1">
                <a:latin typeface="+mj-lt"/>
                <a:ea typeface="Avenir Next" charset="0"/>
                <a:cs typeface="Avenir Next" charset="0"/>
              </a:rPr>
              <a:t>криптовалюты</a:t>
            </a:r>
            <a:r>
              <a:rPr lang="ru-RU" dirty="0">
                <a:latin typeface="+mj-lt"/>
                <a:ea typeface="Avenir Next" charset="0"/>
                <a:cs typeface="Avenir Next" charset="0"/>
              </a:rPr>
              <a:t> в качестве средства платежа </a:t>
            </a:r>
            <a:r>
              <a:rPr lang="mr-IN" dirty="0">
                <a:latin typeface="+mj-lt"/>
                <a:ea typeface="Avenir Next" charset="0"/>
                <a:cs typeface="Avenir Next" charset="0"/>
              </a:rPr>
              <a:t>–</a:t>
            </a:r>
            <a:r>
              <a:rPr lang="ru-RU" dirty="0">
                <a:latin typeface="+mj-lt"/>
                <a:ea typeface="Avenir Next" charset="0"/>
                <a:cs typeface="Avenir Next" charset="0"/>
              </a:rPr>
              <a:t> </a:t>
            </a:r>
            <a:r>
              <a:rPr lang="ru-RU" b="1" dirty="0">
                <a:ea typeface="Avenir Next" charset="0"/>
                <a:cs typeface="Avenir Next" charset="0"/>
              </a:rPr>
              <a:t>прямое противоречие позициям ОЭСР, ФАТФ, </a:t>
            </a:r>
            <a:r>
              <a:rPr lang="en-US" b="1" dirty="0">
                <a:ea typeface="Avenir Next" charset="0"/>
                <a:cs typeface="Avenir Next" charset="0"/>
              </a:rPr>
              <a:t>G20 </a:t>
            </a:r>
            <a:r>
              <a:rPr lang="ru-RU" b="1" dirty="0">
                <a:ea typeface="Avenir Next" charset="0"/>
                <a:cs typeface="Avenir Next" charset="0"/>
              </a:rPr>
              <a:t>и ожиданиям предпринимателей в РФ.</a:t>
            </a:r>
            <a:endParaRPr lang="en-US" b="1" dirty="0">
              <a:ea typeface="Avenir Next" charset="0"/>
              <a:cs typeface="Avenir Next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1910" y="4178143"/>
            <a:ext cx="428978" cy="428978"/>
          </a:xfrm>
          <a:prstGeom prst="ellipse">
            <a:avLst/>
          </a:prstGeom>
          <a:solidFill>
            <a:srgbClr val="FF5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3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0712" y="5218854"/>
            <a:ext cx="6982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+mj-lt"/>
                <a:ea typeface="Avenir Next" charset="0"/>
                <a:cs typeface="Avenir Next" charset="0"/>
              </a:rPr>
              <a:t>Законопроекты в РФ </a:t>
            </a:r>
            <a:r>
              <a:rPr lang="ru-RU" b="1" dirty="0">
                <a:ea typeface="Avenir Next" charset="0"/>
                <a:cs typeface="Avenir Next" charset="0"/>
              </a:rPr>
              <a:t>не закрывают реальные публичные риски </a:t>
            </a:r>
            <a:r>
              <a:rPr lang="mr-IN" dirty="0">
                <a:latin typeface="+mj-lt"/>
                <a:ea typeface="Avenir Next" charset="0"/>
                <a:cs typeface="Avenir Next" charset="0"/>
              </a:rPr>
              <a:t>–</a:t>
            </a:r>
            <a:r>
              <a:rPr lang="ru-RU" dirty="0">
                <a:latin typeface="+mj-lt"/>
                <a:ea typeface="Avenir Next" charset="0"/>
                <a:cs typeface="Avenir Next" charset="0"/>
              </a:rPr>
              <a:t> размывание налоговой базы и отмывание доходов, полученных преступным путем.   </a:t>
            </a:r>
            <a:endParaRPr lang="en-US" dirty="0">
              <a:latin typeface="+mj-lt"/>
              <a:ea typeface="Avenir Next" charset="0"/>
              <a:cs typeface="Avenir Nex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0577" y="986893"/>
            <a:ext cx="378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a typeface="Avenir Next" charset="0"/>
                <a:cs typeface="Avenir Next" charset="0"/>
              </a:rPr>
              <a:t>3 законопроекта в отношении криптоэкономики</a:t>
            </a:r>
            <a:endParaRPr lang="en-US" b="1" dirty="0">
              <a:ea typeface="Avenir Next" charset="0"/>
              <a:cs typeface="Avenir Nex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5066" y="1774474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>
                <a:latin typeface="+mj-lt"/>
                <a:ea typeface="Avenir Next" charset="0"/>
                <a:cs typeface="Avenir Next" charset="0"/>
              </a:rPr>
              <a:t>Поправки в ГК РФ 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+mj-lt"/>
                <a:ea typeface="Avenir Next" charset="0"/>
                <a:cs typeface="Avenir Next" charset="0"/>
              </a:rPr>
              <a:t>О цифровых финансовых активах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+mj-lt"/>
                <a:ea typeface="Avenir Next" charset="0"/>
                <a:cs typeface="Avenir Next" charset="0"/>
              </a:rPr>
              <a:t>Об инвестиционных платформах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183012" y="1774474"/>
            <a:ext cx="0" cy="226087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064044" y="3251802"/>
            <a:ext cx="0" cy="56384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65066" y="3887066"/>
            <a:ext cx="322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ea typeface="Avenir Next" charset="0"/>
                <a:cs typeface="Avenir Next" charset="0"/>
              </a:rPr>
              <a:t>Приняты в </a:t>
            </a:r>
            <a:r>
              <a:rPr lang="en-US" b="1">
                <a:ea typeface="Avenir Next" charset="0"/>
                <a:cs typeface="Avenir Next" charset="0"/>
              </a:rPr>
              <a:t>I </a:t>
            </a:r>
            <a:r>
              <a:rPr lang="ru-RU" b="1">
                <a:ea typeface="Avenir Next" charset="0"/>
                <a:cs typeface="Avenir Next" charset="0"/>
              </a:rPr>
              <a:t>чтении</a:t>
            </a:r>
            <a:endParaRPr lang="en-US" b="1">
              <a:ea typeface="Avenir Next" charset="0"/>
              <a:cs typeface="Avenir Next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711" y="4043206"/>
            <a:ext cx="6982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+mj-lt"/>
                <a:ea typeface="Avenir Next" charset="0"/>
                <a:cs typeface="Avenir Next" charset="0"/>
              </a:rPr>
              <a:t>Ограничение субъектов, которые могут быть криптобиржами, </a:t>
            </a:r>
            <a:r>
              <a:rPr lang="mr-IN" dirty="0">
                <a:latin typeface="+mj-lt"/>
                <a:ea typeface="Avenir Next" charset="0"/>
                <a:cs typeface="Avenir Next" charset="0"/>
              </a:rPr>
              <a:t>–</a:t>
            </a:r>
            <a:r>
              <a:rPr lang="ru-RU" dirty="0">
                <a:latin typeface="+mj-lt"/>
                <a:ea typeface="Avenir Next" charset="0"/>
                <a:cs typeface="Avenir Next" charset="0"/>
              </a:rPr>
              <a:t> </a:t>
            </a:r>
            <a:r>
              <a:rPr lang="ru-RU" b="1" dirty="0">
                <a:ea typeface="Avenir Next" charset="0"/>
                <a:cs typeface="Avenir Next" charset="0"/>
              </a:rPr>
              <a:t>снижает конкуренцию.</a:t>
            </a:r>
            <a:endParaRPr lang="en-US" b="1" dirty="0">
              <a:ea typeface="Avenir Next" charset="0"/>
              <a:cs typeface="Avenir Next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1910" y="5466030"/>
            <a:ext cx="428978" cy="428978"/>
          </a:xfrm>
          <a:prstGeom prst="ellipse">
            <a:avLst/>
          </a:prstGeom>
          <a:solidFill>
            <a:srgbClr val="FF5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6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4292"/>
            <a:ext cx="1219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ea typeface="Avenir Next" charset="0"/>
                <a:cs typeface="Avenir Next" charset="0"/>
              </a:rPr>
              <a:t>Предложения для России</a:t>
            </a:r>
            <a:endParaRPr lang="en-US" sz="2500" b="1" dirty="0">
              <a:ea typeface="Avenir Next" charset="0"/>
              <a:cs typeface="Avenir Nex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845" y="932914"/>
            <a:ext cx="11153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b="1" dirty="0">
                <a:ea typeface="Avenir Next" charset="0"/>
                <a:cs typeface="Avenir Next" charset="0"/>
              </a:rPr>
              <a:t>Внести</a:t>
            </a:r>
            <a:r>
              <a:rPr lang="ru-RU" dirty="0">
                <a:ea typeface="Avenir Next" charset="0"/>
                <a:cs typeface="Avenir Next" charset="0"/>
              </a:rPr>
              <a:t> </a:t>
            </a:r>
            <a:r>
              <a:rPr lang="ru-RU" b="1" dirty="0">
                <a:ea typeface="Avenir Next" charset="0"/>
                <a:cs typeface="Avenir Next" charset="0"/>
              </a:rPr>
              <a:t>изменения в ФЗ №115 </a:t>
            </a:r>
            <a:r>
              <a:rPr lang="ru-RU" dirty="0">
                <a:latin typeface="+mj-lt"/>
                <a:ea typeface="Avenir Next" charset="0"/>
                <a:cs typeface="Avenir Next" charset="0"/>
              </a:rPr>
              <a:t>и распространить требования идентификации на участников рынка (</a:t>
            </a:r>
            <a:r>
              <a:rPr lang="ru-RU" dirty="0" err="1">
                <a:latin typeface="+mj-lt"/>
                <a:ea typeface="Avenir Next" charset="0"/>
                <a:cs typeface="Avenir Next" charset="0"/>
              </a:rPr>
              <a:t>криптобиржи</a:t>
            </a:r>
            <a:r>
              <a:rPr lang="ru-RU" dirty="0">
                <a:latin typeface="+mj-lt"/>
                <a:ea typeface="Avenir Next" charset="0"/>
                <a:cs typeface="Avenir Next" charset="0"/>
              </a:rPr>
              <a:t>, кошельки, </a:t>
            </a:r>
            <a:r>
              <a:rPr lang="ru-RU" dirty="0" err="1">
                <a:latin typeface="+mj-lt"/>
                <a:ea typeface="Avenir Next" charset="0"/>
                <a:cs typeface="Avenir Next" charset="0"/>
              </a:rPr>
              <a:t>обменники</a:t>
            </a:r>
            <a:r>
              <a:rPr lang="ru-RU" dirty="0">
                <a:latin typeface="+mj-lt"/>
                <a:ea typeface="Avenir Next" charset="0"/>
                <a:cs typeface="Avenir Next" charset="0"/>
              </a:rPr>
              <a:t>). В Постановлении Правительства № 58 2014 г. установить обязательную постановку на учёт </a:t>
            </a:r>
            <a:r>
              <a:rPr lang="ru-RU" dirty="0" err="1">
                <a:latin typeface="+mj-lt"/>
                <a:ea typeface="Avenir Next" charset="0"/>
                <a:cs typeface="Avenir Next" charset="0"/>
              </a:rPr>
              <a:t>криптобирж</a:t>
            </a:r>
            <a:r>
              <a:rPr lang="ru-RU" dirty="0">
                <a:latin typeface="+mj-lt"/>
                <a:ea typeface="Avenir Next" charset="0"/>
                <a:cs typeface="Avenir Next" charset="0"/>
              </a:rPr>
              <a:t> и </a:t>
            </a:r>
            <a:r>
              <a:rPr lang="ru-RU" dirty="0" err="1">
                <a:latin typeface="+mj-lt"/>
                <a:ea typeface="Avenir Next" charset="0"/>
                <a:cs typeface="Avenir Next" charset="0"/>
              </a:rPr>
              <a:t>криптообменников</a:t>
            </a:r>
            <a:r>
              <a:rPr lang="ru-RU" dirty="0">
                <a:latin typeface="+mj-lt"/>
                <a:ea typeface="Avenir Next" charset="0"/>
                <a:cs typeface="Avenir Next" charset="0"/>
              </a:rPr>
              <a:t>. 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endParaRPr lang="ru-RU" dirty="0">
              <a:latin typeface="+mj-lt"/>
              <a:ea typeface="Avenir Next" charset="0"/>
              <a:cs typeface="Avenir Nex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845" y="3414403"/>
            <a:ext cx="11153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+mj-lt"/>
              <a:buAutoNum type="arabicPeriod" startAt="4"/>
            </a:pPr>
            <a:r>
              <a:rPr lang="ru-RU" b="1" dirty="0">
                <a:ea typeface="Avenir Next" charset="0"/>
                <a:cs typeface="Avenir Next" charset="0"/>
              </a:rPr>
              <a:t>ФНС</a:t>
            </a:r>
            <a:r>
              <a:rPr lang="ru-RU" dirty="0">
                <a:ea typeface="Avenir Next" charset="0"/>
                <a:cs typeface="Avenir Next" charset="0"/>
              </a:rPr>
              <a:t> </a:t>
            </a:r>
            <a:r>
              <a:rPr lang="ru-RU" dirty="0">
                <a:latin typeface="+mj-lt"/>
                <a:ea typeface="Avenir Next" charset="0"/>
                <a:cs typeface="Avenir Next" charset="0"/>
              </a:rPr>
              <a:t>разработать руководство для физических и юридических лиц о порядке налогообложения сделок с </a:t>
            </a:r>
            <a:r>
              <a:rPr lang="ru-RU" dirty="0" err="1">
                <a:latin typeface="+mj-lt"/>
                <a:ea typeface="Avenir Next" charset="0"/>
                <a:cs typeface="Avenir Next" charset="0"/>
              </a:rPr>
              <a:t>криптовалютами</a:t>
            </a:r>
            <a:r>
              <a:rPr lang="ru-RU" dirty="0">
                <a:latin typeface="+mj-lt"/>
                <a:ea typeface="Avenir Next" charset="0"/>
                <a:cs typeface="Avenir Next" charset="0"/>
              </a:rPr>
              <a:t> и доходов от них.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845" y="2707706"/>
            <a:ext cx="11153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+mj-lt"/>
              <a:buAutoNum type="arabicPeriod" startAt="3"/>
            </a:pPr>
            <a:r>
              <a:rPr lang="ru-RU" b="1" dirty="0">
                <a:ea typeface="Avenir Next" charset="0"/>
                <a:cs typeface="Avenir Next" charset="0"/>
              </a:rPr>
              <a:t>Минфин</a:t>
            </a:r>
            <a:r>
              <a:rPr lang="ru-RU" dirty="0">
                <a:latin typeface="+mj-lt"/>
                <a:ea typeface="Avenir Next" charset="0"/>
                <a:cs typeface="Avenir Next" charset="0"/>
              </a:rPr>
              <a:t> разработать разъяснение о порядке бухгалтерского учета криптовалют и </a:t>
            </a:r>
            <a:r>
              <a:rPr lang="ru-RU" dirty="0" err="1">
                <a:latin typeface="+mj-lt"/>
                <a:ea typeface="Avenir Next" charset="0"/>
                <a:cs typeface="Avenir Next" charset="0"/>
              </a:rPr>
              <a:t>токенов</a:t>
            </a:r>
            <a:r>
              <a:rPr lang="ru-RU" dirty="0">
                <a:latin typeface="+mj-lt"/>
                <a:ea typeface="Avenir Next" charset="0"/>
                <a:cs typeface="Avenir Next" charset="0"/>
              </a:rPr>
              <a:t> на балансе компаний.</a:t>
            </a:r>
            <a:endParaRPr lang="ru-RU" b="1" dirty="0">
              <a:latin typeface="+mj-lt"/>
              <a:ea typeface="Avenir Next" charset="0"/>
              <a:cs typeface="Avenir Nex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845" y="1915817"/>
            <a:ext cx="11153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+mj-lt"/>
              <a:buAutoNum type="arabicPeriod" startAt="2"/>
            </a:pPr>
            <a:r>
              <a:rPr lang="ru-RU" b="1" dirty="0" err="1">
                <a:ea typeface="Avenir Next" charset="0"/>
                <a:cs typeface="Avenir Next" charset="0"/>
              </a:rPr>
              <a:t>Росфинмониторинг</a:t>
            </a:r>
            <a:r>
              <a:rPr lang="ru-RU" dirty="0">
                <a:latin typeface="+mj-lt"/>
                <a:ea typeface="Avenir Next" charset="0"/>
                <a:cs typeface="Avenir Next" charset="0"/>
              </a:rPr>
              <a:t> дать разъяснение кредитным учреждениям о возможности зачисления денежных средств от продажи криптоактивов при условии соблюдения идентификации.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4859" y="4171093"/>
            <a:ext cx="11153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+mj-lt"/>
              <a:buAutoNum type="arabicPeriod" startAt="5"/>
            </a:pPr>
            <a:r>
              <a:rPr lang="ru-RU" b="1" dirty="0">
                <a:ea typeface="Avenir Next" charset="0"/>
                <a:cs typeface="Avenir Next" charset="0"/>
              </a:rPr>
              <a:t>Установить в ФЗ «О валютном регулировании и валютном контроле» </a:t>
            </a:r>
            <a:r>
              <a:rPr lang="ru-RU" dirty="0">
                <a:latin typeface="+mj-lt"/>
                <a:ea typeface="Avenir Next" charset="0"/>
                <a:cs typeface="Avenir Next" charset="0"/>
              </a:rPr>
              <a:t>открытый режим использования зарубежных счетов.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4859" y="4877790"/>
            <a:ext cx="11153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+mj-lt"/>
              <a:buAutoNum type="arabicPeriod" startAt="6"/>
            </a:pPr>
            <a:r>
              <a:rPr lang="ru-RU" b="1" dirty="0">
                <a:ea typeface="Avenir Next" charset="0"/>
                <a:cs typeface="Avenir Next" charset="0"/>
              </a:rPr>
              <a:t>Установить в проекте ФЗ «Об инвестиционных платформах» </a:t>
            </a:r>
            <a:r>
              <a:rPr lang="ru-RU" dirty="0">
                <a:latin typeface="+mj-lt"/>
                <a:ea typeface="Avenir Next" charset="0"/>
                <a:cs typeface="Avenir Next" charset="0"/>
              </a:rPr>
              <a:t>возможность оказания услуг иностранным компаниям и возможность привлечения средств в </a:t>
            </a:r>
            <a:r>
              <a:rPr lang="ru-RU" dirty="0" err="1">
                <a:latin typeface="+mj-lt"/>
                <a:ea typeface="Avenir Next" charset="0"/>
                <a:cs typeface="Avenir Next" charset="0"/>
              </a:rPr>
              <a:t>криптовалюте</a:t>
            </a:r>
            <a:r>
              <a:rPr lang="ru-RU" dirty="0">
                <a:latin typeface="+mj-lt"/>
                <a:ea typeface="Avenir Next" charset="0"/>
                <a:cs typeface="Avenir Next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1873" y="5524121"/>
            <a:ext cx="11153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+mj-lt"/>
              <a:buAutoNum type="arabicPeriod" startAt="7"/>
            </a:pPr>
            <a:r>
              <a:rPr lang="ru-RU" b="1" dirty="0">
                <a:ea typeface="Avenir Next" charset="0"/>
                <a:cs typeface="Avenir Next" charset="0"/>
              </a:rPr>
              <a:t>Банку России </a:t>
            </a:r>
            <a:r>
              <a:rPr lang="ru-RU" dirty="0">
                <a:latin typeface="+mj-lt"/>
                <a:ea typeface="Avenir Next" charset="0"/>
                <a:cs typeface="Avenir Next" charset="0"/>
              </a:rPr>
              <a:t>разработать требования к техническим характеристикам платформ по обмену криптовалют.</a:t>
            </a:r>
          </a:p>
        </p:txBody>
      </p:sp>
    </p:spTree>
    <p:extLst>
      <p:ext uri="{BB962C8B-B14F-4D97-AF65-F5344CB8AC3E}">
        <p14:creationId xmlns:p14="http://schemas.microsoft.com/office/powerpoint/2010/main" val="2369449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708</Words>
  <Application>Microsoft Macintosh PowerPoint</Application>
  <PresentationFormat>Широкоэкранный</PresentationFormat>
  <Paragraphs>84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Avenir Next</vt:lpstr>
      <vt:lpstr>Calibri</vt:lpstr>
      <vt:lpstr>Calibri Light</vt:lpstr>
      <vt:lpstr>SF Pro Display Black</vt:lpstr>
      <vt:lpstr>SF Pro Display Light</vt:lpstr>
      <vt:lpstr>SF Pro Text Heavy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RANEPA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Ермохин Иван Сергеевич</dc:creator>
  <cp:lastModifiedBy>Александр К</cp:lastModifiedBy>
  <cp:revision>85</cp:revision>
  <dcterms:created xsi:type="dcterms:W3CDTF">2018-10-17T08:42:28Z</dcterms:created>
  <dcterms:modified xsi:type="dcterms:W3CDTF">2019-03-01T10:00:42Z</dcterms:modified>
</cp:coreProperties>
</file>