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7" r:id="rId2"/>
    <p:sldId id="420" r:id="rId3"/>
    <p:sldId id="424" r:id="rId4"/>
    <p:sldId id="410" r:id="rId5"/>
    <p:sldId id="421" r:id="rId6"/>
    <p:sldId id="422" r:id="rId7"/>
    <p:sldId id="423" r:id="rId8"/>
    <p:sldId id="446" r:id="rId9"/>
    <p:sldId id="407" r:id="rId10"/>
    <p:sldId id="416" r:id="rId11"/>
    <p:sldId id="425" r:id="rId12"/>
    <p:sldId id="426" r:id="rId13"/>
    <p:sldId id="458" r:id="rId14"/>
    <p:sldId id="427" r:id="rId15"/>
    <p:sldId id="433" r:id="rId16"/>
    <p:sldId id="404" r:id="rId17"/>
    <p:sldId id="460" r:id="rId18"/>
    <p:sldId id="418" r:id="rId19"/>
    <p:sldId id="431" r:id="rId20"/>
    <p:sldId id="434" r:id="rId21"/>
    <p:sldId id="432" r:id="rId22"/>
    <p:sldId id="435" r:id="rId23"/>
    <p:sldId id="436" r:id="rId24"/>
    <p:sldId id="437" r:id="rId25"/>
    <p:sldId id="438" r:id="rId26"/>
    <p:sldId id="439" r:id="rId27"/>
    <p:sldId id="447" r:id="rId28"/>
    <p:sldId id="457" r:id="rId29"/>
    <p:sldId id="456" r:id="rId30"/>
    <p:sldId id="441" r:id="rId31"/>
    <p:sldId id="442" r:id="rId32"/>
    <p:sldId id="459" r:id="rId33"/>
    <p:sldId id="443" r:id="rId34"/>
    <p:sldId id="455" r:id="rId35"/>
    <p:sldId id="440" r:id="rId36"/>
    <p:sldId id="448" r:id="rId37"/>
    <p:sldId id="449" r:id="rId38"/>
    <p:sldId id="450" r:id="rId39"/>
    <p:sldId id="451" r:id="rId40"/>
    <p:sldId id="444" r:id="rId41"/>
    <p:sldId id="419" r:id="rId42"/>
    <p:sldId id="452" r:id="rId43"/>
    <p:sldId id="454" r:id="rId44"/>
    <p:sldId id="445" r:id="rId45"/>
    <p:sldId id="408" r:id="rId46"/>
    <p:sldId id="393" r:id="rId47"/>
  </p:sldIdLst>
  <p:sldSz cx="9144000" cy="6858000" type="screen4x3"/>
  <p:notesSz cx="6858000" cy="9144000"/>
  <p:custDataLst>
    <p:tags r:id="rId5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00"/>
    <a:srgbClr val="6CB845"/>
    <a:srgbClr val="5DCB94"/>
    <a:srgbClr val="7AD4A7"/>
    <a:srgbClr val="287A51"/>
    <a:srgbClr val="339933"/>
    <a:srgbClr val="FFFF66"/>
    <a:srgbClr val="336699"/>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0" autoAdjust="0"/>
    <p:restoredTop sz="99502" autoAdjust="0"/>
  </p:normalViewPr>
  <p:slideViewPr>
    <p:cSldViewPr snapToGrid="0" snapToObjects="1">
      <p:cViewPr>
        <p:scale>
          <a:sx n="66" d="100"/>
          <a:sy n="66" d="100"/>
        </p:scale>
        <p:origin x="-1242" y="-226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1362"/>
    </p:cViewPr>
  </p:sorterViewPr>
  <p:notesViewPr>
    <p:cSldViewPr snapToGrid="0" snapToObjects="1">
      <p:cViewPr varScale="1">
        <p:scale>
          <a:sx n="60" d="100"/>
          <a:sy n="60" d="100"/>
        </p:scale>
        <p:origin x="-2490"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defRPr>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ea typeface="Arial" charset="0"/>
              </a:defRPr>
            </a:lvl1pPr>
          </a:lstStyle>
          <a:p>
            <a:pPr>
              <a:defRPr/>
            </a:pPr>
            <a:fld id="{A9B4AE3F-EFC7-4D91-93D6-8C38DBA4288F}" type="datetimeFigureOut">
              <a:rPr lang="ru-RU"/>
              <a:pPr>
                <a:defRPr/>
              </a:pPr>
              <a:t>23.11.2012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Arial" charset="0"/>
              </a:defRPr>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ea typeface="Arial" charset="0"/>
              </a:defRPr>
            </a:lvl1pPr>
          </a:lstStyle>
          <a:p>
            <a:pPr>
              <a:defRPr/>
            </a:pPr>
            <a:fld id="{3F5A1757-E60E-4EAD-9CFA-8EAD68EA4A61}"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mn-ea"/>
                <a:cs typeface="+mn-cs"/>
              </a:defRPr>
            </a:lvl1pPr>
          </a:lstStyle>
          <a:p>
            <a:pPr>
              <a:defRPr/>
            </a:pPr>
            <a:fld id="{05C73D05-4492-483C-801D-E13E8C62C65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C5B9982B-8122-4050-9AA4-F7BB89EC9088}" type="slidenum">
              <a:rPr lang="en-US" smtClean="0"/>
              <a:pPr>
                <a:defRPr/>
              </a:pPr>
              <a:t>1</a:t>
            </a:fld>
            <a:endParaRPr lang="en-US" dirty="0" smtClean="0"/>
          </a:p>
        </p:txBody>
      </p:sp>
      <p:sp>
        <p:nvSpPr>
          <p:cNvPr id="16386" name="Образ слайда 1"/>
          <p:cNvSpPr>
            <a:spLocks noGrp="1" noRot="1" noChangeAspect="1" noTextEdit="1"/>
          </p:cNvSpPr>
          <p:nvPr>
            <p:ph type="sldImg"/>
          </p:nvPr>
        </p:nvSpPr>
        <p:spPr>
          <a:solidFill>
            <a:srgbClr val="FFFFFF"/>
          </a:solidFill>
          <a:ln/>
        </p:spPr>
      </p:sp>
      <p:sp>
        <p:nvSpPr>
          <p:cNvPr id="16387" name="Заметки 2"/>
          <p:cNvSpPr>
            <a:spLocks noGrp="1"/>
          </p:cNvSpPr>
          <p:nvPr>
            <p:ph type="body" idx="1"/>
          </p:nvPr>
        </p:nvSpPr>
        <p:spPr>
          <a:noFill/>
          <a:ln>
            <a:solidFill>
              <a:srgbClr val="000000"/>
            </a:solidFill>
          </a:ln>
        </p:spPr>
        <p:txBody>
          <a:bodyPr/>
          <a:lstStyle/>
          <a:p>
            <a:pPr eaLnBrk="1" hangingPunct="1"/>
            <a:endParaRPr lang="ru-RU" smtClean="0"/>
          </a:p>
        </p:txBody>
      </p:sp>
      <p:sp>
        <p:nvSpPr>
          <p:cNvPr id="16388" name="Номер слайда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C7FAEDF9-8C05-4B9D-AE7E-16244B8B0D16}" type="slidenum">
              <a:rPr lang="en-US" sz="1200"/>
              <a:pPr algn="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11E3590A-34CE-4187-B497-09DB4EE0AB2C}" type="slidenum">
              <a:rPr lang="en-US" smtClean="0"/>
              <a:pPr>
                <a:defRPr/>
              </a:pPr>
              <a:t>12</a:t>
            </a:fld>
            <a:endParaRPr lang="en-US" dirty="0" smtClean="0"/>
          </a:p>
        </p:txBody>
      </p:sp>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5724CB0-B13B-46EA-A032-6AAB718918AA}" type="slidenum">
              <a:rPr lang="en-US" sz="1200"/>
              <a:pPr algn="r"/>
              <a:t>12</a:t>
            </a:fld>
            <a:endParaRPr lang="en-US" sz="1200"/>
          </a:p>
        </p:txBody>
      </p:sp>
      <p:sp>
        <p:nvSpPr>
          <p:cNvPr id="36867" name="Образ слайда 1"/>
          <p:cNvSpPr>
            <a:spLocks noGrp="1" noRot="1" noChangeAspect="1" noTextEdit="1"/>
          </p:cNvSpPr>
          <p:nvPr>
            <p:ph type="sldImg"/>
          </p:nvPr>
        </p:nvSpPr>
        <p:spPr>
          <a:solidFill>
            <a:srgbClr val="FFFFFF"/>
          </a:solidFill>
          <a:ln/>
        </p:spPr>
      </p:sp>
      <p:sp>
        <p:nvSpPr>
          <p:cNvPr id="3686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3686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32E9B71-7063-4D94-AD50-52C871F08F28}" type="slidenum">
              <a:rPr lang="ru-RU" sz="1200"/>
              <a:pPr algn="r"/>
              <a:t>12</a:t>
            </a:fld>
            <a:endParaRPr lang="ru-RU"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33DA2771-A551-48BF-8FF6-55D4D2ED3DE6}" type="slidenum">
              <a:rPr lang="en-US" smtClean="0"/>
              <a:pPr>
                <a:defRPr/>
              </a:pPr>
              <a:t>13</a:t>
            </a:fld>
            <a:endParaRPr lang="en-US" dirty="0" smtClean="0"/>
          </a:p>
        </p:txBody>
      </p:sp>
      <p:sp>
        <p:nvSpPr>
          <p:cNvPr id="389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34FD9DC-E6B8-4563-9717-78CA07703D6F}" type="slidenum">
              <a:rPr lang="en-US" sz="1200"/>
              <a:pPr algn="r"/>
              <a:t>13</a:t>
            </a:fld>
            <a:endParaRPr lang="en-US" sz="1200"/>
          </a:p>
        </p:txBody>
      </p:sp>
      <p:sp>
        <p:nvSpPr>
          <p:cNvPr id="38915" name="Образ слайда 1"/>
          <p:cNvSpPr>
            <a:spLocks noGrp="1" noRot="1" noChangeAspect="1" noTextEdit="1"/>
          </p:cNvSpPr>
          <p:nvPr>
            <p:ph type="sldImg"/>
          </p:nvPr>
        </p:nvSpPr>
        <p:spPr>
          <a:solidFill>
            <a:srgbClr val="FFFFFF"/>
          </a:solidFill>
          <a:ln/>
        </p:spPr>
      </p:sp>
      <p:sp>
        <p:nvSpPr>
          <p:cNvPr id="3891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3891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45EA787-4A10-4696-B7A7-137DE7E63348}" type="slidenum">
              <a:rPr lang="ru-RU" sz="1200"/>
              <a:pPr algn="r"/>
              <a:t>13</a:t>
            </a:fld>
            <a:endParaRPr lang="ru-RU"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C8E883BA-4B7B-4211-9786-66BF39EB1DC4}" type="slidenum">
              <a:rPr lang="en-US" smtClean="0"/>
              <a:pPr>
                <a:defRPr/>
              </a:pPr>
              <a:t>14</a:t>
            </a:fld>
            <a:endParaRPr lang="en-US" dirty="0" smtClean="0"/>
          </a:p>
        </p:txBody>
      </p:sp>
      <p:sp>
        <p:nvSpPr>
          <p:cNvPr id="40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C29EEE6-DA10-4BB1-A98B-9A6E7CE4DBAE}" type="slidenum">
              <a:rPr lang="en-US" sz="1200"/>
              <a:pPr algn="r"/>
              <a:t>14</a:t>
            </a:fld>
            <a:endParaRPr lang="en-US" sz="1200"/>
          </a:p>
        </p:txBody>
      </p:sp>
      <p:sp>
        <p:nvSpPr>
          <p:cNvPr id="40963" name="Образ слайда 1"/>
          <p:cNvSpPr>
            <a:spLocks noGrp="1" noRot="1" noChangeAspect="1" noTextEdit="1"/>
          </p:cNvSpPr>
          <p:nvPr>
            <p:ph type="sldImg"/>
          </p:nvPr>
        </p:nvSpPr>
        <p:spPr>
          <a:solidFill>
            <a:srgbClr val="FFFFFF"/>
          </a:solidFill>
          <a:ln/>
        </p:spPr>
      </p:sp>
      <p:sp>
        <p:nvSpPr>
          <p:cNvPr id="4096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4096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7B00244-D873-4281-970D-F46EAB275D85}" type="slidenum">
              <a:rPr lang="ru-RU" sz="1200"/>
              <a:pPr algn="r"/>
              <a:t>14</a:t>
            </a:fld>
            <a:endParaRPr lang="ru-RU"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FCC71CBC-BD9B-4869-A42B-213ECF1E9EA0}" type="slidenum">
              <a:rPr lang="en-US" smtClean="0"/>
              <a:pPr>
                <a:defRPr/>
              </a:pPr>
              <a:t>15</a:t>
            </a:fld>
            <a:endParaRPr lang="en-US" dirty="0" smtClean="0"/>
          </a:p>
        </p:txBody>
      </p:sp>
      <p:sp>
        <p:nvSpPr>
          <p:cNvPr id="43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0B5117F-2860-4D87-8A42-C3B21B83A564}" type="slidenum">
              <a:rPr lang="en-US" sz="1200"/>
              <a:pPr algn="r"/>
              <a:t>15</a:t>
            </a:fld>
            <a:endParaRPr lang="en-US" sz="1200"/>
          </a:p>
        </p:txBody>
      </p:sp>
      <p:sp>
        <p:nvSpPr>
          <p:cNvPr id="43011" name="Образ слайда 1"/>
          <p:cNvSpPr>
            <a:spLocks noGrp="1" noRot="1" noChangeAspect="1" noTextEdit="1"/>
          </p:cNvSpPr>
          <p:nvPr>
            <p:ph type="sldImg"/>
          </p:nvPr>
        </p:nvSpPr>
        <p:spPr>
          <a:solidFill>
            <a:srgbClr val="FFFFFF"/>
          </a:solidFill>
          <a:ln/>
        </p:spPr>
      </p:sp>
      <p:sp>
        <p:nvSpPr>
          <p:cNvPr id="4301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4301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426D367-D671-458F-909C-E50D5150DF47}" type="slidenum">
              <a:rPr lang="ru-RU" sz="1200"/>
              <a:pPr algn="r"/>
              <a:t>15</a:t>
            </a:fld>
            <a:endParaRPr lang="ru-RU"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4092385B-3B13-4B08-A709-465A4F4FE020}" type="slidenum">
              <a:rPr lang="en-US" smtClean="0"/>
              <a:pPr>
                <a:defRPr/>
              </a:pPr>
              <a:t>16</a:t>
            </a:fld>
            <a:endParaRPr lang="en-US" dirty="0" smtClean="0"/>
          </a:p>
        </p:txBody>
      </p:sp>
      <p:sp>
        <p:nvSpPr>
          <p:cNvPr id="450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7897B75-7DA3-47D5-A593-D233672B1296}" type="slidenum">
              <a:rPr lang="en-US" sz="1200"/>
              <a:pPr algn="r"/>
              <a:t>16</a:t>
            </a:fld>
            <a:endParaRPr lang="en-US" sz="1200"/>
          </a:p>
        </p:txBody>
      </p:sp>
      <p:sp>
        <p:nvSpPr>
          <p:cNvPr id="45059" name="Образ слайда 1"/>
          <p:cNvSpPr>
            <a:spLocks noGrp="1" noRot="1" noChangeAspect="1" noTextEdit="1"/>
          </p:cNvSpPr>
          <p:nvPr>
            <p:ph type="sldImg"/>
          </p:nvPr>
        </p:nvSpPr>
        <p:spPr>
          <a:solidFill>
            <a:srgbClr val="FFFFFF"/>
          </a:solidFill>
          <a:ln/>
        </p:spPr>
      </p:sp>
      <p:sp>
        <p:nvSpPr>
          <p:cNvPr id="4506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4506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739745F-F0BA-40E3-88F6-BBA3EAEB6B8B}" type="slidenum">
              <a:rPr lang="ru-RU" sz="1200"/>
              <a:pPr algn="r"/>
              <a:t>16</a:t>
            </a:fld>
            <a:endParaRPr lang="ru-RU"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46C5078-5F31-45FC-847D-9BE85FCF7ACF}" type="slidenum">
              <a:rPr lang="en-US" smtClean="0"/>
              <a:pPr>
                <a:defRPr/>
              </a:pPr>
              <a:t>17</a:t>
            </a:fld>
            <a:endParaRPr lang="en-US" dirty="0" smtClean="0"/>
          </a:p>
        </p:txBody>
      </p:sp>
      <p:sp>
        <p:nvSpPr>
          <p:cNvPr id="471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9E1BC84-DF37-4D88-8CC6-604528EADB44}" type="slidenum">
              <a:rPr lang="en-US" sz="1200"/>
              <a:pPr algn="r"/>
              <a:t>17</a:t>
            </a:fld>
            <a:endParaRPr lang="en-US" sz="1200"/>
          </a:p>
        </p:txBody>
      </p:sp>
      <p:sp>
        <p:nvSpPr>
          <p:cNvPr id="47107" name="Образ слайда 1"/>
          <p:cNvSpPr>
            <a:spLocks noGrp="1" noRot="1" noChangeAspect="1" noTextEdit="1"/>
          </p:cNvSpPr>
          <p:nvPr>
            <p:ph type="sldImg"/>
          </p:nvPr>
        </p:nvSpPr>
        <p:spPr>
          <a:solidFill>
            <a:srgbClr val="FFFFFF"/>
          </a:solidFill>
          <a:ln/>
        </p:spPr>
      </p:sp>
      <p:sp>
        <p:nvSpPr>
          <p:cNvPr id="4710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4710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C460953-3DCE-4CFA-90FD-A5B34DFFC891}" type="slidenum">
              <a:rPr lang="ru-RU" sz="1200"/>
              <a:pPr algn="r"/>
              <a:t>17</a:t>
            </a:fld>
            <a:endParaRPr lang="ru-RU"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824E10A-FEC0-46E5-B6BC-87714A6A9FD1}" type="slidenum">
              <a:rPr lang="en-US" smtClean="0"/>
              <a:pPr>
                <a:defRPr/>
              </a:pPr>
              <a:t>18</a:t>
            </a:fld>
            <a:endParaRPr lang="en-US" dirty="0" smtClean="0"/>
          </a:p>
        </p:txBody>
      </p:sp>
      <p:sp>
        <p:nvSpPr>
          <p:cNvPr id="491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9446C06-23D9-4361-9783-75D9861EC1A2}" type="slidenum">
              <a:rPr lang="en-US" sz="1200"/>
              <a:pPr algn="r"/>
              <a:t>18</a:t>
            </a:fld>
            <a:endParaRPr lang="en-US" sz="1200"/>
          </a:p>
        </p:txBody>
      </p:sp>
      <p:sp>
        <p:nvSpPr>
          <p:cNvPr id="49155" name="Образ слайда 1"/>
          <p:cNvSpPr>
            <a:spLocks noGrp="1" noRot="1" noChangeAspect="1" noTextEdit="1"/>
          </p:cNvSpPr>
          <p:nvPr>
            <p:ph type="sldImg"/>
          </p:nvPr>
        </p:nvSpPr>
        <p:spPr>
          <a:solidFill>
            <a:srgbClr val="FFFFFF"/>
          </a:solidFill>
          <a:ln/>
        </p:spPr>
      </p:sp>
      <p:sp>
        <p:nvSpPr>
          <p:cNvPr id="4915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4915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3EE7424-7585-4800-A418-569CC8E440B9}" type="slidenum">
              <a:rPr lang="ru-RU" sz="1200"/>
              <a:pPr algn="r"/>
              <a:t>18</a:t>
            </a:fld>
            <a:endParaRPr lang="ru-RU"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C0790FF0-06AD-454B-B04D-075AB9CEEC3F}" type="slidenum">
              <a:rPr lang="en-US" smtClean="0"/>
              <a:pPr>
                <a:defRPr/>
              </a:pPr>
              <a:t>19</a:t>
            </a:fld>
            <a:endParaRPr lang="en-US" dirty="0" smtClean="0"/>
          </a:p>
        </p:txBody>
      </p:sp>
      <p:sp>
        <p:nvSpPr>
          <p:cNvPr id="512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87C67E7-B7D3-4BAF-A22B-A006C499F6B3}" type="slidenum">
              <a:rPr lang="en-US" sz="1200"/>
              <a:pPr algn="r"/>
              <a:t>19</a:t>
            </a:fld>
            <a:endParaRPr lang="en-US" sz="1200"/>
          </a:p>
        </p:txBody>
      </p:sp>
      <p:sp>
        <p:nvSpPr>
          <p:cNvPr id="51203" name="Образ слайда 1"/>
          <p:cNvSpPr>
            <a:spLocks noGrp="1" noRot="1" noChangeAspect="1" noTextEdit="1"/>
          </p:cNvSpPr>
          <p:nvPr>
            <p:ph type="sldImg"/>
          </p:nvPr>
        </p:nvSpPr>
        <p:spPr>
          <a:solidFill>
            <a:srgbClr val="FFFFFF"/>
          </a:solidFill>
          <a:ln/>
        </p:spPr>
      </p:sp>
      <p:sp>
        <p:nvSpPr>
          <p:cNvPr id="5120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5120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9A220FC-F033-4FB2-B4C7-1445EF3AF36B}" type="slidenum">
              <a:rPr lang="ru-RU" sz="1200"/>
              <a:pPr algn="r"/>
              <a:t>19</a:t>
            </a:fld>
            <a:endParaRPr lang="ru-RU"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96D363F6-B0E3-417C-8D6D-47823F1332FA}" type="slidenum">
              <a:rPr lang="en-US" smtClean="0"/>
              <a:pPr>
                <a:defRPr/>
              </a:pPr>
              <a:t>20</a:t>
            </a:fld>
            <a:endParaRPr lang="en-US" dirty="0" smtClean="0"/>
          </a:p>
        </p:txBody>
      </p:sp>
      <p:sp>
        <p:nvSpPr>
          <p:cNvPr id="532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5F1473A-0C4F-4D8C-9A1E-E69C7F74FB89}" type="slidenum">
              <a:rPr lang="en-US" sz="1200"/>
              <a:pPr algn="r"/>
              <a:t>20</a:t>
            </a:fld>
            <a:endParaRPr lang="en-US" sz="1200"/>
          </a:p>
        </p:txBody>
      </p:sp>
      <p:sp>
        <p:nvSpPr>
          <p:cNvPr id="53251" name="Образ слайда 1"/>
          <p:cNvSpPr>
            <a:spLocks noGrp="1" noRot="1" noChangeAspect="1" noTextEdit="1"/>
          </p:cNvSpPr>
          <p:nvPr>
            <p:ph type="sldImg"/>
          </p:nvPr>
        </p:nvSpPr>
        <p:spPr>
          <a:solidFill>
            <a:srgbClr val="FFFFFF"/>
          </a:solidFill>
          <a:ln/>
        </p:spPr>
      </p:sp>
      <p:sp>
        <p:nvSpPr>
          <p:cNvPr id="5325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5325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66C4DE3-2809-4651-835B-E90976591ABF}" type="slidenum">
              <a:rPr lang="ru-RU" sz="1200"/>
              <a:pPr algn="r"/>
              <a:t>20</a:t>
            </a:fld>
            <a:endParaRPr lang="ru-RU"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0BF89C7-60A0-4217-A42B-7B9AC93BD3FA}" type="slidenum">
              <a:rPr lang="en-US" smtClean="0"/>
              <a:pPr>
                <a:defRPr/>
              </a:pPr>
              <a:t>21</a:t>
            </a:fld>
            <a:endParaRPr lang="en-US" dirty="0" smtClean="0"/>
          </a:p>
        </p:txBody>
      </p:sp>
      <p:sp>
        <p:nvSpPr>
          <p:cNvPr id="552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57A7BA8-272A-432B-9652-95BEB3D56A64}" type="slidenum">
              <a:rPr lang="en-US" sz="1200"/>
              <a:pPr algn="r"/>
              <a:t>21</a:t>
            </a:fld>
            <a:endParaRPr lang="en-US" sz="1200"/>
          </a:p>
        </p:txBody>
      </p:sp>
      <p:sp>
        <p:nvSpPr>
          <p:cNvPr id="55299" name="Образ слайда 1"/>
          <p:cNvSpPr>
            <a:spLocks noGrp="1" noRot="1" noChangeAspect="1" noTextEdit="1"/>
          </p:cNvSpPr>
          <p:nvPr>
            <p:ph type="sldImg"/>
          </p:nvPr>
        </p:nvSpPr>
        <p:spPr>
          <a:solidFill>
            <a:srgbClr val="FFFFFF"/>
          </a:solidFill>
          <a:ln/>
        </p:spPr>
      </p:sp>
      <p:sp>
        <p:nvSpPr>
          <p:cNvPr id="5530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5530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5822924-F5D8-473F-9B0B-9951303FEEE3}" type="slidenum">
              <a:rPr lang="ru-RU" sz="1200"/>
              <a:pPr algn="r"/>
              <a:t>21</a:t>
            </a:fld>
            <a:endParaRPr lang="ru-RU"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2BD57251-028C-44E5-A003-D0ED90F216DE}" type="slidenum">
              <a:rPr lang="en-US" smtClean="0"/>
              <a:pPr>
                <a:defRPr/>
              </a:pPr>
              <a:t>4</a:t>
            </a:fld>
            <a:endParaRPr lang="en-US" dirty="0" smtClean="0"/>
          </a:p>
        </p:txBody>
      </p:sp>
      <p:sp>
        <p:nvSpPr>
          <p:cNvPr id="20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73FD122-A2FA-4498-A5D6-73F9D4EB6AB1}" type="slidenum">
              <a:rPr lang="en-US" sz="1200"/>
              <a:pPr algn="r"/>
              <a:t>4</a:t>
            </a:fld>
            <a:endParaRPr lang="en-US" sz="1200"/>
          </a:p>
        </p:txBody>
      </p:sp>
      <p:sp>
        <p:nvSpPr>
          <p:cNvPr id="20483" name="Образ слайда 1"/>
          <p:cNvSpPr>
            <a:spLocks noGrp="1" noRot="1" noChangeAspect="1" noTextEdit="1"/>
          </p:cNvSpPr>
          <p:nvPr>
            <p:ph type="sldImg"/>
          </p:nvPr>
        </p:nvSpPr>
        <p:spPr>
          <a:solidFill>
            <a:srgbClr val="FFFFFF"/>
          </a:solidFill>
          <a:ln/>
        </p:spPr>
      </p:sp>
      <p:sp>
        <p:nvSpPr>
          <p:cNvPr id="2048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2048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52ACFDB-0ED0-4B93-AD3E-FA15AC1BC98E}" type="slidenum">
              <a:rPr lang="ru-RU" sz="1200"/>
              <a:pPr algn="r"/>
              <a:t>4</a:t>
            </a:fld>
            <a:endParaRPr lang="ru-RU"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2335CBA3-6C38-45B4-B5FC-D88302210A68}" type="slidenum">
              <a:rPr lang="en-US" smtClean="0"/>
              <a:pPr>
                <a:defRPr/>
              </a:pPr>
              <a:t>22</a:t>
            </a:fld>
            <a:endParaRPr lang="en-US" dirty="0" smtClean="0"/>
          </a:p>
        </p:txBody>
      </p:sp>
      <p:sp>
        <p:nvSpPr>
          <p:cNvPr id="573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CADDDDE-DAC3-4709-BC93-43F39D6477F7}" type="slidenum">
              <a:rPr lang="en-US" sz="1200"/>
              <a:pPr algn="r"/>
              <a:t>22</a:t>
            </a:fld>
            <a:endParaRPr lang="en-US" sz="1200"/>
          </a:p>
        </p:txBody>
      </p:sp>
      <p:sp>
        <p:nvSpPr>
          <p:cNvPr id="57347" name="Образ слайда 1"/>
          <p:cNvSpPr>
            <a:spLocks noGrp="1" noRot="1" noChangeAspect="1" noTextEdit="1"/>
          </p:cNvSpPr>
          <p:nvPr>
            <p:ph type="sldImg"/>
          </p:nvPr>
        </p:nvSpPr>
        <p:spPr>
          <a:solidFill>
            <a:srgbClr val="FFFFFF"/>
          </a:solidFill>
          <a:ln/>
        </p:spPr>
      </p:sp>
      <p:sp>
        <p:nvSpPr>
          <p:cNvPr id="5734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5734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E5FF124-858F-48D7-B900-72399584C674}" type="slidenum">
              <a:rPr lang="ru-RU" sz="1200"/>
              <a:pPr algn="r"/>
              <a:t>22</a:t>
            </a:fld>
            <a:endParaRPr lang="ru-RU"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2B706ED9-8B22-4800-879F-34768524E0C1}" type="slidenum">
              <a:rPr lang="en-US" smtClean="0"/>
              <a:pPr>
                <a:defRPr/>
              </a:pPr>
              <a:t>23</a:t>
            </a:fld>
            <a:endParaRPr lang="en-US" dirty="0" smtClean="0"/>
          </a:p>
        </p:txBody>
      </p:sp>
      <p:sp>
        <p:nvSpPr>
          <p:cNvPr id="593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4A6DEFA-D357-4151-84FC-788236F6DB99}" type="slidenum">
              <a:rPr lang="en-US" sz="1200"/>
              <a:pPr algn="r"/>
              <a:t>23</a:t>
            </a:fld>
            <a:endParaRPr lang="en-US" sz="1200"/>
          </a:p>
        </p:txBody>
      </p:sp>
      <p:sp>
        <p:nvSpPr>
          <p:cNvPr id="59395" name="Образ слайда 1"/>
          <p:cNvSpPr>
            <a:spLocks noGrp="1" noRot="1" noChangeAspect="1" noTextEdit="1"/>
          </p:cNvSpPr>
          <p:nvPr>
            <p:ph type="sldImg"/>
          </p:nvPr>
        </p:nvSpPr>
        <p:spPr>
          <a:solidFill>
            <a:srgbClr val="FFFFFF"/>
          </a:solidFill>
          <a:ln/>
        </p:spPr>
      </p:sp>
      <p:sp>
        <p:nvSpPr>
          <p:cNvPr id="5939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5939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9B3B0D4-DA8B-45FE-AE48-D2D34D9F1F01}" type="slidenum">
              <a:rPr lang="ru-RU" sz="1200"/>
              <a:pPr algn="r"/>
              <a:t>23</a:t>
            </a:fld>
            <a:endParaRPr lang="ru-RU"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656283D9-2826-4911-AC2C-649BB9067F28}" type="slidenum">
              <a:rPr lang="en-US" smtClean="0"/>
              <a:pPr>
                <a:defRPr/>
              </a:pPr>
              <a:t>24</a:t>
            </a:fld>
            <a:endParaRPr lang="en-US" dirty="0" smtClean="0"/>
          </a:p>
        </p:txBody>
      </p:sp>
      <p:sp>
        <p:nvSpPr>
          <p:cNvPr id="614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E0E4BC-3AA3-49E5-8841-D754E6BA907B}" type="slidenum">
              <a:rPr lang="en-US" sz="1200"/>
              <a:pPr algn="r"/>
              <a:t>24</a:t>
            </a:fld>
            <a:endParaRPr lang="en-US" sz="1200"/>
          </a:p>
        </p:txBody>
      </p:sp>
      <p:sp>
        <p:nvSpPr>
          <p:cNvPr id="61443" name="Образ слайда 1"/>
          <p:cNvSpPr>
            <a:spLocks noGrp="1" noRot="1" noChangeAspect="1" noTextEdit="1"/>
          </p:cNvSpPr>
          <p:nvPr>
            <p:ph type="sldImg"/>
          </p:nvPr>
        </p:nvSpPr>
        <p:spPr>
          <a:solidFill>
            <a:srgbClr val="FFFFFF"/>
          </a:solidFill>
          <a:ln/>
        </p:spPr>
      </p:sp>
      <p:sp>
        <p:nvSpPr>
          <p:cNvPr id="6144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6144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7EC71DF-131B-40F5-B380-4E9040EAAA76}" type="slidenum">
              <a:rPr lang="ru-RU" sz="1200"/>
              <a:pPr algn="r"/>
              <a:t>24</a:t>
            </a:fld>
            <a:endParaRPr lang="ru-RU"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6DF8485A-D68F-4203-B353-305DF6EB911B}" type="slidenum">
              <a:rPr lang="en-US" smtClean="0"/>
              <a:pPr>
                <a:defRPr/>
              </a:pPr>
              <a:t>25</a:t>
            </a:fld>
            <a:endParaRPr lang="en-US" dirty="0" smtClean="0"/>
          </a:p>
        </p:txBody>
      </p:sp>
      <p:sp>
        <p:nvSpPr>
          <p:cNvPr id="634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04A33AE-A260-41C4-9EC2-A4E6B2C044F4}" type="slidenum">
              <a:rPr lang="en-US" sz="1200"/>
              <a:pPr algn="r"/>
              <a:t>25</a:t>
            </a:fld>
            <a:endParaRPr lang="en-US" sz="1200"/>
          </a:p>
        </p:txBody>
      </p:sp>
      <p:sp>
        <p:nvSpPr>
          <p:cNvPr id="63491" name="Образ слайда 1"/>
          <p:cNvSpPr>
            <a:spLocks noGrp="1" noRot="1" noChangeAspect="1" noTextEdit="1"/>
          </p:cNvSpPr>
          <p:nvPr>
            <p:ph type="sldImg"/>
          </p:nvPr>
        </p:nvSpPr>
        <p:spPr>
          <a:solidFill>
            <a:srgbClr val="FFFFFF"/>
          </a:solidFill>
          <a:ln/>
        </p:spPr>
      </p:sp>
      <p:sp>
        <p:nvSpPr>
          <p:cNvPr id="6349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6349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6506E3F-C3BD-4E61-B45F-DBC0763B509E}" type="slidenum">
              <a:rPr lang="ru-RU" sz="1200"/>
              <a:pPr algn="r"/>
              <a:t>25</a:t>
            </a:fld>
            <a:endParaRPr lang="ru-RU"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D3CF3B71-ED89-42AB-ACA6-72648D0D03E4}" type="slidenum">
              <a:rPr lang="en-US" smtClean="0"/>
              <a:pPr>
                <a:defRPr/>
              </a:pPr>
              <a:t>26</a:t>
            </a:fld>
            <a:endParaRPr lang="en-US" dirty="0" smtClean="0"/>
          </a:p>
        </p:txBody>
      </p:sp>
      <p:sp>
        <p:nvSpPr>
          <p:cNvPr id="655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217E38E-D34C-4C6B-9EF3-F0F3220F00DC}" type="slidenum">
              <a:rPr lang="en-US" sz="1200"/>
              <a:pPr algn="r"/>
              <a:t>26</a:t>
            </a:fld>
            <a:endParaRPr lang="en-US" sz="1200"/>
          </a:p>
        </p:txBody>
      </p:sp>
      <p:sp>
        <p:nvSpPr>
          <p:cNvPr id="65539" name="Образ слайда 1"/>
          <p:cNvSpPr>
            <a:spLocks noGrp="1" noRot="1" noChangeAspect="1" noTextEdit="1"/>
          </p:cNvSpPr>
          <p:nvPr>
            <p:ph type="sldImg"/>
          </p:nvPr>
        </p:nvSpPr>
        <p:spPr>
          <a:solidFill>
            <a:srgbClr val="FFFFFF"/>
          </a:solidFill>
          <a:ln/>
        </p:spPr>
      </p:sp>
      <p:sp>
        <p:nvSpPr>
          <p:cNvPr id="6554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6554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B0A7FFB-77B7-4381-AA2D-7E3E9294B15A}" type="slidenum">
              <a:rPr lang="ru-RU" sz="1200"/>
              <a:pPr algn="r"/>
              <a:t>26</a:t>
            </a:fld>
            <a:endParaRPr lang="ru-RU"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620F9FE-7E23-49C3-9554-7ED133CC70B3}" type="slidenum">
              <a:rPr lang="en-US" smtClean="0"/>
              <a:pPr>
                <a:defRPr/>
              </a:pPr>
              <a:t>27</a:t>
            </a:fld>
            <a:endParaRPr lang="en-US" dirty="0" smtClean="0"/>
          </a:p>
        </p:txBody>
      </p:sp>
      <p:sp>
        <p:nvSpPr>
          <p:cNvPr id="675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4605E15-147A-46DD-AEA9-44D9877041F5}" type="slidenum">
              <a:rPr lang="en-US" sz="1200"/>
              <a:pPr algn="r"/>
              <a:t>27</a:t>
            </a:fld>
            <a:endParaRPr lang="en-US" sz="1200"/>
          </a:p>
        </p:txBody>
      </p:sp>
      <p:sp>
        <p:nvSpPr>
          <p:cNvPr id="67587" name="Образ слайда 1"/>
          <p:cNvSpPr>
            <a:spLocks noGrp="1" noRot="1" noChangeAspect="1" noTextEdit="1"/>
          </p:cNvSpPr>
          <p:nvPr>
            <p:ph type="sldImg"/>
          </p:nvPr>
        </p:nvSpPr>
        <p:spPr>
          <a:solidFill>
            <a:srgbClr val="FFFFFF"/>
          </a:solidFill>
          <a:ln/>
        </p:spPr>
      </p:sp>
      <p:sp>
        <p:nvSpPr>
          <p:cNvPr id="6758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6758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EA5DCF8-DE1A-4C0F-91FD-1D42AC25FB4C}" type="slidenum">
              <a:rPr lang="ru-RU" sz="1200"/>
              <a:pPr algn="r"/>
              <a:t>27</a:t>
            </a:fld>
            <a:endParaRPr lang="ru-RU"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328EBB78-AEE7-422F-A3EE-7222BA408612}" type="slidenum">
              <a:rPr lang="en-US" smtClean="0"/>
              <a:pPr>
                <a:defRPr/>
              </a:pPr>
              <a:t>28</a:t>
            </a:fld>
            <a:endParaRPr lang="en-US" dirty="0" smtClean="0"/>
          </a:p>
        </p:txBody>
      </p:sp>
      <p:sp>
        <p:nvSpPr>
          <p:cNvPr id="696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3C7B7A1-C22B-42DC-AB90-3F239D058647}" type="slidenum">
              <a:rPr lang="en-US" sz="1200"/>
              <a:pPr algn="r"/>
              <a:t>28</a:t>
            </a:fld>
            <a:endParaRPr lang="en-US" sz="1200"/>
          </a:p>
        </p:txBody>
      </p:sp>
      <p:sp>
        <p:nvSpPr>
          <p:cNvPr id="69635" name="Образ слайда 1"/>
          <p:cNvSpPr>
            <a:spLocks noGrp="1" noRot="1" noChangeAspect="1" noTextEdit="1"/>
          </p:cNvSpPr>
          <p:nvPr>
            <p:ph type="sldImg"/>
          </p:nvPr>
        </p:nvSpPr>
        <p:spPr>
          <a:solidFill>
            <a:srgbClr val="FFFFFF"/>
          </a:solidFill>
          <a:ln/>
        </p:spPr>
      </p:sp>
      <p:sp>
        <p:nvSpPr>
          <p:cNvPr id="6963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6963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888B629-474B-4108-B7F9-A3A6593E1CFB}" type="slidenum">
              <a:rPr lang="ru-RU" sz="1200"/>
              <a:pPr algn="r"/>
              <a:t>28</a:t>
            </a:fld>
            <a:endParaRPr lang="ru-RU"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1CED3DBE-FAAD-4D61-BD1C-1E96671DA802}" type="slidenum">
              <a:rPr lang="en-US" smtClean="0"/>
              <a:pPr>
                <a:defRPr/>
              </a:pPr>
              <a:t>29</a:t>
            </a:fld>
            <a:endParaRPr lang="en-US" dirty="0" smtClean="0"/>
          </a:p>
        </p:txBody>
      </p:sp>
      <p:sp>
        <p:nvSpPr>
          <p:cNvPr id="716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209BF10-B443-4910-A1CC-3939414DB134}" type="slidenum">
              <a:rPr lang="en-US" sz="1200"/>
              <a:pPr algn="r"/>
              <a:t>29</a:t>
            </a:fld>
            <a:endParaRPr lang="en-US" sz="1200"/>
          </a:p>
        </p:txBody>
      </p:sp>
      <p:sp>
        <p:nvSpPr>
          <p:cNvPr id="71683" name="Образ слайда 1"/>
          <p:cNvSpPr>
            <a:spLocks noGrp="1" noRot="1" noChangeAspect="1" noTextEdit="1"/>
          </p:cNvSpPr>
          <p:nvPr>
            <p:ph type="sldImg"/>
          </p:nvPr>
        </p:nvSpPr>
        <p:spPr>
          <a:solidFill>
            <a:srgbClr val="FFFFFF"/>
          </a:solidFill>
          <a:ln/>
        </p:spPr>
      </p:sp>
      <p:sp>
        <p:nvSpPr>
          <p:cNvPr id="7168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7168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0544C23-26E1-401F-A5AF-DFBFD4DB03E4}" type="slidenum">
              <a:rPr lang="ru-RU" sz="1200"/>
              <a:pPr algn="r"/>
              <a:t>29</a:t>
            </a:fld>
            <a:endParaRPr lang="ru-RU"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A2AF969B-CCAB-4231-AF66-74F6C1C006F3}" type="slidenum">
              <a:rPr lang="en-US" smtClean="0"/>
              <a:pPr>
                <a:defRPr/>
              </a:pPr>
              <a:t>30</a:t>
            </a:fld>
            <a:endParaRPr lang="en-US" dirty="0" smtClean="0"/>
          </a:p>
        </p:txBody>
      </p:sp>
      <p:sp>
        <p:nvSpPr>
          <p:cNvPr id="737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BFBFFED-93EC-40EA-A205-9EA5260DA59E}" type="slidenum">
              <a:rPr lang="en-US" sz="1200"/>
              <a:pPr algn="r"/>
              <a:t>30</a:t>
            </a:fld>
            <a:endParaRPr lang="en-US" sz="1200"/>
          </a:p>
        </p:txBody>
      </p:sp>
      <p:sp>
        <p:nvSpPr>
          <p:cNvPr id="73731" name="Образ слайда 1"/>
          <p:cNvSpPr>
            <a:spLocks noGrp="1" noRot="1" noChangeAspect="1" noTextEdit="1"/>
          </p:cNvSpPr>
          <p:nvPr>
            <p:ph type="sldImg"/>
          </p:nvPr>
        </p:nvSpPr>
        <p:spPr>
          <a:solidFill>
            <a:srgbClr val="FFFFFF"/>
          </a:solidFill>
          <a:ln/>
        </p:spPr>
      </p:sp>
      <p:sp>
        <p:nvSpPr>
          <p:cNvPr id="7373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7373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B938950-2711-4A3B-85FA-2A54FEB83FAF}" type="slidenum">
              <a:rPr lang="ru-RU" sz="1200"/>
              <a:pPr algn="r"/>
              <a:t>30</a:t>
            </a:fld>
            <a:endParaRPr lang="ru-RU"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213738E5-D448-4D7A-B9F5-29668AB8442B}" type="slidenum">
              <a:rPr lang="en-US" smtClean="0"/>
              <a:pPr>
                <a:defRPr/>
              </a:pPr>
              <a:t>31</a:t>
            </a:fld>
            <a:endParaRPr lang="en-US" dirty="0" smtClean="0"/>
          </a:p>
        </p:txBody>
      </p:sp>
      <p:sp>
        <p:nvSpPr>
          <p:cNvPr id="757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44DE7A-56BD-40C2-BE52-3AE26F40CD31}" type="slidenum">
              <a:rPr lang="en-US" sz="1200"/>
              <a:pPr algn="r"/>
              <a:t>31</a:t>
            </a:fld>
            <a:endParaRPr lang="en-US" sz="1200"/>
          </a:p>
        </p:txBody>
      </p:sp>
      <p:sp>
        <p:nvSpPr>
          <p:cNvPr id="75779" name="Образ слайда 1"/>
          <p:cNvSpPr>
            <a:spLocks noGrp="1" noRot="1" noChangeAspect="1" noTextEdit="1"/>
          </p:cNvSpPr>
          <p:nvPr>
            <p:ph type="sldImg"/>
          </p:nvPr>
        </p:nvSpPr>
        <p:spPr>
          <a:solidFill>
            <a:srgbClr val="FFFFFF"/>
          </a:solidFill>
          <a:ln/>
        </p:spPr>
      </p:sp>
      <p:sp>
        <p:nvSpPr>
          <p:cNvPr id="7578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7578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FD2C664-8398-4D5F-903B-19E71304DAC2}" type="slidenum">
              <a:rPr lang="ru-RU" sz="1200"/>
              <a:pPr algn="r"/>
              <a:t>31</a:t>
            </a:fld>
            <a:endParaRPr lang="ru-RU"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7308B0D1-F930-4757-B2E8-593E81958BC2}" type="slidenum">
              <a:rPr lang="en-US" smtClean="0"/>
              <a:pPr>
                <a:defRPr/>
              </a:pPr>
              <a:t>5</a:t>
            </a:fld>
            <a:endParaRPr lang="en-US" dirty="0" smtClean="0"/>
          </a:p>
        </p:txBody>
      </p:sp>
      <p:sp>
        <p:nvSpPr>
          <p:cNvPr id="225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37A134B-43E5-4FB2-9CAE-140C3F7A9142}" type="slidenum">
              <a:rPr lang="en-US" sz="1200"/>
              <a:pPr algn="r"/>
              <a:t>5</a:t>
            </a:fld>
            <a:endParaRPr lang="en-US" sz="1200"/>
          </a:p>
        </p:txBody>
      </p:sp>
      <p:sp>
        <p:nvSpPr>
          <p:cNvPr id="22531" name="Образ слайда 1"/>
          <p:cNvSpPr>
            <a:spLocks noGrp="1" noRot="1" noChangeAspect="1" noTextEdit="1"/>
          </p:cNvSpPr>
          <p:nvPr>
            <p:ph type="sldImg"/>
          </p:nvPr>
        </p:nvSpPr>
        <p:spPr>
          <a:solidFill>
            <a:srgbClr val="FFFFFF"/>
          </a:solidFill>
          <a:ln/>
        </p:spPr>
      </p:sp>
      <p:sp>
        <p:nvSpPr>
          <p:cNvPr id="2253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2253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3BF9D9B-EDA6-4B62-8479-B12C6661B04B}" type="slidenum">
              <a:rPr lang="ru-RU" sz="1200"/>
              <a:pPr algn="r"/>
              <a:t>5</a:t>
            </a:fld>
            <a:endParaRPr lang="ru-RU"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C4549E1F-BED5-491B-9977-85E38B7642E2}" type="slidenum">
              <a:rPr lang="en-US" smtClean="0"/>
              <a:pPr>
                <a:defRPr/>
              </a:pPr>
              <a:t>32</a:t>
            </a:fld>
            <a:endParaRPr lang="en-US" dirty="0" smtClean="0"/>
          </a:p>
        </p:txBody>
      </p:sp>
      <p:sp>
        <p:nvSpPr>
          <p:cNvPr id="778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ACE552-F6EC-4A7A-8848-24511A3FE56A}" type="slidenum">
              <a:rPr lang="en-US" sz="1200"/>
              <a:pPr algn="r"/>
              <a:t>32</a:t>
            </a:fld>
            <a:endParaRPr lang="en-US" sz="1200"/>
          </a:p>
        </p:txBody>
      </p:sp>
      <p:sp>
        <p:nvSpPr>
          <p:cNvPr id="77827" name="Образ слайда 1"/>
          <p:cNvSpPr>
            <a:spLocks noGrp="1" noRot="1" noChangeAspect="1" noTextEdit="1"/>
          </p:cNvSpPr>
          <p:nvPr>
            <p:ph type="sldImg"/>
          </p:nvPr>
        </p:nvSpPr>
        <p:spPr>
          <a:solidFill>
            <a:srgbClr val="FFFFFF"/>
          </a:solidFill>
          <a:ln/>
        </p:spPr>
      </p:sp>
      <p:sp>
        <p:nvSpPr>
          <p:cNvPr id="7782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7782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9F04686-7439-4156-96FD-B4654DBF84F1}" type="slidenum">
              <a:rPr lang="ru-RU" sz="1200"/>
              <a:pPr algn="r"/>
              <a:t>32</a:t>
            </a:fld>
            <a:endParaRPr lang="ru-RU"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B1975E2-EF8B-4BF7-9695-6888A0692C79}" type="slidenum">
              <a:rPr lang="en-US" smtClean="0"/>
              <a:pPr>
                <a:defRPr/>
              </a:pPr>
              <a:t>33</a:t>
            </a:fld>
            <a:endParaRPr lang="en-US" dirty="0" smtClean="0"/>
          </a:p>
        </p:txBody>
      </p:sp>
      <p:sp>
        <p:nvSpPr>
          <p:cNvPr id="798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0DFCB89-6269-47CD-8DCD-2EBD7EF53B98}" type="slidenum">
              <a:rPr lang="en-US" sz="1200"/>
              <a:pPr algn="r"/>
              <a:t>33</a:t>
            </a:fld>
            <a:endParaRPr lang="en-US" sz="1200"/>
          </a:p>
        </p:txBody>
      </p:sp>
      <p:sp>
        <p:nvSpPr>
          <p:cNvPr id="79875" name="Образ слайда 1"/>
          <p:cNvSpPr>
            <a:spLocks noGrp="1" noRot="1" noChangeAspect="1" noTextEdit="1"/>
          </p:cNvSpPr>
          <p:nvPr>
            <p:ph type="sldImg"/>
          </p:nvPr>
        </p:nvSpPr>
        <p:spPr>
          <a:solidFill>
            <a:srgbClr val="FFFFFF"/>
          </a:solidFill>
          <a:ln/>
        </p:spPr>
      </p:sp>
      <p:sp>
        <p:nvSpPr>
          <p:cNvPr id="7987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7987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DD9286B-3DAF-46F3-8C2F-8A65CD77A2BD}" type="slidenum">
              <a:rPr lang="ru-RU" sz="1200"/>
              <a:pPr algn="r"/>
              <a:t>33</a:t>
            </a:fld>
            <a:endParaRPr lang="ru-RU"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9A8CD2D7-0EAF-4654-A425-92E6D6D959DA}" type="slidenum">
              <a:rPr lang="en-US" smtClean="0"/>
              <a:pPr>
                <a:defRPr/>
              </a:pPr>
              <a:t>34</a:t>
            </a:fld>
            <a:endParaRPr lang="en-US" dirty="0" smtClean="0"/>
          </a:p>
        </p:txBody>
      </p:sp>
      <p:sp>
        <p:nvSpPr>
          <p:cNvPr id="819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4F43368-0644-4E8A-8BE0-E249961F33FA}" type="slidenum">
              <a:rPr lang="en-US" sz="1200"/>
              <a:pPr algn="r"/>
              <a:t>34</a:t>
            </a:fld>
            <a:endParaRPr lang="en-US" sz="1200"/>
          </a:p>
        </p:txBody>
      </p:sp>
      <p:sp>
        <p:nvSpPr>
          <p:cNvPr id="81923" name="Образ слайда 1"/>
          <p:cNvSpPr>
            <a:spLocks noGrp="1" noRot="1" noChangeAspect="1" noTextEdit="1"/>
          </p:cNvSpPr>
          <p:nvPr>
            <p:ph type="sldImg"/>
          </p:nvPr>
        </p:nvSpPr>
        <p:spPr>
          <a:solidFill>
            <a:srgbClr val="FFFFFF"/>
          </a:solidFill>
          <a:ln/>
        </p:spPr>
      </p:sp>
      <p:sp>
        <p:nvSpPr>
          <p:cNvPr id="8192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8192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5D26896-6DAF-4220-B8EB-8A21AFB1AC41}" type="slidenum">
              <a:rPr lang="ru-RU" sz="1200"/>
              <a:pPr algn="r"/>
              <a:t>34</a:t>
            </a:fld>
            <a:endParaRPr lang="ru-RU"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F4E31E5D-8337-4F2E-8D9F-22AE44520843}" type="slidenum">
              <a:rPr lang="en-US" smtClean="0"/>
              <a:pPr>
                <a:defRPr/>
              </a:pPr>
              <a:t>35</a:t>
            </a:fld>
            <a:endParaRPr lang="en-US" dirty="0" smtClean="0"/>
          </a:p>
        </p:txBody>
      </p:sp>
      <p:sp>
        <p:nvSpPr>
          <p:cNvPr id="839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A3E15F8-773B-43F7-925A-309C841F1989}" type="slidenum">
              <a:rPr lang="en-US" sz="1200"/>
              <a:pPr algn="r"/>
              <a:t>35</a:t>
            </a:fld>
            <a:endParaRPr lang="en-US" sz="1200"/>
          </a:p>
        </p:txBody>
      </p:sp>
      <p:sp>
        <p:nvSpPr>
          <p:cNvPr id="83971" name="Образ слайда 1"/>
          <p:cNvSpPr>
            <a:spLocks noGrp="1" noRot="1" noChangeAspect="1" noTextEdit="1"/>
          </p:cNvSpPr>
          <p:nvPr>
            <p:ph type="sldImg"/>
          </p:nvPr>
        </p:nvSpPr>
        <p:spPr>
          <a:solidFill>
            <a:srgbClr val="FFFFFF"/>
          </a:solidFill>
          <a:ln/>
        </p:spPr>
      </p:sp>
      <p:sp>
        <p:nvSpPr>
          <p:cNvPr id="8397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8397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E719DB9-52A1-408B-9653-804BAD2FF51E}" type="slidenum">
              <a:rPr lang="ru-RU" sz="1200"/>
              <a:pPr algn="r"/>
              <a:t>35</a:t>
            </a:fld>
            <a:endParaRPr lang="ru-RU"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46125A90-91C6-495C-A412-8C1C3A07839D}" type="slidenum">
              <a:rPr lang="en-US" smtClean="0"/>
              <a:pPr>
                <a:defRPr/>
              </a:pPr>
              <a:t>36</a:t>
            </a:fld>
            <a:endParaRPr lang="en-US" dirty="0" smtClean="0"/>
          </a:p>
        </p:txBody>
      </p:sp>
      <p:sp>
        <p:nvSpPr>
          <p:cNvPr id="860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82A0D51-13BE-437C-A3AD-F1A26F5AEACC}" type="slidenum">
              <a:rPr lang="en-US" sz="1200"/>
              <a:pPr algn="r"/>
              <a:t>36</a:t>
            </a:fld>
            <a:endParaRPr lang="en-US" sz="1200"/>
          </a:p>
        </p:txBody>
      </p:sp>
      <p:sp>
        <p:nvSpPr>
          <p:cNvPr id="86019" name="Образ слайда 1"/>
          <p:cNvSpPr>
            <a:spLocks noGrp="1" noRot="1" noChangeAspect="1" noTextEdit="1"/>
          </p:cNvSpPr>
          <p:nvPr>
            <p:ph type="sldImg"/>
          </p:nvPr>
        </p:nvSpPr>
        <p:spPr>
          <a:solidFill>
            <a:srgbClr val="FFFFFF"/>
          </a:solidFill>
          <a:ln/>
        </p:spPr>
      </p:sp>
      <p:sp>
        <p:nvSpPr>
          <p:cNvPr id="8602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8602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A1E0791-4642-4DAB-85C1-AB98D1D4DEA0}" type="slidenum">
              <a:rPr lang="ru-RU" sz="1200"/>
              <a:pPr algn="r"/>
              <a:t>36</a:t>
            </a:fld>
            <a:endParaRPr lang="ru-RU"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7D03598-7B08-42F8-8BE1-FE7D450E8A06}" type="slidenum">
              <a:rPr lang="en-US" smtClean="0"/>
              <a:pPr>
                <a:defRPr/>
              </a:pPr>
              <a:t>37</a:t>
            </a:fld>
            <a:endParaRPr lang="en-US" dirty="0" smtClean="0"/>
          </a:p>
        </p:txBody>
      </p:sp>
      <p:sp>
        <p:nvSpPr>
          <p:cNvPr id="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6752E87-C088-4676-98AC-A04422B2BDD8}" type="slidenum">
              <a:rPr lang="en-US" sz="1200"/>
              <a:pPr algn="r"/>
              <a:t>37</a:t>
            </a:fld>
            <a:endParaRPr lang="en-US" sz="1200"/>
          </a:p>
        </p:txBody>
      </p:sp>
      <p:sp>
        <p:nvSpPr>
          <p:cNvPr id="88067" name="Образ слайда 1"/>
          <p:cNvSpPr>
            <a:spLocks noGrp="1" noRot="1" noChangeAspect="1" noTextEdit="1"/>
          </p:cNvSpPr>
          <p:nvPr>
            <p:ph type="sldImg"/>
          </p:nvPr>
        </p:nvSpPr>
        <p:spPr>
          <a:solidFill>
            <a:srgbClr val="FFFFFF"/>
          </a:solidFill>
          <a:ln/>
        </p:spPr>
      </p:sp>
      <p:sp>
        <p:nvSpPr>
          <p:cNvPr id="8806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8806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351F6D4-8389-4D7C-96CC-9443F469FFAC}" type="slidenum">
              <a:rPr lang="ru-RU" sz="1200"/>
              <a:pPr algn="r"/>
              <a:t>37</a:t>
            </a:fld>
            <a:endParaRPr lang="ru-RU"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FCC4D9E-3533-410B-88ED-5AEC93710254}" type="slidenum">
              <a:rPr lang="en-US" smtClean="0"/>
              <a:pPr>
                <a:defRPr/>
              </a:pPr>
              <a:t>38</a:t>
            </a:fld>
            <a:endParaRPr lang="en-US" dirty="0" smtClean="0"/>
          </a:p>
        </p:txBody>
      </p:sp>
      <p:sp>
        <p:nvSpPr>
          <p:cNvPr id="90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6453481-87F1-4F86-BB9B-7ADAD7EA94D2}" type="slidenum">
              <a:rPr lang="en-US" sz="1200"/>
              <a:pPr algn="r"/>
              <a:t>38</a:t>
            </a:fld>
            <a:endParaRPr lang="en-US" sz="1200"/>
          </a:p>
        </p:txBody>
      </p:sp>
      <p:sp>
        <p:nvSpPr>
          <p:cNvPr id="90115" name="Образ слайда 1"/>
          <p:cNvSpPr>
            <a:spLocks noGrp="1" noRot="1" noChangeAspect="1" noTextEdit="1"/>
          </p:cNvSpPr>
          <p:nvPr>
            <p:ph type="sldImg"/>
          </p:nvPr>
        </p:nvSpPr>
        <p:spPr>
          <a:solidFill>
            <a:srgbClr val="FFFFFF"/>
          </a:solidFill>
          <a:ln/>
        </p:spPr>
      </p:sp>
      <p:sp>
        <p:nvSpPr>
          <p:cNvPr id="9011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9011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52CDBA9-3BE0-4D72-ABC2-FBD4F2C69E5C}" type="slidenum">
              <a:rPr lang="ru-RU" sz="1200"/>
              <a:pPr algn="r"/>
              <a:t>38</a:t>
            </a:fld>
            <a:endParaRPr lang="ru-RU"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1C8DD03E-7B6E-4953-B4F5-AFD098471356}" type="slidenum">
              <a:rPr lang="en-US" smtClean="0"/>
              <a:pPr>
                <a:defRPr/>
              </a:pPr>
              <a:t>39</a:t>
            </a:fld>
            <a:endParaRPr lang="en-US" dirty="0" smtClean="0"/>
          </a:p>
        </p:txBody>
      </p:sp>
      <p:sp>
        <p:nvSpPr>
          <p:cNvPr id="92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A9FE496-C016-496E-9DB3-0B1D5ECFC9F0}" type="slidenum">
              <a:rPr lang="en-US" sz="1200"/>
              <a:pPr algn="r"/>
              <a:t>39</a:t>
            </a:fld>
            <a:endParaRPr lang="en-US" sz="1200"/>
          </a:p>
        </p:txBody>
      </p:sp>
      <p:sp>
        <p:nvSpPr>
          <p:cNvPr id="92163" name="Образ слайда 1"/>
          <p:cNvSpPr>
            <a:spLocks noGrp="1" noRot="1" noChangeAspect="1" noTextEdit="1"/>
          </p:cNvSpPr>
          <p:nvPr>
            <p:ph type="sldImg"/>
          </p:nvPr>
        </p:nvSpPr>
        <p:spPr>
          <a:solidFill>
            <a:srgbClr val="FFFFFF"/>
          </a:solidFill>
          <a:ln/>
        </p:spPr>
      </p:sp>
      <p:sp>
        <p:nvSpPr>
          <p:cNvPr id="9216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9216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7480BCB-D769-47ED-ADAA-BD266AE878A9}" type="slidenum">
              <a:rPr lang="ru-RU" sz="1200"/>
              <a:pPr algn="r"/>
              <a:t>39</a:t>
            </a:fld>
            <a:endParaRPr lang="ru-RU"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F06AE13-9541-4862-94A6-C6EA66625514}" type="slidenum">
              <a:rPr lang="en-US" smtClean="0"/>
              <a:pPr>
                <a:defRPr/>
              </a:pPr>
              <a:t>40</a:t>
            </a:fld>
            <a:endParaRPr lang="en-US" dirty="0" smtClean="0"/>
          </a:p>
        </p:txBody>
      </p:sp>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66BDA1C-E186-41E7-B052-B68058282149}" type="slidenum">
              <a:rPr lang="en-US" sz="1200"/>
              <a:pPr algn="r"/>
              <a:t>40</a:t>
            </a:fld>
            <a:endParaRPr lang="en-US" sz="1200"/>
          </a:p>
        </p:txBody>
      </p:sp>
      <p:sp>
        <p:nvSpPr>
          <p:cNvPr id="94211" name="Образ слайда 1"/>
          <p:cNvSpPr>
            <a:spLocks noGrp="1" noRot="1" noChangeAspect="1" noTextEdit="1"/>
          </p:cNvSpPr>
          <p:nvPr>
            <p:ph type="sldImg"/>
          </p:nvPr>
        </p:nvSpPr>
        <p:spPr>
          <a:solidFill>
            <a:srgbClr val="FFFFFF"/>
          </a:solidFill>
          <a:ln/>
        </p:spPr>
      </p:sp>
      <p:sp>
        <p:nvSpPr>
          <p:cNvPr id="9421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9421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667383D-B9EB-41F6-B161-0E6A92996FFE}" type="slidenum">
              <a:rPr lang="ru-RU" sz="1200"/>
              <a:pPr algn="r"/>
              <a:t>40</a:t>
            </a:fld>
            <a:endParaRPr lang="ru-RU"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603A71B3-50EE-41A8-870E-078AD5AE041A}" type="slidenum">
              <a:rPr lang="en-US" smtClean="0"/>
              <a:pPr>
                <a:defRPr/>
              </a:pPr>
              <a:t>41</a:t>
            </a:fld>
            <a:endParaRPr lang="en-US" dirty="0" smtClean="0"/>
          </a:p>
        </p:txBody>
      </p:sp>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540AA3A-29C0-44DE-AEFA-B72E9CDED49F}" type="slidenum">
              <a:rPr lang="en-US" sz="1200"/>
              <a:pPr algn="r"/>
              <a:t>41</a:t>
            </a:fld>
            <a:endParaRPr lang="en-US" sz="1200"/>
          </a:p>
        </p:txBody>
      </p:sp>
      <p:sp>
        <p:nvSpPr>
          <p:cNvPr id="96259" name="Образ слайда 1"/>
          <p:cNvSpPr>
            <a:spLocks noGrp="1" noRot="1" noChangeAspect="1" noTextEdit="1"/>
          </p:cNvSpPr>
          <p:nvPr>
            <p:ph type="sldImg"/>
          </p:nvPr>
        </p:nvSpPr>
        <p:spPr>
          <a:solidFill>
            <a:srgbClr val="FFFFFF"/>
          </a:solidFill>
          <a:ln/>
        </p:spPr>
      </p:sp>
      <p:sp>
        <p:nvSpPr>
          <p:cNvPr id="9626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9626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164AAF-35CC-47DC-9C30-8B6EAF13D528}" type="slidenum">
              <a:rPr lang="ru-RU" sz="1200"/>
              <a:pPr algn="r"/>
              <a:t>41</a:t>
            </a:fld>
            <a:endParaRPr lang="ru-R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6E715EAD-F4EF-48D0-A6FE-36A635994172}" type="slidenum">
              <a:rPr lang="en-US" smtClean="0"/>
              <a:pPr>
                <a:defRPr/>
              </a:pPr>
              <a:t>6</a:t>
            </a:fld>
            <a:endParaRPr lang="en-US" dirty="0" smtClean="0"/>
          </a:p>
        </p:txBody>
      </p:sp>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931D331-F0B4-4F60-8C15-A4778C7CCFF3}" type="slidenum">
              <a:rPr lang="en-US" sz="1200"/>
              <a:pPr algn="r"/>
              <a:t>6</a:t>
            </a:fld>
            <a:endParaRPr lang="en-US" sz="1200"/>
          </a:p>
        </p:txBody>
      </p:sp>
      <p:sp>
        <p:nvSpPr>
          <p:cNvPr id="24579" name="Образ слайда 1"/>
          <p:cNvSpPr>
            <a:spLocks noGrp="1" noRot="1" noChangeAspect="1" noTextEdit="1"/>
          </p:cNvSpPr>
          <p:nvPr>
            <p:ph type="sldImg"/>
          </p:nvPr>
        </p:nvSpPr>
        <p:spPr>
          <a:solidFill>
            <a:srgbClr val="FFFFFF"/>
          </a:solidFill>
          <a:ln/>
        </p:spPr>
      </p:sp>
      <p:sp>
        <p:nvSpPr>
          <p:cNvPr id="2458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2458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58B82E-82C9-4E1F-A04E-C7E7ACE0B614}" type="slidenum">
              <a:rPr lang="ru-RU" sz="1200"/>
              <a:pPr algn="r"/>
              <a:t>6</a:t>
            </a:fld>
            <a:endParaRPr lang="ru-RU"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390B1D0-2B16-47EB-80DD-92009AAEDBA0}" type="slidenum">
              <a:rPr lang="en-US" smtClean="0"/>
              <a:pPr>
                <a:defRPr/>
              </a:pPr>
              <a:t>42</a:t>
            </a:fld>
            <a:endParaRPr lang="en-US" dirty="0" smtClean="0"/>
          </a:p>
        </p:txBody>
      </p:sp>
      <p:sp>
        <p:nvSpPr>
          <p:cNvPr id="98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B100001-9F65-47D8-8FC4-B810864B76AB}" type="slidenum">
              <a:rPr lang="en-US" sz="1200"/>
              <a:pPr algn="r"/>
              <a:t>42</a:t>
            </a:fld>
            <a:endParaRPr lang="en-US" sz="1200"/>
          </a:p>
        </p:txBody>
      </p:sp>
      <p:sp>
        <p:nvSpPr>
          <p:cNvPr id="98307" name="Образ слайда 1"/>
          <p:cNvSpPr>
            <a:spLocks noGrp="1" noRot="1" noChangeAspect="1" noTextEdit="1"/>
          </p:cNvSpPr>
          <p:nvPr>
            <p:ph type="sldImg"/>
          </p:nvPr>
        </p:nvSpPr>
        <p:spPr>
          <a:solidFill>
            <a:srgbClr val="FFFFFF"/>
          </a:solidFill>
          <a:ln/>
        </p:spPr>
      </p:sp>
      <p:sp>
        <p:nvSpPr>
          <p:cNvPr id="9830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9830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085C585-F8D2-47F8-BEB8-21D030C4508F}" type="slidenum">
              <a:rPr lang="ru-RU" sz="1200"/>
              <a:pPr algn="r"/>
              <a:t>42</a:t>
            </a:fld>
            <a:endParaRPr lang="ru-RU"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111556FD-ED0B-4DEF-8E2B-86CF5396756C}" type="slidenum">
              <a:rPr lang="en-US" smtClean="0"/>
              <a:pPr>
                <a:defRPr/>
              </a:pPr>
              <a:t>43</a:t>
            </a:fld>
            <a:endParaRPr lang="en-US" dirty="0" smtClean="0"/>
          </a:p>
        </p:txBody>
      </p:sp>
      <p:sp>
        <p:nvSpPr>
          <p:cNvPr id="1003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37E9A71-DE6D-4615-A0D8-84F591435617}" type="slidenum">
              <a:rPr lang="en-US" sz="1200"/>
              <a:pPr algn="r"/>
              <a:t>43</a:t>
            </a:fld>
            <a:endParaRPr lang="en-US" sz="1200"/>
          </a:p>
        </p:txBody>
      </p:sp>
      <p:sp>
        <p:nvSpPr>
          <p:cNvPr id="100355" name="Образ слайда 1"/>
          <p:cNvSpPr>
            <a:spLocks noGrp="1" noRot="1" noChangeAspect="1" noTextEdit="1"/>
          </p:cNvSpPr>
          <p:nvPr>
            <p:ph type="sldImg"/>
          </p:nvPr>
        </p:nvSpPr>
        <p:spPr>
          <a:solidFill>
            <a:srgbClr val="FFFFFF"/>
          </a:solidFill>
          <a:ln/>
        </p:spPr>
      </p:sp>
      <p:sp>
        <p:nvSpPr>
          <p:cNvPr id="10035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10035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099AB4B-B882-46C8-8B4C-D89F9DE2B98F}" type="slidenum">
              <a:rPr lang="ru-RU" sz="1200"/>
              <a:pPr algn="r"/>
              <a:t>43</a:t>
            </a:fld>
            <a:endParaRPr lang="ru-RU"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FDCB685C-8CFD-4901-9945-2D825EE9A47C}" type="slidenum">
              <a:rPr lang="en-US" smtClean="0"/>
              <a:pPr>
                <a:defRPr/>
              </a:pPr>
              <a:t>44</a:t>
            </a:fld>
            <a:endParaRPr lang="en-US" dirty="0" smtClean="0"/>
          </a:p>
        </p:txBody>
      </p:sp>
      <p:sp>
        <p:nvSpPr>
          <p:cNvPr id="1024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62A95E8-1C19-471A-83E6-4AF66FCF52D5}" type="slidenum">
              <a:rPr lang="en-US" sz="1200"/>
              <a:pPr algn="r"/>
              <a:t>44</a:t>
            </a:fld>
            <a:endParaRPr lang="en-US" sz="1200"/>
          </a:p>
        </p:txBody>
      </p:sp>
      <p:sp>
        <p:nvSpPr>
          <p:cNvPr id="102403" name="Образ слайда 1"/>
          <p:cNvSpPr>
            <a:spLocks noGrp="1" noRot="1" noChangeAspect="1" noTextEdit="1"/>
          </p:cNvSpPr>
          <p:nvPr>
            <p:ph type="sldImg"/>
          </p:nvPr>
        </p:nvSpPr>
        <p:spPr>
          <a:solidFill>
            <a:srgbClr val="FFFFFF"/>
          </a:solidFill>
          <a:ln/>
        </p:spPr>
      </p:sp>
      <p:sp>
        <p:nvSpPr>
          <p:cNvPr id="10240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10240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4691B37-2282-4617-B988-928920A013F1}" type="slidenum">
              <a:rPr lang="ru-RU" sz="1200"/>
              <a:pPr algn="r"/>
              <a:t>44</a:t>
            </a:fld>
            <a:endParaRPr lang="ru-RU"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D026F847-CBB8-4F03-B08F-8A03BC4D9A71}" type="slidenum">
              <a:rPr lang="en-US" smtClean="0">
                <a:latin typeface="Times New Roman" charset="0"/>
              </a:rPr>
              <a:pPr>
                <a:defRPr/>
              </a:pPr>
              <a:t>45</a:t>
            </a:fld>
            <a:endParaRPr lang="en-US" smtClean="0">
              <a:latin typeface="Times New Roman" charset="0"/>
            </a:endParaRPr>
          </a:p>
        </p:txBody>
      </p:sp>
      <p:sp>
        <p:nvSpPr>
          <p:cNvPr id="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00B2792-327C-483B-9615-B2AABF366935}" type="slidenum">
              <a:rPr lang="en-US" sz="1200"/>
              <a:pPr algn="r"/>
              <a:t>45</a:t>
            </a:fld>
            <a:endParaRPr lang="en-US" sz="1200"/>
          </a:p>
        </p:txBody>
      </p:sp>
      <p:sp>
        <p:nvSpPr>
          <p:cNvPr id="104451" name="Образ слайда 1"/>
          <p:cNvSpPr>
            <a:spLocks noGrp="1" noRot="1" noChangeAspect="1" noTextEdit="1"/>
          </p:cNvSpPr>
          <p:nvPr>
            <p:ph type="sldImg"/>
          </p:nvPr>
        </p:nvSpPr>
        <p:spPr>
          <a:solidFill>
            <a:srgbClr val="FFFFFF"/>
          </a:solidFill>
          <a:ln/>
        </p:spPr>
      </p:sp>
      <p:sp>
        <p:nvSpPr>
          <p:cNvPr id="10445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10445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D7D6760-4B6D-4CC5-A1D2-FFD64C188BC6}" type="slidenum">
              <a:rPr lang="ru-RU" sz="1200"/>
              <a:pPr algn="r"/>
              <a:t>45</a:t>
            </a:fld>
            <a:endParaRPr lang="ru-RU"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F718D354-FDED-40F5-9438-E25232505379}" type="slidenum">
              <a:rPr lang="en-US" smtClean="0">
                <a:latin typeface="Times New Roman" charset="0"/>
              </a:rPr>
              <a:pPr>
                <a:defRPr/>
              </a:pPr>
              <a:t>46</a:t>
            </a:fld>
            <a:endParaRPr lang="en-US" smtClean="0">
              <a:latin typeface="Times New Roman" charset="0"/>
            </a:endParaRPr>
          </a:p>
        </p:txBody>
      </p:sp>
      <p:sp>
        <p:nvSpPr>
          <p:cNvPr id="1064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594B493-7AF7-455B-B6F1-F1DD5B7FABB2}" type="slidenum">
              <a:rPr lang="en-US" sz="1200"/>
              <a:pPr algn="r"/>
              <a:t>46</a:t>
            </a:fld>
            <a:endParaRPr lang="en-US" sz="1200"/>
          </a:p>
        </p:txBody>
      </p:sp>
      <p:sp>
        <p:nvSpPr>
          <p:cNvPr id="106499" name="Образ слайда 1"/>
          <p:cNvSpPr>
            <a:spLocks noGrp="1" noRot="1" noChangeAspect="1" noTextEdit="1"/>
          </p:cNvSpPr>
          <p:nvPr>
            <p:ph type="sldImg"/>
          </p:nvPr>
        </p:nvSpPr>
        <p:spPr>
          <a:solidFill>
            <a:srgbClr val="FFFFFF"/>
          </a:solidFill>
          <a:ln/>
        </p:spPr>
      </p:sp>
      <p:sp>
        <p:nvSpPr>
          <p:cNvPr id="10650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10650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EEB2BEA-1FE9-4B23-90CD-AE0450489B1D}" type="slidenum">
              <a:rPr lang="ru-RU" sz="1200"/>
              <a:pPr algn="r"/>
              <a:t>46</a:t>
            </a:fld>
            <a:endParaRPr lang="ru-R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D82CBB7-3D41-4D15-AA75-CEB13436F2E9}" type="slidenum">
              <a:rPr lang="en-US" smtClean="0"/>
              <a:pPr>
                <a:defRPr/>
              </a:pPr>
              <a:t>7</a:t>
            </a:fld>
            <a:endParaRPr lang="en-US" dirty="0" smtClean="0"/>
          </a:p>
        </p:txBody>
      </p:sp>
      <p:sp>
        <p:nvSpPr>
          <p:cNvPr id="266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ED986BE-D44A-4E85-B58C-5067F5F7D340}" type="slidenum">
              <a:rPr lang="en-US" sz="1200"/>
              <a:pPr algn="r"/>
              <a:t>7</a:t>
            </a:fld>
            <a:endParaRPr lang="en-US" sz="1200"/>
          </a:p>
        </p:txBody>
      </p:sp>
      <p:sp>
        <p:nvSpPr>
          <p:cNvPr id="26627" name="Образ слайда 1"/>
          <p:cNvSpPr>
            <a:spLocks noGrp="1" noRot="1" noChangeAspect="1" noTextEdit="1"/>
          </p:cNvSpPr>
          <p:nvPr>
            <p:ph type="sldImg"/>
          </p:nvPr>
        </p:nvSpPr>
        <p:spPr>
          <a:solidFill>
            <a:srgbClr val="FFFFFF"/>
          </a:solidFill>
          <a:ln/>
        </p:spPr>
      </p:sp>
      <p:sp>
        <p:nvSpPr>
          <p:cNvPr id="26628"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26629"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8B02F0E-691F-4731-85B8-6093B31E466B}" type="slidenum">
              <a:rPr lang="ru-RU" sz="1200"/>
              <a:pPr algn="r"/>
              <a:t>7</a:t>
            </a:fld>
            <a:endParaRPr lang="ru-R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5D99AEE-0C8D-4D03-B6F3-D2D84ADD445F}" type="slidenum">
              <a:rPr lang="en-US" smtClean="0"/>
              <a:pPr>
                <a:defRPr/>
              </a:pPr>
              <a:t>8</a:t>
            </a:fld>
            <a:endParaRPr lang="en-US" dirty="0" smtClean="0"/>
          </a:p>
        </p:txBody>
      </p:sp>
      <p:sp>
        <p:nvSpPr>
          <p:cNvPr id="28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A369331-18E1-47D5-AF4D-E7274B60B880}" type="slidenum">
              <a:rPr lang="en-US" sz="1200"/>
              <a:pPr algn="r"/>
              <a:t>8</a:t>
            </a:fld>
            <a:endParaRPr lang="en-US" sz="1200"/>
          </a:p>
        </p:txBody>
      </p:sp>
      <p:sp>
        <p:nvSpPr>
          <p:cNvPr id="28675" name="Образ слайда 1"/>
          <p:cNvSpPr>
            <a:spLocks noGrp="1" noRot="1" noChangeAspect="1" noTextEdit="1"/>
          </p:cNvSpPr>
          <p:nvPr>
            <p:ph type="sldImg"/>
          </p:nvPr>
        </p:nvSpPr>
        <p:spPr>
          <a:solidFill>
            <a:srgbClr val="FFFFFF"/>
          </a:solidFill>
          <a:ln/>
        </p:spPr>
      </p:sp>
      <p:sp>
        <p:nvSpPr>
          <p:cNvPr id="28676"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2867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04911B3-0032-4524-9E48-55C643FC8F64}" type="slidenum">
              <a:rPr lang="ru-RU" sz="1200"/>
              <a:pPr algn="r"/>
              <a:t>8</a:t>
            </a:fld>
            <a:endParaRPr lang="ru-RU"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B86F899-9444-4CD7-9BC7-6A51B82B49C8}" type="slidenum">
              <a:rPr lang="en-US" smtClean="0"/>
              <a:pPr>
                <a:defRPr/>
              </a:pPr>
              <a:t>9</a:t>
            </a:fld>
            <a:endParaRPr lang="en-US" dirty="0" smtClean="0"/>
          </a:p>
        </p:txBody>
      </p:sp>
      <p:sp>
        <p:nvSpPr>
          <p:cNvPr id="307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400971-04BF-4C02-9936-C03BA2322A94}" type="slidenum">
              <a:rPr lang="en-US" sz="1200"/>
              <a:pPr algn="r"/>
              <a:t>9</a:t>
            </a:fld>
            <a:endParaRPr lang="en-US" sz="1200"/>
          </a:p>
        </p:txBody>
      </p:sp>
      <p:sp>
        <p:nvSpPr>
          <p:cNvPr id="30723" name="Образ слайда 1"/>
          <p:cNvSpPr>
            <a:spLocks noGrp="1" noRot="1" noChangeAspect="1" noTextEdit="1"/>
          </p:cNvSpPr>
          <p:nvPr>
            <p:ph type="sldImg"/>
          </p:nvPr>
        </p:nvSpPr>
        <p:spPr>
          <a:solidFill>
            <a:srgbClr val="FFFFFF"/>
          </a:solidFill>
          <a:ln/>
        </p:spPr>
      </p:sp>
      <p:sp>
        <p:nvSpPr>
          <p:cNvPr id="30724"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3072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E3952E5-7507-419B-A6DB-F68EBC30898C}" type="slidenum">
              <a:rPr lang="ru-RU" sz="1200"/>
              <a:pPr algn="r"/>
              <a:t>9</a:t>
            </a:fld>
            <a:endParaRPr lang="ru-R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59EB9F1-29D7-4143-AF22-379EB1F5A991}" type="slidenum">
              <a:rPr lang="en-US" smtClean="0"/>
              <a:pPr>
                <a:defRPr/>
              </a:pPr>
              <a:t>10</a:t>
            </a:fld>
            <a:endParaRPr lang="en-US" dirty="0" smtClean="0"/>
          </a:p>
        </p:txBody>
      </p:sp>
      <p:sp>
        <p:nvSpPr>
          <p:cNvPr id="327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EEEBBF7-01AE-4014-9CF1-BC4B2C0A23B8}" type="slidenum">
              <a:rPr lang="en-US" sz="1200"/>
              <a:pPr algn="r"/>
              <a:t>10</a:t>
            </a:fld>
            <a:endParaRPr lang="en-US" sz="1200"/>
          </a:p>
        </p:txBody>
      </p:sp>
      <p:sp>
        <p:nvSpPr>
          <p:cNvPr id="32771" name="Образ слайда 1"/>
          <p:cNvSpPr>
            <a:spLocks noGrp="1" noRot="1" noChangeAspect="1" noTextEdit="1"/>
          </p:cNvSpPr>
          <p:nvPr>
            <p:ph type="sldImg"/>
          </p:nvPr>
        </p:nvSpPr>
        <p:spPr>
          <a:solidFill>
            <a:srgbClr val="FFFFFF"/>
          </a:solidFill>
          <a:ln/>
        </p:spPr>
      </p:sp>
      <p:sp>
        <p:nvSpPr>
          <p:cNvPr id="32772"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32773"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EE95BA2-4971-455F-88CD-B61DBCD43020}" type="slidenum">
              <a:rPr lang="ru-RU" sz="1200"/>
              <a:pPr algn="r"/>
              <a:t>10</a:t>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FDAD577A-AD53-4EE3-A58D-8F2076BC04E1}" type="slidenum">
              <a:rPr lang="en-US" smtClean="0"/>
              <a:pPr>
                <a:defRPr/>
              </a:pPr>
              <a:t>11</a:t>
            </a:fld>
            <a:endParaRPr lang="en-US" dirty="0" smtClean="0"/>
          </a:p>
        </p:txBody>
      </p:sp>
      <p:sp>
        <p:nvSpPr>
          <p:cNvPr id="34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D130071-F551-4B5B-B6AB-D0CAAFA85697}" type="slidenum">
              <a:rPr lang="en-US" sz="1200"/>
              <a:pPr algn="r"/>
              <a:t>11</a:t>
            </a:fld>
            <a:endParaRPr lang="en-US" sz="1200"/>
          </a:p>
        </p:txBody>
      </p:sp>
      <p:sp>
        <p:nvSpPr>
          <p:cNvPr id="34819" name="Образ слайда 1"/>
          <p:cNvSpPr>
            <a:spLocks noGrp="1" noRot="1" noChangeAspect="1" noTextEdit="1"/>
          </p:cNvSpPr>
          <p:nvPr>
            <p:ph type="sldImg"/>
          </p:nvPr>
        </p:nvSpPr>
        <p:spPr>
          <a:solidFill>
            <a:srgbClr val="FFFFFF"/>
          </a:solidFill>
          <a:ln/>
        </p:spPr>
      </p:sp>
      <p:sp>
        <p:nvSpPr>
          <p:cNvPr id="34820" name="Заметки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ru-RU" smtClean="0"/>
          </a:p>
        </p:txBody>
      </p:sp>
      <p:sp>
        <p:nvSpPr>
          <p:cNvPr id="3482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A9CCA71-7F14-4A0F-ABF2-EF407F7831FD}" type="slidenum">
              <a:rPr lang="ru-RU" sz="1200"/>
              <a:pPr algn="r"/>
              <a:t>11</a:t>
            </a:fld>
            <a:endParaRPr lang="ru-R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0356A6-4F13-425C-8F76-02A8DA9B5026}" type="slidenum">
              <a:rPr lang="en-US"/>
              <a:pPr>
                <a:defRPr/>
              </a:pPr>
              <a:t>‹#›</a:t>
            </a:fld>
            <a:endParaRPr lang="en-US"/>
          </a:p>
        </p:txBody>
      </p:sp>
    </p:spTree>
  </p:cSld>
  <p:clrMapOvr>
    <a:masterClrMapping/>
  </p:clrMapOvr>
  <p:transition>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78DC7-92FF-48BE-B7BF-D8BB70B7D2C5}" type="slidenum">
              <a:rPr lang="en-US"/>
              <a:pPr>
                <a:defRPr/>
              </a:pPr>
              <a:t>‹#›</a:t>
            </a:fld>
            <a:endParaRPr lang="en-US"/>
          </a:p>
        </p:txBody>
      </p:sp>
    </p:spTree>
  </p:cSld>
  <p:clrMapOvr>
    <a:masterClrMapping/>
  </p:clrMapOvr>
  <p:transition>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3526F0-29B0-45FA-BDEE-1098B339746D}" type="slidenum">
              <a:rPr lang="en-US"/>
              <a:pPr>
                <a:defRPr/>
              </a:pPr>
              <a:t>‹#›</a:t>
            </a:fld>
            <a:endParaRPr lang="en-US"/>
          </a:p>
        </p:txBody>
      </p:sp>
    </p:spTree>
  </p:cSld>
  <p:clrMapOvr>
    <a:masterClrMapping/>
  </p:clrMapOvr>
  <p:transition>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D10DD-F589-4636-A230-B3ABF678028A}" type="slidenum">
              <a:rPr lang="en-US"/>
              <a:pPr>
                <a:defRPr/>
              </a:pPr>
              <a:t>‹#›</a:t>
            </a:fld>
            <a:endParaRPr lang="en-US"/>
          </a:p>
        </p:txBody>
      </p:sp>
    </p:spTree>
  </p:cSld>
  <p:clrMapOvr>
    <a:masterClrMapping/>
  </p:clrMapOvr>
  <p:transition>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80DC15-C964-4578-960F-34C0042A8492}" type="slidenum">
              <a:rPr lang="en-US"/>
              <a:pPr>
                <a:defRPr/>
              </a:pPr>
              <a:t>‹#›</a:t>
            </a:fld>
            <a:endParaRPr lang="en-US"/>
          </a:p>
        </p:txBody>
      </p:sp>
    </p:spTree>
  </p:cSld>
  <p:clrMapOvr>
    <a:masterClrMapping/>
  </p:clrMapOvr>
  <p:transition>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0264E9-B6EF-43B2-AD19-658E80DBFA7E}" type="slidenum">
              <a:rPr lang="en-US"/>
              <a:pPr>
                <a:defRPr/>
              </a:pPr>
              <a:t>‹#›</a:t>
            </a:fld>
            <a:endParaRPr lang="en-US"/>
          </a:p>
        </p:txBody>
      </p:sp>
    </p:spTree>
  </p:cSld>
  <p:clrMapOvr>
    <a:masterClrMapping/>
  </p:clrMapOvr>
  <p:transitio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807FA0-E106-403A-B08B-079C8226DD0E}" type="slidenum">
              <a:rPr lang="en-US"/>
              <a:pPr>
                <a:defRPr/>
              </a:pPr>
              <a:t>‹#›</a:t>
            </a:fld>
            <a:endParaRPr lang="en-US"/>
          </a:p>
        </p:txBody>
      </p:sp>
    </p:spTree>
  </p:cSld>
  <p:clrMapOvr>
    <a:masterClrMapping/>
  </p:clrMapOvr>
  <p:transition>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8FB091-F34A-46D2-BB04-3357E2A59A88}" type="slidenum">
              <a:rPr lang="en-US"/>
              <a:pPr>
                <a:defRPr/>
              </a:pPr>
              <a:t>‹#›</a:t>
            </a:fld>
            <a:endParaRPr lang="en-US"/>
          </a:p>
        </p:txBody>
      </p:sp>
    </p:spTree>
  </p:cSld>
  <p:clrMapOvr>
    <a:masterClrMapping/>
  </p:clrMapOvr>
  <p:transition>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216F52-4289-491C-998C-E305CD87EA46}" type="slidenum">
              <a:rPr lang="en-US"/>
              <a:pPr>
                <a:defRPr/>
              </a:pPr>
              <a:t>‹#›</a:t>
            </a:fld>
            <a:endParaRPr lang="en-US"/>
          </a:p>
        </p:txBody>
      </p:sp>
    </p:spTree>
  </p:cSld>
  <p:clrMapOvr>
    <a:masterClrMapping/>
  </p:clrMapOvr>
  <p:transition>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5A3E68-66C4-40CA-9A0D-98DD1FD93FE9}" type="slidenum">
              <a:rPr lang="en-US"/>
              <a:pPr>
                <a:defRPr/>
              </a:pPr>
              <a:t>‹#›</a:t>
            </a:fld>
            <a:endParaRPr lang="en-US"/>
          </a:p>
        </p:txBody>
      </p:sp>
    </p:spTree>
  </p:cSld>
  <p:clrMapOvr>
    <a:masterClrMapping/>
  </p:clrMapOvr>
  <p:transition>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597814-CB5F-4362-BC3F-CBCF0E565183}" type="slidenum">
              <a:rPr lang="en-US"/>
              <a:pPr>
                <a:defRPr/>
              </a:pPr>
              <a:t>‹#›</a:t>
            </a:fld>
            <a:endParaRPr lang="en-US"/>
          </a:p>
        </p:txBody>
      </p:sp>
    </p:spTree>
  </p:cSld>
  <p:clrMapOvr>
    <a:masterClrMapping/>
  </p:clrMapOvr>
  <p:transition>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mn-ea"/>
                <a:cs typeface="+mn-cs"/>
              </a:defRPr>
            </a:lvl1pPr>
          </a:lstStyle>
          <a:p>
            <a:pPr>
              <a:defRPr/>
            </a:pPr>
            <a:fld id="{F6D8E0B5-4ECD-47F6-9FB5-1461EDAA4B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diamond/>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notesSlide" Target="../notesSlides/notesSlide16.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slideLayout" Target="../slideLayouts/slideLayout7.xml"/><Relationship Id="rId16" Type="http://schemas.openxmlformats.org/officeDocument/2006/relationships/image" Target="../media/image44.png"/><Relationship Id="rId1" Type="http://schemas.openxmlformats.org/officeDocument/2006/relationships/tags" Target="../tags/tag1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58.jpe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60.jpe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64.jpe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67.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73.jpe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75.jpe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77.jpe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79.jpe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81.jpe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84.pn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468313" y="2925763"/>
            <a:ext cx="8208962" cy="1006475"/>
          </a:xfrm>
          <a:prstGeom prst="rect">
            <a:avLst/>
          </a:prstGeom>
          <a:noFill/>
          <a:ln w="9360">
            <a:noFill/>
            <a:miter lim="800000"/>
            <a:headEnd/>
            <a:tailEnd/>
          </a:ln>
        </p:spPr>
        <p:txBody>
          <a:bodyPr lIns="90000" tIns="45000" rIns="90000" bIns="45000"/>
          <a:lstStyle/>
          <a:p>
            <a:pPr algn="ctr">
              <a:spcBef>
                <a:spcPts val="363"/>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2800">
                <a:solidFill>
                  <a:srgbClr val="FFFF00"/>
                </a:solidFill>
                <a:latin typeface="Tahoma" pitchFamily="34" charset="0"/>
              </a:rPr>
              <a:t>Адаптивный кейс-менеджмент (ACM) </a:t>
            </a:r>
            <a:br>
              <a:rPr lang="ru-RU" sz="2800">
                <a:solidFill>
                  <a:srgbClr val="FFFF00"/>
                </a:solidFill>
                <a:latin typeface="Tahoma" pitchFamily="34" charset="0"/>
              </a:rPr>
            </a:br>
            <a:r>
              <a:rPr lang="ru-RU" sz="2800">
                <a:solidFill>
                  <a:srgbClr val="FFFF00"/>
                </a:solidFill>
                <a:latin typeface="Tahoma" pitchFamily="34" charset="0"/>
              </a:rPr>
              <a:t>как инструмент социального управления бизнес-процессами предприятия </a:t>
            </a:r>
          </a:p>
        </p:txBody>
      </p:sp>
      <p:sp>
        <p:nvSpPr>
          <p:cNvPr id="15362" name="Rectangle 2"/>
          <p:cNvSpPr>
            <a:spLocks noChangeArrowheads="1"/>
          </p:cNvSpPr>
          <p:nvPr/>
        </p:nvSpPr>
        <p:spPr bwMode="auto">
          <a:xfrm>
            <a:off x="5219700" y="5759450"/>
            <a:ext cx="3419475" cy="706438"/>
          </a:xfrm>
          <a:prstGeom prst="rect">
            <a:avLst/>
          </a:prstGeom>
          <a:noFill/>
          <a:ln w="9360">
            <a:noFill/>
            <a:miter lim="800000"/>
            <a:headEnd/>
            <a:tailEnd/>
          </a:ln>
        </p:spPr>
        <p:txBody>
          <a:bodyPr lIns="90000" tIns="45000" rIns="90000" bIns="45000">
            <a:spAutoFit/>
          </a:bodyPr>
          <a:lstStyle/>
          <a:p>
            <a:pPr algn="r">
              <a:tabLst>
                <a:tab pos="723900" algn="l"/>
                <a:tab pos="1447800" algn="l"/>
                <a:tab pos="2171700" algn="l"/>
                <a:tab pos="2895600" algn="l"/>
              </a:tabLst>
            </a:pPr>
            <a:r>
              <a:rPr lang="ru-RU" sz="2000">
                <a:solidFill>
                  <a:srgbClr val="FFFFFF"/>
                </a:solidFill>
                <a:latin typeface="Tahoma" pitchFamily="34" charset="0"/>
              </a:rPr>
              <a:t>Виктор Сенкевич</a:t>
            </a:r>
            <a:br>
              <a:rPr lang="ru-RU" sz="2000">
                <a:solidFill>
                  <a:srgbClr val="FFFFFF"/>
                </a:solidFill>
                <a:latin typeface="Tahoma" pitchFamily="34" charset="0"/>
              </a:rPr>
            </a:br>
            <a:r>
              <a:rPr lang="ru-RU" sz="2000">
                <a:solidFill>
                  <a:srgbClr val="FFFFFF"/>
                </a:solidFill>
                <a:latin typeface="Tahoma" pitchFamily="34" charset="0"/>
              </a:rPr>
              <a:t>PayDox Case Management</a:t>
            </a:r>
            <a:r>
              <a:rPr lang="ru-RU" sz="2000">
                <a:solidFill>
                  <a:srgbClr val="CCCCFF"/>
                </a:solidFill>
                <a:latin typeface="Tahoma" pitchFamily="34" charset="0"/>
              </a:rPr>
              <a:t>                       </a:t>
            </a:r>
          </a:p>
        </p:txBody>
      </p:sp>
    </p:spTree>
    <p:custDataLst>
      <p:tags r:id="rId1"/>
    </p:custDataLst>
  </p:cSld>
  <p:clrMapOvr>
    <a:masterClrMapping/>
  </p:clrMapOvr>
  <p:transition>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3"/>
          <p:cNvGrpSpPr>
            <a:grpSpLocks/>
          </p:cNvGrpSpPr>
          <p:nvPr/>
        </p:nvGrpSpPr>
        <p:grpSpPr bwMode="auto">
          <a:xfrm>
            <a:off x="-114300" y="-2860675"/>
            <a:ext cx="9144000" cy="0"/>
            <a:chOff x="0" y="0"/>
            <a:chExt cx="5760" cy="0"/>
          </a:xfrm>
        </p:grpSpPr>
        <p:sp>
          <p:nvSpPr>
            <p:cNvPr id="31760"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1761"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1746" name="Group 6"/>
          <p:cNvGrpSpPr>
            <a:grpSpLocks/>
          </p:cNvGrpSpPr>
          <p:nvPr/>
        </p:nvGrpSpPr>
        <p:grpSpPr bwMode="auto">
          <a:xfrm>
            <a:off x="-114300" y="-2860675"/>
            <a:ext cx="9144000" cy="0"/>
            <a:chOff x="0" y="0"/>
            <a:chExt cx="5760" cy="0"/>
          </a:xfrm>
        </p:grpSpPr>
        <p:sp>
          <p:nvSpPr>
            <p:cNvPr id="31758"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1759"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31747" name="Group 9"/>
          <p:cNvGrpSpPr>
            <a:grpSpLocks/>
          </p:cNvGrpSpPr>
          <p:nvPr/>
        </p:nvGrpSpPr>
        <p:grpSpPr bwMode="auto">
          <a:xfrm>
            <a:off x="-1160463" y="-5233988"/>
            <a:ext cx="9144001" cy="0"/>
            <a:chOff x="0" y="0"/>
            <a:chExt cx="5760" cy="0"/>
          </a:xfrm>
        </p:grpSpPr>
        <p:sp>
          <p:nvSpPr>
            <p:cNvPr id="31756"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1757"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1748" name="Group 12"/>
          <p:cNvGrpSpPr>
            <a:grpSpLocks/>
          </p:cNvGrpSpPr>
          <p:nvPr/>
        </p:nvGrpSpPr>
        <p:grpSpPr bwMode="auto">
          <a:xfrm>
            <a:off x="-1160463" y="-5233988"/>
            <a:ext cx="9144001" cy="0"/>
            <a:chOff x="0" y="0"/>
            <a:chExt cx="5760" cy="0"/>
          </a:xfrm>
        </p:grpSpPr>
        <p:sp>
          <p:nvSpPr>
            <p:cNvPr id="31754"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1755"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31749"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153" name="TextBox 21"/>
          <p:cNvSpPr txBox="1">
            <a:spLocks noChangeArrowheads="1"/>
          </p:cNvSpPr>
          <p:nvPr/>
        </p:nvSpPr>
        <p:spPr bwMode="auto">
          <a:xfrm>
            <a:off x="552450" y="1152525"/>
            <a:ext cx="7980363" cy="17240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Описания бизнес-процессов в традиционных </a:t>
            </a:r>
            <a:r>
              <a:rPr lang="en-US" sz="1800">
                <a:latin typeface="Tahoma" pitchFamily="34" charset="0"/>
                <a:cs typeface="Tahoma" pitchFamily="34" charset="0"/>
              </a:rPr>
              <a:t>BPMS </a:t>
            </a:r>
            <a:r>
              <a:rPr lang="ru-RU" sz="1800">
                <a:latin typeface="Tahoma" pitchFamily="34" charset="0"/>
                <a:cs typeface="Tahoma" pitchFamily="34" charset="0"/>
              </a:rPr>
              <a:t>составляются бизнес-аналитиком.</a:t>
            </a:r>
            <a:r>
              <a:rPr lang="ru-RU" sz="1800">
                <a:solidFill>
                  <a:schemeClr val="folHlink"/>
                </a:solidFill>
                <a:latin typeface="Tahoma" pitchFamily="34" charset="0"/>
              </a:rPr>
              <a:t> </a:t>
            </a:r>
            <a:r>
              <a:rPr lang="ru-RU" sz="1800">
                <a:latin typeface="Tahoma" pitchFamily="34" charset="0"/>
              </a:rPr>
              <a:t>Для этого проводится обследование бизнес-процессов предприятия. </a:t>
            </a:r>
            <a:br>
              <a:rPr lang="ru-RU" sz="1800">
                <a:latin typeface="Tahoma" pitchFamily="34" charset="0"/>
              </a:rPr>
            </a:br>
            <a:r>
              <a:rPr lang="ru-RU" sz="1000">
                <a:latin typeface="Tahoma" pitchFamily="34" charset="0"/>
              </a:rPr>
              <a:t/>
            </a:r>
            <a:br>
              <a:rPr lang="ru-RU" sz="1000">
                <a:latin typeface="Tahoma" pitchFamily="34" charset="0"/>
              </a:rPr>
            </a:br>
            <a:r>
              <a:rPr lang="ru-RU" sz="1800">
                <a:latin typeface="Tahoma" pitchFamily="34" charset="0"/>
              </a:rPr>
              <a:t>Настройки </a:t>
            </a:r>
            <a:r>
              <a:rPr lang="en-US" sz="1800">
                <a:latin typeface="Tahoma" pitchFamily="34" charset="0"/>
              </a:rPr>
              <a:t>BPM</a:t>
            </a:r>
            <a:r>
              <a:rPr lang="ru-RU" sz="1800">
                <a:latin typeface="Tahoma" pitchFamily="34" charset="0"/>
              </a:rPr>
              <a:t>-системы для управления реальными бизнес-процессами делаются квалифицированными программистами. </a:t>
            </a:r>
            <a:endParaRPr lang="ru-RU" sz="1800">
              <a:latin typeface="Tahoma" pitchFamily="34" charset="0"/>
              <a:cs typeface="Tahoma" pitchFamily="34" charset="0"/>
            </a:endParaRPr>
          </a:p>
        </p:txBody>
      </p:sp>
      <p:pic>
        <p:nvPicPr>
          <p:cNvPr id="30" name="Рисунок 29" descr="hand3.jpg"/>
          <p:cNvPicPr>
            <a:picLocks noChangeAspect="1"/>
          </p:cNvPicPr>
          <p:nvPr/>
        </p:nvPicPr>
        <p:blipFill>
          <a:blip r:embed="rId4" cstate="print"/>
          <a:stretch>
            <a:fillRect/>
          </a:stretch>
        </p:blipFill>
        <p:spPr>
          <a:xfrm>
            <a:off x="4327510" y="3381623"/>
            <a:ext cx="4190416" cy="279361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8" name="Рисунок 17" descr="88586554.jpg"/>
          <p:cNvPicPr>
            <a:picLocks noChangeAspect="1"/>
          </p:cNvPicPr>
          <p:nvPr/>
        </p:nvPicPr>
        <p:blipFill>
          <a:blip r:embed="rId5" cstate="print"/>
          <a:stretch>
            <a:fillRect/>
          </a:stretch>
        </p:blipFill>
        <p:spPr>
          <a:xfrm>
            <a:off x="653131" y="3018773"/>
            <a:ext cx="3803319" cy="299605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31753"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предприятия</a:t>
            </a:r>
          </a:p>
        </p:txBody>
      </p:sp>
    </p:spTree>
    <p:custDataLst>
      <p:tags r:id="rId1"/>
    </p:custDataLst>
  </p:cSld>
  <p:clrMapOvr>
    <a:masterClrMapping/>
  </p:clrMapOvr>
  <p:transition>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banalyst.jpg"/>
          <p:cNvPicPr>
            <a:picLocks noChangeAspect="1"/>
          </p:cNvPicPr>
          <p:nvPr/>
        </p:nvPicPr>
        <p:blipFill>
          <a:blip r:embed="rId4" cstate="print"/>
          <a:stretch>
            <a:fillRect/>
          </a:stretch>
        </p:blipFill>
        <p:spPr>
          <a:xfrm>
            <a:off x="4118797" y="2853138"/>
            <a:ext cx="4413643" cy="2973648"/>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grpSp>
        <p:nvGrpSpPr>
          <p:cNvPr id="33794" name="Group 3"/>
          <p:cNvGrpSpPr>
            <a:grpSpLocks/>
          </p:cNvGrpSpPr>
          <p:nvPr/>
        </p:nvGrpSpPr>
        <p:grpSpPr bwMode="auto">
          <a:xfrm>
            <a:off x="-114300" y="-2860675"/>
            <a:ext cx="9144000" cy="0"/>
            <a:chOff x="0" y="0"/>
            <a:chExt cx="5760" cy="0"/>
          </a:xfrm>
        </p:grpSpPr>
        <p:sp>
          <p:nvSpPr>
            <p:cNvPr id="3380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380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3795" name="Group 6"/>
          <p:cNvGrpSpPr>
            <a:grpSpLocks/>
          </p:cNvGrpSpPr>
          <p:nvPr/>
        </p:nvGrpSpPr>
        <p:grpSpPr bwMode="auto">
          <a:xfrm>
            <a:off x="-114300" y="-2860675"/>
            <a:ext cx="9144000" cy="0"/>
            <a:chOff x="0" y="0"/>
            <a:chExt cx="5760" cy="0"/>
          </a:xfrm>
        </p:grpSpPr>
        <p:sp>
          <p:nvSpPr>
            <p:cNvPr id="3380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380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33796" name="Group 9"/>
          <p:cNvGrpSpPr>
            <a:grpSpLocks/>
          </p:cNvGrpSpPr>
          <p:nvPr/>
        </p:nvGrpSpPr>
        <p:grpSpPr bwMode="auto">
          <a:xfrm>
            <a:off x="-1160463" y="-5233988"/>
            <a:ext cx="9144001" cy="0"/>
            <a:chOff x="0" y="0"/>
            <a:chExt cx="5760" cy="0"/>
          </a:xfrm>
        </p:grpSpPr>
        <p:sp>
          <p:nvSpPr>
            <p:cNvPr id="3380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380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3797" name="Group 12"/>
          <p:cNvGrpSpPr>
            <a:grpSpLocks/>
          </p:cNvGrpSpPr>
          <p:nvPr/>
        </p:nvGrpSpPr>
        <p:grpSpPr bwMode="auto">
          <a:xfrm>
            <a:off x="-1160463" y="-5233988"/>
            <a:ext cx="9144001" cy="0"/>
            <a:chOff x="0" y="0"/>
            <a:chExt cx="5760" cy="0"/>
          </a:xfrm>
        </p:grpSpPr>
        <p:sp>
          <p:nvSpPr>
            <p:cNvPr id="3380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380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3379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153" name="TextBox 21"/>
          <p:cNvSpPr txBox="1">
            <a:spLocks noChangeArrowheads="1"/>
          </p:cNvSpPr>
          <p:nvPr/>
        </p:nvSpPr>
        <p:spPr bwMode="auto">
          <a:xfrm>
            <a:off x="552450" y="1254125"/>
            <a:ext cx="7980363" cy="738188"/>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Т.е. описания бизнес-процессов и настройки традиционной </a:t>
            </a:r>
            <a:r>
              <a:rPr lang="en-US" sz="1800">
                <a:latin typeface="Tahoma" pitchFamily="34" charset="0"/>
              </a:rPr>
              <a:t>BPM</a:t>
            </a:r>
            <a:r>
              <a:rPr lang="ru-RU" sz="1800">
                <a:latin typeface="Tahoma" pitchFamily="34" charset="0"/>
              </a:rPr>
              <a:t>-системы требуют много времени и затрат квалифицированного труда</a:t>
            </a:r>
          </a:p>
        </p:txBody>
      </p:sp>
      <p:pic>
        <p:nvPicPr>
          <p:cNvPr id="22" name="Рисунок 21" descr="programmer.jpg"/>
          <p:cNvPicPr>
            <a:picLocks noChangeAspect="1"/>
          </p:cNvPicPr>
          <p:nvPr/>
        </p:nvPicPr>
        <p:blipFill>
          <a:blip r:embed="rId5" cstate="print"/>
          <a:stretch>
            <a:fillRect/>
          </a:stretch>
        </p:blipFill>
        <p:spPr>
          <a:xfrm>
            <a:off x="581409" y="2562859"/>
            <a:ext cx="4381526" cy="2973648"/>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33801"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предприятия</a:t>
            </a:r>
          </a:p>
        </p:txBody>
      </p:sp>
    </p:spTree>
    <p:custDataLst>
      <p:tags r:id="rId1"/>
    </p:custDataLst>
  </p:cSld>
  <p:clrMapOvr>
    <a:masterClrMapping/>
  </p:clrMapOvr>
  <p:transition>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
          <p:cNvGrpSpPr>
            <a:grpSpLocks/>
          </p:cNvGrpSpPr>
          <p:nvPr/>
        </p:nvGrpSpPr>
        <p:grpSpPr bwMode="auto">
          <a:xfrm>
            <a:off x="-114300" y="-2860675"/>
            <a:ext cx="9144000" cy="0"/>
            <a:chOff x="0" y="0"/>
            <a:chExt cx="5760" cy="0"/>
          </a:xfrm>
        </p:grpSpPr>
        <p:sp>
          <p:nvSpPr>
            <p:cNvPr id="3585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585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5842" name="Group 6"/>
          <p:cNvGrpSpPr>
            <a:grpSpLocks/>
          </p:cNvGrpSpPr>
          <p:nvPr/>
        </p:nvGrpSpPr>
        <p:grpSpPr bwMode="auto">
          <a:xfrm>
            <a:off x="-114300" y="-2860675"/>
            <a:ext cx="9144000" cy="0"/>
            <a:chOff x="0" y="0"/>
            <a:chExt cx="5760" cy="0"/>
          </a:xfrm>
        </p:grpSpPr>
        <p:sp>
          <p:nvSpPr>
            <p:cNvPr id="3585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585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35843" name="Group 9"/>
          <p:cNvGrpSpPr>
            <a:grpSpLocks/>
          </p:cNvGrpSpPr>
          <p:nvPr/>
        </p:nvGrpSpPr>
        <p:grpSpPr bwMode="auto">
          <a:xfrm>
            <a:off x="-1160463" y="-5233988"/>
            <a:ext cx="9144001" cy="0"/>
            <a:chOff x="0" y="0"/>
            <a:chExt cx="5760" cy="0"/>
          </a:xfrm>
        </p:grpSpPr>
        <p:sp>
          <p:nvSpPr>
            <p:cNvPr id="3585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585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5844" name="Group 12"/>
          <p:cNvGrpSpPr>
            <a:grpSpLocks/>
          </p:cNvGrpSpPr>
          <p:nvPr/>
        </p:nvGrpSpPr>
        <p:grpSpPr bwMode="auto">
          <a:xfrm>
            <a:off x="-1160463" y="-5233988"/>
            <a:ext cx="9144001" cy="0"/>
            <a:chOff x="0" y="0"/>
            <a:chExt cx="5760" cy="0"/>
          </a:xfrm>
        </p:grpSpPr>
        <p:sp>
          <p:nvSpPr>
            <p:cNvPr id="3585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585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35845"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35846" name="Text Box 1041"/>
          <p:cNvSpPr txBox="1">
            <a:spLocks noChangeArrowheads="1"/>
          </p:cNvSpPr>
          <p:nvPr/>
        </p:nvSpPr>
        <p:spPr bwMode="auto">
          <a:xfrm>
            <a:off x="-3175" y="43497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Досадные недостатки традиционных </a:t>
            </a:r>
            <a:r>
              <a:rPr lang="en-US" sz="2800" b="1">
                <a:solidFill>
                  <a:srgbClr val="336699"/>
                </a:solidFill>
                <a:latin typeface="Tahoma" pitchFamily="34" charset="0"/>
              </a:rPr>
              <a:t>BPMS</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552450" y="1181100"/>
            <a:ext cx="8267700" cy="17240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После запуска </a:t>
            </a:r>
            <a:r>
              <a:rPr lang="en-US" sz="1800">
                <a:latin typeface="Tahoma" pitchFamily="34" charset="0"/>
              </a:rPr>
              <a:t>BPMS </a:t>
            </a:r>
            <a:r>
              <a:rPr lang="ru-RU" sz="1800">
                <a:latin typeface="Tahoma" pitchFamily="34" charset="0"/>
              </a:rPr>
              <a:t>в эксплуатацию через короткое  время выясняется, что жизнь не стоит на месте. </a:t>
            </a:r>
            <a:r>
              <a:rPr lang="ru-RU" sz="1800" i="1">
                <a:latin typeface="Tahoma" pitchFamily="34" charset="0"/>
              </a:rPr>
              <a:t>А кто-то думал иначе</a:t>
            </a:r>
            <a:r>
              <a:rPr lang="en-US" sz="1800" i="1">
                <a:latin typeface="Tahoma" pitchFamily="34" charset="0"/>
              </a:rPr>
              <a:t>?</a:t>
            </a:r>
            <a:r>
              <a:rPr lang="ru-RU" sz="1800">
                <a:latin typeface="Tahoma" pitchFamily="34" charset="0"/>
              </a:rPr>
              <a:t/>
            </a:r>
            <a:br>
              <a:rPr lang="ru-RU" sz="1800">
                <a:latin typeface="Tahoma" pitchFamily="34" charset="0"/>
              </a:rPr>
            </a:br>
            <a:r>
              <a:rPr lang="ru-RU" sz="1000">
                <a:latin typeface="Tahoma" pitchFamily="34" charset="0"/>
              </a:rPr>
              <a:t/>
            </a:r>
            <a:br>
              <a:rPr lang="ru-RU" sz="1000">
                <a:latin typeface="Tahoma" pitchFamily="34" charset="0"/>
              </a:rPr>
            </a:br>
            <a:r>
              <a:rPr lang="ru-RU" sz="1800">
                <a:latin typeface="Tahoma" pitchFamily="34" charset="0"/>
              </a:rPr>
              <a:t>И описания бизнес-процессов и настройки </a:t>
            </a:r>
            <a:r>
              <a:rPr lang="en-US" sz="1800">
                <a:latin typeface="Tahoma" pitchFamily="34" charset="0"/>
              </a:rPr>
              <a:t>BPMS</a:t>
            </a:r>
            <a:r>
              <a:rPr lang="ru-RU" sz="1800">
                <a:latin typeface="Tahoma" pitchFamily="34" charset="0"/>
              </a:rPr>
              <a:t> уже не соответствуют реальным процессам предприятия. Приходится снова все переделывать.   У </a:t>
            </a:r>
            <a:r>
              <a:rPr lang="en-US" sz="1800">
                <a:latin typeface="Tahoma" pitchFamily="34" charset="0"/>
              </a:rPr>
              <a:t>BPMS</a:t>
            </a:r>
            <a:r>
              <a:rPr lang="ru-RU" sz="1800">
                <a:latin typeface="Tahoma" pitchFamily="34" charset="0"/>
              </a:rPr>
              <a:t> нет никакой адаптивности к реальной жизни. </a:t>
            </a:r>
          </a:p>
        </p:txBody>
      </p:sp>
      <p:sp>
        <p:nvSpPr>
          <p:cNvPr id="35848"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22" name="TextBox 21"/>
          <p:cNvSpPr txBox="1">
            <a:spLocks noChangeArrowheads="1"/>
          </p:cNvSpPr>
          <p:nvPr/>
        </p:nvSpPr>
        <p:spPr bwMode="auto">
          <a:xfrm>
            <a:off x="515938" y="2930525"/>
            <a:ext cx="8477250" cy="1016000"/>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en-US" sz="1800">
                <a:latin typeface="Tahoma" pitchFamily="34" charset="0"/>
              </a:rPr>
              <a:t>BPMS </a:t>
            </a:r>
            <a:r>
              <a:rPr lang="ru-RU" sz="1800">
                <a:latin typeface="Tahoma" pitchFamily="34" charset="0"/>
              </a:rPr>
              <a:t>почти никак не отражает социального аспекта управления предприятием. А без этого не найти ответа на 2 главных вечных вопроса «</a:t>
            </a:r>
            <a:r>
              <a:rPr lang="ru-RU" sz="1800" i="1">
                <a:latin typeface="Tahoma" pitchFamily="34" charset="0"/>
              </a:rPr>
              <a:t>Кто</a:t>
            </a:r>
            <a:r>
              <a:rPr lang="en-US" sz="1800" i="1">
                <a:latin typeface="Tahoma" pitchFamily="34" charset="0"/>
              </a:rPr>
              <a:t> </a:t>
            </a:r>
            <a:r>
              <a:rPr lang="ru-RU" sz="1800" i="1">
                <a:latin typeface="Tahoma" pitchFamily="34" charset="0"/>
              </a:rPr>
              <a:t>виноват</a:t>
            </a:r>
            <a:r>
              <a:rPr lang="en-US" sz="1800" i="1">
                <a:latin typeface="Tahoma" pitchFamily="34" charset="0"/>
              </a:rPr>
              <a:t>?</a:t>
            </a:r>
            <a:r>
              <a:rPr lang="ru-RU" sz="1800" i="1">
                <a:latin typeface="Tahoma" pitchFamily="34" charset="0"/>
              </a:rPr>
              <a:t> </a:t>
            </a:r>
            <a:r>
              <a:rPr lang="ru-RU" sz="1800">
                <a:latin typeface="Tahoma" pitchFamily="34" charset="0"/>
              </a:rPr>
              <a:t>» и «</a:t>
            </a:r>
            <a:r>
              <a:rPr lang="ru-RU" sz="1800" i="1">
                <a:latin typeface="Tahoma" pitchFamily="34" charset="0"/>
              </a:rPr>
              <a:t>Что же теперь делать</a:t>
            </a:r>
            <a:r>
              <a:rPr lang="en-US" sz="1800" i="1">
                <a:latin typeface="Tahoma" pitchFamily="34" charset="0"/>
              </a:rPr>
              <a:t>?</a:t>
            </a:r>
            <a:r>
              <a:rPr lang="ru-RU" sz="1800" i="1">
                <a:latin typeface="Tahoma" pitchFamily="34" charset="0"/>
              </a:rPr>
              <a:t> </a:t>
            </a:r>
            <a:r>
              <a:rPr lang="ru-RU" sz="1800">
                <a:latin typeface="Tahoma" pitchFamily="34" charset="0"/>
              </a:rPr>
              <a:t>»</a:t>
            </a:r>
          </a:p>
        </p:txBody>
      </p:sp>
      <p:pic>
        <p:nvPicPr>
          <p:cNvPr id="21" name="Рисунок 20" descr="fing.jpg"/>
          <p:cNvPicPr>
            <a:picLocks noChangeAspect="1"/>
          </p:cNvPicPr>
          <p:nvPr/>
        </p:nvPicPr>
        <p:blipFill>
          <a:blip r:embed="rId4" cstate="print"/>
          <a:stretch>
            <a:fillRect/>
          </a:stretch>
        </p:blipFill>
        <p:spPr>
          <a:xfrm>
            <a:off x="4788023" y="4152705"/>
            <a:ext cx="3055303" cy="2281929"/>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4" name="Рисунок 23" descr="old_computers2.jpg"/>
          <p:cNvPicPr>
            <a:picLocks noChangeAspect="1"/>
          </p:cNvPicPr>
          <p:nvPr/>
        </p:nvPicPr>
        <p:blipFill>
          <a:blip r:embed="rId5" cstate="print"/>
          <a:stretch>
            <a:fillRect/>
          </a:stretch>
        </p:blipFill>
        <p:spPr>
          <a:xfrm>
            <a:off x="1318466" y="4171982"/>
            <a:ext cx="3200340" cy="2273786"/>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3"/>
          <p:cNvGrpSpPr>
            <a:grpSpLocks/>
          </p:cNvGrpSpPr>
          <p:nvPr/>
        </p:nvGrpSpPr>
        <p:grpSpPr bwMode="auto">
          <a:xfrm>
            <a:off x="-114300" y="-2860675"/>
            <a:ext cx="9144000" cy="0"/>
            <a:chOff x="0" y="0"/>
            <a:chExt cx="5760" cy="0"/>
          </a:xfrm>
        </p:grpSpPr>
        <p:sp>
          <p:nvSpPr>
            <p:cNvPr id="37905"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7906"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7890" name="Group 6"/>
          <p:cNvGrpSpPr>
            <a:grpSpLocks/>
          </p:cNvGrpSpPr>
          <p:nvPr/>
        </p:nvGrpSpPr>
        <p:grpSpPr bwMode="auto">
          <a:xfrm>
            <a:off x="-114300" y="-2860675"/>
            <a:ext cx="9144000" cy="0"/>
            <a:chOff x="0" y="0"/>
            <a:chExt cx="5760" cy="0"/>
          </a:xfrm>
        </p:grpSpPr>
        <p:sp>
          <p:nvSpPr>
            <p:cNvPr id="37903"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7904"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37891" name="Group 9"/>
          <p:cNvGrpSpPr>
            <a:grpSpLocks/>
          </p:cNvGrpSpPr>
          <p:nvPr/>
        </p:nvGrpSpPr>
        <p:grpSpPr bwMode="auto">
          <a:xfrm>
            <a:off x="-1160463" y="-5233988"/>
            <a:ext cx="9144001" cy="0"/>
            <a:chOff x="0" y="0"/>
            <a:chExt cx="5760" cy="0"/>
          </a:xfrm>
        </p:grpSpPr>
        <p:sp>
          <p:nvSpPr>
            <p:cNvPr id="37901"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7902"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7892" name="Group 12"/>
          <p:cNvGrpSpPr>
            <a:grpSpLocks/>
          </p:cNvGrpSpPr>
          <p:nvPr/>
        </p:nvGrpSpPr>
        <p:grpSpPr bwMode="auto">
          <a:xfrm>
            <a:off x="-1160463" y="-5233988"/>
            <a:ext cx="9144001" cy="0"/>
            <a:chOff x="0" y="0"/>
            <a:chExt cx="5760" cy="0"/>
          </a:xfrm>
        </p:grpSpPr>
        <p:sp>
          <p:nvSpPr>
            <p:cNvPr id="37899"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7900"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37893"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2" name="TextBox 21"/>
          <p:cNvSpPr txBox="1"/>
          <p:nvPr/>
        </p:nvSpPr>
        <p:spPr>
          <a:xfrm>
            <a:off x="576263" y="1154113"/>
            <a:ext cx="8388350" cy="2676525"/>
          </a:xfrm>
          <a:prstGeom prst="rect">
            <a:avLst/>
          </a:prstGeom>
          <a:noFill/>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cs typeface="Tahoma" pitchFamily="34" charset="0"/>
              </a:rPr>
              <a:t>Достаточно большая часть работ, выполняемых сотрудниками совместно, во взаимодействии между собой, слабо структурирована, требует обсуждений, выдачи поручений на основе анализа текущей ситуации и контроля сроков исполнения задач и поручений</a:t>
            </a:r>
            <a:br>
              <a:rPr lang="ru-RU" sz="1800">
                <a:latin typeface="Tahoma" pitchFamily="34" charset="0"/>
                <a:cs typeface="Tahoma" pitchFamily="34" charset="0"/>
              </a:rPr>
            </a:br>
            <a:r>
              <a:rPr lang="ru-RU" sz="1800">
                <a:latin typeface="Tahoma" pitchFamily="34" charset="0"/>
                <a:cs typeface="Tahoma" pitchFamily="34" charset="0"/>
              </a:rPr>
              <a:t/>
            </a:r>
            <a:br>
              <a:rPr lang="ru-RU" sz="1800">
                <a:latin typeface="Tahoma" pitchFamily="34" charset="0"/>
                <a:cs typeface="Tahoma" pitchFamily="34" charset="0"/>
              </a:rPr>
            </a:br>
            <a:r>
              <a:rPr lang="ru-RU" sz="1800">
                <a:latin typeface="Tahoma" pitchFamily="34" charset="0"/>
                <a:cs typeface="Tahoma" pitchFamily="34" charset="0"/>
              </a:rPr>
              <a:t>Традиционные </a:t>
            </a:r>
            <a:r>
              <a:rPr lang="en-US" sz="1800">
                <a:latin typeface="Tahoma" pitchFamily="34" charset="0"/>
                <a:cs typeface="Tahoma" pitchFamily="34" charset="0"/>
              </a:rPr>
              <a:t>BPMS </a:t>
            </a:r>
            <a:r>
              <a:rPr lang="ru-RU" sz="1800">
                <a:latin typeface="Tahoma" pitchFamily="34" charset="0"/>
                <a:cs typeface="Tahoma" pitchFamily="34" charset="0"/>
              </a:rPr>
              <a:t>плохо или совсем никак не приспособлены реагировать на задачи, возникающие в процессе выполнения бизнес-процесса из-за меняющихся обстоятельств или мнений участников бизнес-процесса . В них нет поддержки социальных функций</a:t>
            </a:r>
          </a:p>
        </p:txBody>
      </p:sp>
      <p:sp>
        <p:nvSpPr>
          <p:cNvPr id="37895"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Досадные недостатки традиционных </a:t>
            </a:r>
            <a:r>
              <a:rPr lang="en-US" sz="2800" b="1">
                <a:solidFill>
                  <a:srgbClr val="336699"/>
                </a:solidFill>
                <a:latin typeface="Tahoma" pitchFamily="34" charset="0"/>
              </a:rPr>
              <a:t>BPMS</a:t>
            </a:r>
            <a:endParaRPr lang="ru-RU" sz="2800" b="1">
              <a:solidFill>
                <a:srgbClr val="336699"/>
              </a:solidFill>
              <a:latin typeface="Tahoma" pitchFamily="34" charset="0"/>
            </a:endParaRPr>
          </a:p>
        </p:txBody>
      </p:sp>
      <p:pic>
        <p:nvPicPr>
          <p:cNvPr id="18" name="Рисунок 17" descr="discussion1.jpg"/>
          <p:cNvPicPr>
            <a:picLocks noChangeAspect="1"/>
          </p:cNvPicPr>
          <p:nvPr/>
        </p:nvPicPr>
        <p:blipFill>
          <a:blip r:embed="rId4" cstate="print"/>
          <a:stretch>
            <a:fillRect/>
          </a:stretch>
        </p:blipFill>
        <p:spPr>
          <a:xfrm>
            <a:off x="3175382" y="3919666"/>
            <a:ext cx="2779765" cy="1850281"/>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9" name="Рисунок 18" descr="discussion2.jpg"/>
          <p:cNvPicPr>
            <a:picLocks noChangeAspect="1"/>
          </p:cNvPicPr>
          <p:nvPr/>
        </p:nvPicPr>
        <p:blipFill>
          <a:blip r:embed="rId5" cstate="print"/>
          <a:stretch>
            <a:fillRect/>
          </a:stretch>
        </p:blipFill>
        <p:spPr>
          <a:xfrm>
            <a:off x="367070" y="3905152"/>
            <a:ext cx="2812707" cy="1872208"/>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4" name="Рисунок 23" descr="discussion3.jpg"/>
          <p:cNvPicPr>
            <a:picLocks noChangeAspect="1"/>
          </p:cNvPicPr>
          <p:nvPr/>
        </p:nvPicPr>
        <p:blipFill>
          <a:blip r:embed="rId6" cstate="print"/>
          <a:stretch>
            <a:fillRect/>
          </a:stretch>
        </p:blipFill>
        <p:spPr>
          <a:xfrm>
            <a:off x="5957475" y="3905152"/>
            <a:ext cx="2812707" cy="1872208"/>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3"/>
          <p:cNvGrpSpPr>
            <a:grpSpLocks/>
          </p:cNvGrpSpPr>
          <p:nvPr/>
        </p:nvGrpSpPr>
        <p:grpSpPr bwMode="auto">
          <a:xfrm>
            <a:off x="-114300" y="-2860675"/>
            <a:ext cx="9144000" cy="0"/>
            <a:chOff x="0" y="0"/>
            <a:chExt cx="5760" cy="0"/>
          </a:xfrm>
        </p:grpSpPr>
        <p:sp>
          <p:nvSpPr>
            <p:cNvPr id="3995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995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9938" name="Group 6"/>
          <p:cNvGrpSpPr>
            <a:grpSpLocks/>
          </p:cNvGrpSpPr>
          <p:nvPr/>
        </p:nvGrpSpPr>
        <p:grpSpPr bwMode="auto">
          <a:xfrm>
            <a:off x="-114300" y="-2860675"/>
            <a:ext cx="9144000" cy="0"/>
            <a:chOff x="0" y="0"/>
            <a:chExt cx="5760" cy="0"/>
          </a:xfrm>
        </p:grpSpPr>
        <p:sp>
          <p:nvSpPr>
            <p:cNvPr id="3995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995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39939" name="Group 9"/>
          <p:cNvGrpSpPr>
            <a:grpSpLocks/>
          </p:cNvGrpSpPr>
          <p:nvPr/>
        </p:nvGrpSpPr>
        <p:grpSpPr bwMode="auto">
          <a:xfrm>
            <a:off x="-1160463" y="-5233988"/>
            <a:ext cx="9144001" cy="0"/>
            <a:chOff x="0" y="0"/>
            <a:chExt cx="5760" cy="0"/>
          </a:xfrm>
        </p:grpSpPr>
        <p:sp>
          <p:nvSpPr>
            <p:cNvPr id="3994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3994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39940" name="Group 12"/>
          <p:cNvGrpSpPr>
            <a:grpSpLocks/>
          </p:cNvGrpSpPr>
          <p:nvPr/>
        </p:nvGrpSpPr>
        <p:grpSpPr bwMode="auto">
          <a:xfrm>
            <a:off x="-1160463" y="-5233988"/>
            <a:ext cx="9144001" cy="0"/>
            <a:chOff x="0" y="0"/>
            <a:chExt cx="5760" cy="0"/>
          </a:xfrm>
        </p:grpSpPr>
        <p:sp>
          <p:nvSpPr>
            <p:cNvPr id="3994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3994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39941"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39942"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Досадные недостатки традиционных </a:t>
            </a:r>
            <a:r>
              <a:rPr lang="en-US" sz="2800" b="1">
                <a:solidFill>
                  <a:srgbClr val="336699"/>
                </a:solidFill>
                <a:latin typeface="Tahoma" pitchFamily="34" charset="0"/>
              </a:rPr>
              <a:t>BPMS</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682625" y="1254125"/>
            <a:ext cx="7764463" cy="1846263"/>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Система управления бизнес-процессами без социальных функций «</a:t>
            </a:r>
            <a:r>
              <a:rPr lang="ru-RU" sz="1800">
                <a:solidFill>
                  <a:srgbClr val="FFFF99"/>
                </a:solidFill>
                <a:latin typeface="Tahoma" pitchFamily="34" charset="0"/>
              </a:rPr>
              <a:t>выражает одну из основных черт буржуазного мировоззрения — его бесчеловечность, стремление превратить трудящихся в придаток машины, заменить живого, мыслящего, борющегося за свои интересы человека машиной</a:t>
            </a:r>
            <a:r>
              <a:rPr lang="ru-RU" sz="1800">
                <a:latin typeface="Tahoma" pitchFamily="34" charset="0"/>
              </a:rPr>
              <a:t>» </a:t>
            </a:r>
            <a:br>
              <a:rPr lang="ru-RU" sz="1800">
                <a:latin typeface="Tahoma" pitchFamily="34" charset="0"/>
              </a:rPr>
            </a:br>
            <a:r>
              <a:rPr lang="ru-RU" sz="1800">
                <a:latin typeface="Tahoma" pitchFamily="34" charset="0"/>
              </a:rPr>
              <a:t>                         (</a:t>
            </a:r>
            <a:r>
              <a:rPr lang="ru-RU" sz="1800" i="1">
                <a:latin typeface="Tahoma" pitchFamily="34" charset="0"/>
              </a:rPr>
              <a:t>1954, Краткий философский словарь о кибернетике</a:t>
            </a:r>
            <a:r>
              <a:rPr lang="ru-RU" sz="1800">
                <a:latin typeface="Tahoma" pitchFamily="34" charset="0"/>
              </a:rPr>
              <a:t>) </a:t>
            </a:r>
            <a:endParaRPr lang="ru-RU" sz="1800">
              <a:solidFill>
                <a:schemeClr val="folHlink"/>
              </a:solidFill>
              <a:latin typeface="Tahoma" pitchFamily="34" charset="0"/>
            </a:endParaRPr>
          </a:p>
        </p:txBody>
      </p:sp>
      <p:sp>
        <p:nvSpPr>
          <p:cNvPr id="39944"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pic>
        <p:nvPicPr>
          <p:cNvPr id="20" name="Рисунок 19" descr="old_dictionary.jpg"/>
          <p:cNvPicPr>
            <a:picLocks noChangeAspect="1"/>
          </p:cNvPicPr>
          <p:nvPr/>
        </p:nvPicPr>
        <p:blipFill>
          <a:blip r:embed="rId4" cstate="print"/>
          <a:stretch>
            <a:fillRect/>
          </a:stretch>
        </p:blipFill>
        <p:spPr>
          <a:xfrm>
            <a:off x="2637064" y="3545106"/>
            <a:ext cx="3907245" cy="2606865"/>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3"/>
          <p:cNvGrpSpPr>
            <a:grpSpLocks/>
          </p:cNvGrpSpPr>
          <p:nvPr/>
        </p:nvGrpSpPr>
        <p:grpSpPr bwMode="auto">
          <a:xfrm>
            <a:off x="-114300" y="-2860675"/>
            <a:ext cx="9144000" cy="0"/>
            <a:chOff x="0" y="0"/>
            <a:chExt cx="5760" cy="0"/>
          </a:xfrm>
        </p:grpSpPr>
        <p:sp>
          <p:nvSpPr>
            <p:cNvPr id="42003"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2004"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1986" name="Group 6"/>
          <p:cNvGrpSpPr>
            <a:grpSpLocks/>
          </p:cNvGrpSpPr>
          <p:nvPr/>
        </p:nvGrpSpPr>
        <p:grpSpPr bwMode="auto">
          <a:xfrm>
            <a:off x="-114300" y="-2860675"/>
            <a:ext cx="9144000" cy="0"/>
            <a:chOff x="0" y="0"/>
            <a:chExt cx="5760" cy="0"/>
          </a:xfrm>
        </p:grpSpPr>
        <p:sp>
          <p:nvSpPr>
            <p:cNvPr id="42001"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2002"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41987" name="Group 9"/>
          <p:cNvGrpSpPr>
            <a:grpSpLocks/>
          </p:cNvGrpSpPr>
          <p:nvPr/>
        </p:nvGrpSpPr>
        <p:grpSpPr bwMode="auto">
          <a:xfrm>
            <a:off x="-1160463" y="-5233988"/>
            <a:ext cx="9144001" cy="0"/>
            <a:chOff x="0" y="0"/>
            <a:chExt cx="5760" cy="0"/>
          </a:xfrm>
        </p:grpSpPr>
        <p:sp>
          <p:nvSpPr>
            <p:cNvPr id="41999"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2000"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1988" name="Group 12"/>
          <p:cNvGrpSpPr>
            <a:grpSpLocks/>
          </p:cNvGrpSpPr>
          <p:nvPr/>
        </p:nvGrpSpPr>
        <p:grpSpPr bwMode="auto">
          <a:xfrm>
            <a:off x="-1160463" y="-5233988"/>
            <a:ext cx="9144001" cy="0"/>
            <a:chOff x="0" y="0"/>
            <a:chExt cx="5760" cy="0"/>
          </a:xfrm>
        </p:grpSpPr>
        <p:sp>
          <p:nvSpPr>
            <p:cNvPr id="41997"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1998"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41989"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41990"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Досадные недостатки </a:t>
            </a:r>
            <a:r>
              <a:rPr lang="en-US" sz="2800" b="1">
                <a:solidFill>
                  <a:srgbClr val="336699"/>
                </a:solidFill>
                <a:latin typeface="Tahoma" pitchFamily="34" charset="0"/>
              </a:rPr>
              <a:t>BPMS</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552450" y="1355725"/>
            <a:ext cx="8131175" cy="738188"/>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Дополнить </a:t>
            </a:r>
            <a:r>
              <a:rPr lang="en-US" sz="1800">
                <a:latin typeface="Tahoma" pitchFamily="34" charset="0"/>
              </a:rPr>
              <a:t>BPMS </a:t>
            </a:r>
            <a:r>
              <a:rPr lang="ru-RU" sz="1800">
                <a:latin typeface="Tahoma" pitchFamily="34" charset="0"/>
              </a:rPr>
              <a:t>социальными функциями</a:t>
            </a:r>
            <a:r>
              <a:rPr lang="en-US" sz="1800">
                <a:latin typeface="Tahoma" pitchFamily="34" charset="0"/>
              </a:rPr>
              <a:t>: </a:t>
            </a:r>
            <a:r>
              <a:rPr lang="ru-RU" sz="1800">
                <a:latin typeface="Tahoma" pitchFamily="34" charset="0"/>
              </a:rPr>
              <a:t>обсуждения, задачи, поручения, группы пользователей </a:t>
            </a:r>
          </a:p>
        </p:txBody>
      </p:sp>
      <p:sp>
        <p:nvSpPr>
          <p:cNvPr id="41992"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41993" name="Rectangle 2"/>
          <p:cNvSpPr>
            <a:spLocks noChangeArrowheads="1"/>
          </p:cNvSpPr>
          <p:nvPr/>
        </p:nvSpPr>
        <p:spPr bwMode="auto">
          <a:xfrm>
            <a:off x="0" y="892175"/>
            <a:ext cx="9144000" cy="646113"/>
          </a:xfrm>
          <a:prstGeom prst="rect">
            <a:avLst/>
          </a:prstGeom>
          <a:noFill/>
          <a:ln w="9525">
            <a:noFill/>
            <a:round/>
            <a:headEnd/>
            <a:tailEnd/>
          </a:ln>
        </p:spPr>
        <p:txBody>
          <a:bodyPr lIns="90000" tIns="45000" rIns="90000" bIns="45000">
            <a:spAutoFit/>
          </a:bodyPr>
          <a:lstStyle/>
          <a:p>
            <a:pPr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3600">
                <a:solidFill>
                  <a:schemeClr val="tx2"/>
                </a:solidFill>
                <a:latin typeface="Tahoma" pitchFamily="34" charset="0"/>
              </a:rPr>
              <a:t>Как быть ?</a:t>
            </a:r>
          </a:p>
        </p:txBody>
      </p:sp>
      <p:sp>
        <p:nvSpPr>
          <p:cNvPr id="22" name="TextBox 21"/>
          <p:cNvSpPr txBox="1">
            <a:spLocks noChangeArrowheads="1"/>
          </p:cNvSpPr>
          <p:nvPr/>
        </p:nvSpPr>
        <p:spPr bwMode="auto">
          <a:xfrm>
            <a:off x="515938" y="2030413"/>
            <a:ext cx="8351837" cy="1016000"/>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Создать новый класс приложений – системы адаптивного кейс-менеджмента (ACM , Adaptive Case Management), реализующие принципы социального управления</a:t>
            </a:r>
            <a:r>
              <a:rPr lang="en-US" sz="1800">
                <a:latin typeface="Tahoma" pitchFamily="34" charset="0"/>
                <a:cs typeface="Tahoma" pitchFamily="34" charset="0"/>
              </a:rPr>
              <a:t> </a:t>
            </a:r>
            <a:r>
              <a:rPr lang="ru-RU" sz="1800">
                <a:latin typeface="Tahoma" pitchFamily="34" charset="0"/>
                <a:cs typeface="Tahoma" pitchFamily="34" charset="0"/>
              </a:rPr>
              <a:t>и ориентированные на результат, а не на процесс </a:t>
            </a:r>
          </a:p>
        </p:txBody>
      </p:sp>
      <p:sp>
        <p:nvSpPr>
          <p:cNvPr id="23" name="TextBox 22"/>
          <p:cNvSpPr txBox="1">
            <a:spLocks noChangeArrowheads="1"/>
          </p:cNvSpPr>
          <p:nvPr/>
        </p:nvSpPr>
        <p:spPr bwMode="auto">
          <a:xfrm>
            <a:off x="523875" y="3009900"/>
            <a:ext cx="8131175" cy="461963"/>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Интегрировать </a:t>
            </a:r>
            <a:r>
              <a:rPr lang="en-US" sz="1800">
                <a:latin typeface="Tahoma" pitchFamily="34" charset="0"/>
              </a:rPr>
              <a:t>BPMS </a:t>
            </a:r>
            <a:r>
              <a:rPr lang="ru-RU" sz="1800">
                <a:latin typeface="Tahoma" pitchFamily="34" charset="0"/>
              </a:rPr>
              <a:t>и </a:t>
            </a:r>
            <a:r>
              <a:rPr lang="en-US" sz="1800">
                <a:latin typeface="Tahoma" pitchFamily="34" charset="0"/>
              </a:rPr>
              <a:t>ACM </a:t>
            </a:r>
            <a:r>
              <a:rPr lang="ru-RU" sz="1800">
                <a:latin typeface="Tahoma" pitchFamily="34" charset="0"/>
              </a:rPr>
              <a:t>между собой</a:t>
            </a:r>
            <a:endParaRPr lang="ru-RU" sz="1800">
              <a:latin typeface="Tahoma" pitchFamily="34" charset="0"/>
              <a:cs typeface="Tahoma" pitchFamily="34" charset="0"/>
            </a:endParaRPr>
          </a:p>
        </p:txBody>
      </p:sp>
      <p:pic>
        <p:nvPicPr>
          <p:cNvPr id="26" name="Рисунок 25" descr="Integration.png"/>
          <p:cNvPicPr>
            <a:picLocks noChangeAspect="1"/>
          </p:cNvPicPr>
          <p:nvPr/>
        </p:nvPicPr>
        <p:blipFill>
          <a:blip r:embed="rId4"/>
          <a:stretch>
            <a:fillRect/>
          </a:stretch>
        </p:blipFill>
        <p:spPr>
          <a:xfrm>
            <a:off x="2190750" y="3502025"/>
            <a:ext cx="4848225" cy="3305175"/>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100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discussion.jpg"/>
          <p:cNvPicPr>
            <a:picLocks noChangeAspect="1"/>
          </p:cNvPicPr>
          <p:nvPr/>
        </p:nvPicPr>
        <p:blipFill>
          <a:blip r:embed="rId4" cstate="print"/>
          <a:stretch>
            <a:fillRect/>
          </a:stretch>
        </p:blipFill>
        <p:spPr>
          <a:xfrm>
            <a:off x="461335" y="4365624"/>
            <a:ext cx="2958537" cy="209832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30" name="Рисунок 29" descr="discussion2.jpg"/>
          <p:cNvPicPr>
            <a:picLocks noChangeAspect="1"/>
          </p:cNvPicPr>
          <p:nvPr/>
        </p:nvPicPr>
        <p:blipFill>
          <a:blip r:embed="rId5" cstate="print"/>
          <a:stretch>
            <a:fillRect/>
          </a:stretch>
        </p:blipFill>
        <p:spPr>
          <a:xfrm>
            <a:off x="5752594" y="1125802"/>
            <a:ext cx="2938851" cy="2132304"/>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6" name="Рисунок 25" descr="15279854-3.jpg"/>
          <p:cNvPicPr>
            <a:picLocks noChangeAspect="1"/>
          </p:cNvPicPr>
          <p:nvPr/>
        </p:nvPicPr>
        <p:blipFill>
          <a:blip r:embed="rId6" cstate="print"/>
          <a:stretch>
            <a:fillRect/>
          </a:stretch>
        </p:blipFill>
        <p:spPr>
          <a:xfrm>
            <a:off x="461336" y="1124182"/>
            <a:ext cx="2881382" cy="234601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4" name="Picture 18"/>
          <p:cNvPicPr>
            <a:picLocks noChangeAspect="1" noChangeArrowheads="1"/>
          </p:cNvPicPr>
          <p:nvPr/>
        </p:nvPicPr>
        <p:blipFill>
          <a:blip r:embed="rId7" cstate="print"/>
          <a:srcRect/>
          <a:stretch>
            <a:fillRect/>
          </a:stretch>
        </p:blipFill>
        <p:spPr bwMode="auto">
          <a:xfrm>
            <a:off x="5767108" y="4359730"/>
            <a:ext cx="2936475" cy="210812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grpSp>
        <p:nvGrpSpPr>
          <p:cNvPr id="44037" name="Group 3"/>
          <p:cNvGrpSpPr>
            <a:grpSpLocks/>
          </p:cNvGrpSpPr>
          <p:nvPr/>
        </p:nvGrpSpPr>
        <p:grpSpPr bwMode="auto">
          <a:xfrm>
            <a:off x="-114300" y="-2860675"/>
            <a:ext cx="9144000" cy="0"/>
            <a:chOff x="0" y="0"/>
            <a:chExt cx="5760" cy="0"/>
          </a:xfrm>
        </p:grpSpPr>
        <p:sp>
          <p:nvSpPr>
            <p:cNvPr id="44053"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4054"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4038" name="Group 6"/>
          <p:cNvGrpSpPr>
            <a:grpSpLocks/>
          </p:cNvGrpSpPr>
          <p:nvPr/>
        </p:nvGrpSpPr>
        <p:grpSpPr bwMode="auto">
          <a:xfrm>
            <a:off x="-114300" y="-2860675"/>
            <a:ext cx="9144000" cy="0"/>
            <a:chOff x="0" y="0"/>
            <a:chExt cx="5760" cy="0"/>
          </a:xfrm>
        </p:grpSpPr>
        <p:sp>
          <p:nvSpPr>
            <p:cNvPr id="44051"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4052"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44039" name="Group 9"/>
          <p:cNvGrpSpPr>
            <a:grpSpLocks/>
          </p:cNvGrpSpPr>
          <p:nvPr/>
        </p:nvGrpSpPr>
        <p:grpSpPr bwMode="auto">
          <a:xfrm>
            <a:off x="-1160463" y="-5233988"/>
            <a:ext cx="9144001" cy="0"/>
            <a:chOff x="0" y="0"/>
            <a:chExt cx="5760" cy="0"/>
          </a:xfrm>
        </p:grpSpPr>
        <p:sp>
          <p:nvSpPr>
            <p:cNvPr id="44049"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4050"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4040" name="Group 12"/>
          <p:cNvGrpSpPr>
            <a:grpSpLocks/>
          </p:cNvGrpSpPr>
          <p:nvPr/>
        </p:nvGrpSpPr>
        <p:grpSpPr bwMode="auto">
          <a:xfrm>
            <a:off x="-1160463" y="-5233988"/>
            <a:ext cx="9144001" cy="0"/>
            <a:chOff x="0" y="0"/>
            <a:chExt cx="5760" cy="0"/>
          </a:xfrm>
        </p:grpSpPr>
        <p:sp>
          <p:nvSpPr>
            <p:cNvPr id="44047"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4048"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44041"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32" name="Овал 31"/>
          <p:cNvSpPr/>
          <p:nvPr/>
        </p:nvSpPr>
        <p:spPr>
          <a:xfrm>
            <a:off x="2423322" y="2348880"/>
            <a:ext cx="4452934" cy="2520280"/>
          </a:xfrm>
          <a:prstGeom prst="ellipse">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dirty="0"/>
              <a:t>                                             </a:t>
            </a:r>
          </a:p>
        </p:txBody>
      </p:sp>
      <p:sp>
        <p:nvSpPr>
          <p:cNvPr id="44045" name="TextBox 32"/>
          <p:cNvSpPr txBox="1">
            <a:spLocks noChangeArrowheads="1"/>
          </p:cNvSpPr>
          <p:nvPr/>
        </p:nvSpPr>
        <p:spPr bwMode="auto">
          <a:xfrm>
            <a:off x="2339975" y="3041650"/>
            <a:ext cx="4608513" cy="1323975"/>
          </a:xfrm>
          <a:prstGeom prst="rect">
            <a:avLst/>
          </a:prstGeom>
          <a:noFill/>
          <a:ln w="9525">
            <a:noFill/>
            <a:miter lim="800000"/>
            <a:headEnd/>
            <a:tailEnd/>
          </a:ln>
        </p:spPr>
        <p:txBody>
          <a:bodyPr>
            <a:spAutoFit/>
          </a:bodyPr>
          <a:lstStyle/>
          <a:p>
            <a:pPr algn="ctr"/>
            <a:r>
              <a:rPr lang="ru-RU" sz="2000">
                <a:solidFill>
                  <a:srgbClr val="336699"/>
                </a:solidFill>
                <a:latin typeface="Tahoma" pitchFamily="34" charset="0"/>
                <a:cs typeface="Tahoma" pitchFamily="34" charset="0"/>
              </a:rPr>
              <a:t>Системы </a:t>
            </a:r>
            <a:r>
              <a:rPr lang="en-US" sz="2000">
                <a:solidFill>
                  <a:srgbClr val="336699"/>
                </a:solidFill>
                <a:latin typeface="Tahoma" pitchFamily="34" charset="0"/>
                <a:cs typeface="Tahoma" pitchFamily="34" charset="0"/>
              </a:rPr>
              <a:t>ACM </a:t>
            </a:r>
            <a:r>
              <a:rPr lang="ru-RU" sz="2000">
                <a:solidFill>
                  <a:srgbClr val="336699"/>
                </a:solidFill>
                <a:latin typeface="Tahoma" pitchFamily="34" charset="0"/>
                <a:cs typeface="Tahoma" pitchFamily="34" charset="0"/>
              </a:rPr>
              <a:t>предназначены для организации коллективной работы</a:t>
            </a:r>
            <a:r>
              <a:rPr lang="en-US" sz="2000">
                <a:solidFill>
                  <a:srgbClr val="336699"/>
                </a:solidFill>
                <a:latin typeface="Tahoma" pitchFamily="34" charset="0"/>
                <a:cs typeface="Tahoma" pitchFamily="34" charset="0"/>
              </a:rPr>
              <a:t>, </a:t>
            </a:r>
            <a:r>
              <a:rPr lang="ru-RU" sz="2000">
                <a:solidFill>
                  <a:srgbClr val="336699"/>
                </a:solidFill>
                <a:latin typeface="Tahoma" pitchFamily="34" charset="0"/>
                <a:cs typeface="Tahoma" pitchFamily="34" charset="0"/>
              </a:rPr>
              <a:t>выдачи задач и поручений, </a:t>
            </a:r>
            <a:br>
              <a:rPr lang="ru-RU" sz="2000">
                <a:solidFill>
                  <a:srgbClr val="336699"/>
                </a:solidFill>
                <a:latin typeface="Tahoma" pitchFamily="34" charset="0"/>
                <a:cs typeface="Tahoma" pitchFamily="34" charset="0"/>
              </a:rPr>
            </a:br>
            <a:r>
              <a:rPr lang="ru-RU" sz="2000">
                <a:solidFill>
                  <a:srgbClr val="336699"/>
                </a:solidFill>
                <a:latin typeface="Tahoma" pitchFamily="34" charset="0"/>
                <a:cs typeface="Tahoma" pitchFamily="34" charset="0"/>
              </a:rPr>
              <a:t>контроля сроков исполнения </a:t>
            </a:r>
          </a:p>
        </p:txBody>
      </p:sp>
      <p:sp>
        <p:nvSpPr>
          <p:cNvPr id="44046"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Адаптивный кейс-менеджмент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Tree>
    <p:custDataLst>
      <p:tags r:id="rId1"/>
    </p:custDataLst>
  </p:cSld>
  <p:clrMapOvr>
    <a:masterClrMapping/>
  </p:clrMapOvr>
  <p:transition>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6125028" y="2954176"/>
            <a:ext cx="1451428"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anchor="ctr"/>
          <a:lstStyle/>
          <a:p>
            <a:pPr algn="ctr"/>
            <a:r>
              <a:rPr lang="ru-RU" sz="1600">
                <a:solidFill>
                  <a:srgbClr val="FF8800"/>
                </a:solidFill>
                <a:latin typeface="Tahoma" pitchFamily="34" charset="0"/>
                <a:cs typeface="Tahoma" pitchFamily="34" charset="0"/>
              </a:rPr>
              <a:t>Теги и другие формы данных</a:t>
            </a:r>
          </a:p>
        </p:txBody>
      </p:sp>
      <p:grpSp>
        <p:nvGrpSpPr>
          <p:cNvPr id="46084" name="Group 3"/>
          <p:cNvGrpSpPr>
            <a:grpSpLocks/>
          </p:cNvGrpSpPr>
          <p:nvPr/>
        </p:nvGrpSpPr>
        <p:grpSpPr bwMode="auto">
          <a:xfrm>
            <a:off x="-114300" y="-2860675"/>
            <a:ext cx="9144000" cy="0"/>
            <a:chOff x="0" y="0"/>
            <a:chExt cx="5760" cy="0"/>
          </a:xfrm>
        </p:grpSpPr>
        <p:sp>
          <p:nvSpPr>
            <p:cNvPr id="4611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611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6085" name="Group 6"/>
          <p:cNvGrpSpPr>
            <a:grpSpLocks/>
          </p:cNvGrpSpPr>
          <p:nvPr/>
        </p:nvGrpSpPr>
        <p:grpSpPr bwMode="auto">
          <a:xfrm>
            <a:off x="-114300" y="-2860675"/>
            <a:ext cx="9144000" cy="0"/>
            <a:chOff x="0" y="0"/>
            <a:chExt cx="5760" cy="0"/>
          </a:xfrm>
        </p:grpSpPr>
        <p:sp>
          <p:nvSpPr>
            <p:cNvPr id="4611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611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46086" name="Group 9"/>
          <p:cNvGrpSpPr>
            <a:grpSpLocks/>
          </p:cNvGrpSpPr>
          <p:nvPr/>
        </p:nvGrpSpPr>
        <p:grpSpPr bwMode="auto">
          <a:xfrm>
            <a:off x="-1160463" y="-5233988"/>
            <a:ext cx="9144001" cy="0"/>
            <a:chOff x="0" y="0"/>
            <a:chExt cx="5760" cy="0"/>
          </a:xfrm>
        </p:grpSpPr>
        <p:sp>
          <p:nvSpPr>
            <p:cNvPr id="4611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611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6087" name="Group 12"/>
          <p:cNvGrpSpPr>
            <a:grpSpLocks/>
          </p:cNvGrpSpPr>
          <p:nvPr/>
        </p:nvGrpSpPr>
        <p:grpSpPr bwMode="auto">
          <a:xfrm>
            <a:off x="-1160463" y="-5233988"/>
            <a:ext cx="9144001" cy="0"/>
            <a:chOff x="0" y="0"/>
            <a:chExt cx="5760" cy="0"/>
          </a:xfrm>
        </p:grpSpPr>
        <p:sp>
          <p:nvSpPr>
            <p:cNvPr id="4611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611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4608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4" name="Прямоугольник 23"/>
          <p:cNvSpPr/>
          <p:nvPr/>
        </p:nvSpPr>
        <p:spPr>
          <a:xfrm>
            <a:off x="475373" y="2957126"/>
            <a:ext cx="1449679"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anchor="ctr"/>
          <a:lstStyle/>
          <a:p>
            <a:pPr algn="ctr"/>
            <a:r>
              <a:rPr lang="ru-RU" sz="1600">
                <a:solidFill>
                  <a:srgbClr val="F27D00"/>
                </a:solidFill>
                <a:latin typeface="Tahoma" pitchFamily="34" charset="0"/>
                <a:cs typeface="Tahoma" pitchFamily="34" charset="0"/>
              </a:rPr>
              <a:t>Описание задач, поручений,</a:t>
            </a:r>
            <a:r>
              <a:rPr lang="en-US" sz="1600">
                <a:solidFill>
                  <a:srgbClr val="F27D00"/>
                </a:solidFill>
                <a:latin typeface="Tahoma" pitchFamily="34" charset="0"/>
                <a:cs typeface="Tahoma" pitchFamily="34" charset="0"/>
              </a:rPr>
              <a:t> </a:t>
            </a:r>
            <a:r>
              <a:rPr lang="ru-RU" sz="1600">
                <a:solidFill>
                  <a:srgbClr val="FF8800"/>
                </a:solidFill>
                <a:latin typeface="Tahoma" pitchFamily="34" charset="0"/>
                <a:cs typeface="Tahoma" pitchFamily="34" charset="0"/>
              </a:rPr>
              <a:t>событий, контрольных точек</a:t>
            </a:r>
            <a:endParaRPr lang="ru-RU" sz="1600">
              <a:solidFill>
                <a:srgbClr val="F27D00"/>
              </a:solidFill>
              <a:latin typeface="Tahoma" pitchFamily="34" charset="0"/>
              <a:cs typeface="Tahoma" pitchFamily="34" charset="0"/>
            </a:endParaRPr>
          </a:p>
        </p:txBody>
      </p:sp>
      <p:sp>
        <p:nvSpPr>
          <p:cNvPr id="39" name="Прямоугольник 38"/>
          <p:cNvSpPr/>
          <p:nvPr/>
        </p:nvSpPr>
        <p:spPr>
          <a:xfrm>
            <a:off x="1843525" y="2955776"/>
            <a:ext cx="1378645"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anchor="ctr"/>
          <a:lstStyle/>
          <a:p>
            <a:pPr algn="ctr"/>
            <a:r>
              <a:rPr lang="ru-RU" sz="1600">
                <a:solidFill>
                  <a:srgbClr val="FF8800"/>
                </a:solidFill>
                <a:latin typeface="Tahoma" pitchFamily="34" charset="0"/>
                <a:cs typeface="Tahoma" pitchFamily="34" charset="0"/>
              </a:rPr>
              <a:t>Обсуждения</a:t>
            </a:r>
          </a:p>
        </p:txBody>
      </p:sp>
      <p:sp>
        <p:nvSpPr>
          <p:cNvPr id="40" name="Прямоугольник 39"/>
          <p:cNvSpPr/>
          <p:nvPr/>
        </p:nvSpPr>
        <p:spPr>
          <a:xfrm>
            <a:off x="3222169" y="2955776"/>
            <a:ext cx="1575371"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lIns="72000" anchor="ctr"/>
          <a:lstStyle/>
          <a:p>
            <a:pPr algn="ctr"/>
            <a:r>
              <a:rPr lang="ru-RU" sz="1600">
                <a:solidFill>
                  <a:srgbClr val="FF8800"/>
                </a:solidFill>
                <a:latin typeface="Tahoma" pitchFamily="34" charset="0"/>
                <a:cs typeface="Tahoma" pitchFamily="34" charset="0"/>
              </a:rPr>
              <a:t>Списки</a:t>
            </a:r>
          </a:p>
          <a:p>
            <a:pPr algn="ctr"/>
            <a:r>
              <a:rPr lang="ru-RU" sz="1600">
                <a:solidFill>
                  <a:srgbClr val="FF8800"/>
                </a:solidFill>
                <a:latin typeface="Tahoma" pitchFamily="34" charset="0"/>
                <a:cs typeface="Tahoma" pitchFamily="34" charset="0"/>
              </a:rPr>
              <a:t>исполнителей, </a:t>
            </a:r>
          </a:p>
          <a:p>
            <a:pPr algn="ctr"/>
            <a:r>
              <a:rPr lang="ru-RU" sz="1600">
                <a:solidFill>
                  <a:srgbClr val="FF8800"/>
                </a:solidFill>
                <a:latin typeface="Tahoma" pitchFamily="34" charset="0"/>
                <a:cs typeface="Tahoma" pitchFamily="34" charset="0"/>
              </a:rPr>
              <a:t>адресатов, участников, контролеров, авторов, руководителей</a:t>
            </a:r>
          </a:p>
        </p:txBody>
      </p:sp>
      <p:sp>
        <p:nvSpPr>
          <p:cNvPr id="41" name="Прямоугольник 40"/>
          <p:cNvSpPr/>
          <p:nvPr/>
        </p:nvSpPr>
        <p:spPr>
          <a:xfrm>
            <a:off x="4797540" y="2955776"/>
            <a:ext cx="1368152"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anchor="ctr"/>
          <a:lstStyle/>
          <a:p>
            <a:pPr algn="ctr"/>
            <a:r>
              <a:rPr lang="ru-RU" sz="1600">
                <a:solidFill>
                  <a:srgbClr val="FF8800"/>
                </a:solidFill>
                <a:latin typeface="Tahoma" pitchFamily="34" charset="0"/>
                <a:cs typeface="Tahoma" pitchFamily="34" charset="0"/>
              </a:rPr>
              <a:t>Документы и другие файлы</a:t>
            </a:r>
          </a:p>
        </p:txBody>
      </p:sp>
      <p:sp>
        <p:nvSpPr>
          <p:cNvPr id="42" name="Прямоугольник 41"/>
          <p:cNvSpPr/>
          <p:nvPr/>
        </p:nvSpPr>
        <p:spPr>
          <a:xfrm>
            <a:off x="7576456" y="2955776"/>
            <a:ext cx="1087177" cy="2573717"/>
          </a:xfrm>
          <a:prstGeom prst="rect">
            <a:avLst/>
          </a:prstGeom>
          <a:gradFill flip="none" rotWithShape="1">
            <a:gsLst>
              <a:gs pos="0">
                <a:schemeClr val="tx2">
                  <a:lumMod val="60000"/>
                  <a:lumOff val="40000"/>
                </a:schemeClr>
              </a:gs>
              <a:gs pos="40000">
                <a:schemeClr val="tx2">
                  <a:lumMod val="60000"/>
                  <a:lumOff val="40000"/>
                </a:schemeClr>
              </a:gs>
              <a:gs pos="100000">
                <a:schemeClr val="lt2">
                  <a:shade val="20000"/>
                  <a:satMod val="25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63500"/>
            <a:bevelB w="0"/>
          </a:sp3d>
        </p:spPr>
        <p:style>
          <a:lnRef idx="1">
            <a:schemeClr val="accent1"/>
          </a:lnRef>
          <a:fillRef idx="1002">
            <a:schemeClr val="lt2"/>
          </a:fillRef>
          <a:effectRef idx="1">
            <a:schemeClr val="accent1"/>
          </a:effectRef>
          <a:fontRef idx="minor">
            <a:schemeClr val="dk1"/>
          </a:fontRef>
        </p:style>
        <p:txBody>
          <a:bodyPr anchor="ctr"/>
          <a:lstStyle/>
          <a:p>
            <a:pPr algn="ctr"/>
            <a:r>
              <a:rPr lang="ru-RU" sz="1600">
                <a:solidFill>
                  <a:srgbClr val="FF8800"/>
                </a:solidFill>
                <a:latin typeface="Tahoma" pitchFamily="34" charset="0"/>
                <a:cs typeface="Tahoma" pitchFamily="34" charset="0"/>
              </a:rPr>
              <a:t>Бизнес-правила</a:t>
            </a:r>
          </a:p>
        </p:txBody>
      </p:sp>
      <p:sp>
        <p:nvSpPr>
          <p:cNvPr id="43" name="Прямоугольник 42"/>
          <p:cNvSpPr/>
          <p:nvPr/>
        </p:nvSpPr>
        <p:spPr>
          <a:xfrm>
            <a:off x="439974" y="5533550"/>
            <a:ext cx="8223660" cy="257200"/>
          </a:xfrm>
          <a:prstGeom prst="rect">
            <a:avLst/>
          </a:prstGeom>
          <a:gradFill flip="none" rotWithShape="1">
            <a:gsLst>
              <a:gs pos="0">
                <a:srgbClr val="FFB772"/>
              </a:gs>
              <a:gs pos="68000">
                <a:srgbClr val="EC902E"/>
              </a:gs>
              <a:gs pos="81000">
                <a:srgbClr val="F27D00"/>
              </a:gs>
              <a:gs pos="86000">
                <a:srgbClr val="FF8800"/>
              </a:gs>
              <a:gs pos="100000">
                <a:srgbClr val="FFA400"/>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 h="38100"/>
          </a:sp3d>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a:p>
        </p:txBody>
      </p:sp>
      <p:sp>
        <p:nvSpPr>
          <p:cNvPr id="22" name="Трапеция 21"/>
          <p:cNvSpPr/>
          <p:nvPr/>
        </p:nvSpPr>
        <p:spPr>
          <a:xfrm>
            <a:off x="475221" y="1900920"/>
            <a:ext cx="8188260" cy="1044961"/>
          </a:xfrm>
          <a:prstGeom prst="trapezoid">
            <a:avLst/>
          </a:prstGeom>
          <a:gradFill flip="none" rotWithShape="1">
            <a:gsLst>
              <a:gs pos="0">
                <a:srgbClr val="FFB772"/>
              </a:gs>
              <a:gs pos="68000">
                <a:srgbClr val="EC902E"/>
              </a:gs>
              <a:gs pos="81000">
                <a:srgbClr val="F27D00"/>
              </a:gs>
              <a:gs pos="86000">
                <a:srgbClr val="FF8800"/>
              </a:gs>
              <a:gs pos="100000">
                <a:srgbClr val="FFA400"/>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a:p>
        </p:txBody>
      </p:sp>
      <p:sp>
        <p:nvSpPr>
          <p:cNvPr id="46110"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Адаптивный кейс-менеджмент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46111" name="TextBox 21"/>
          <p:cNvSpPr txBox="1">
            <a:spLocks noChangeArrowheads="1"/>
          </p:cNvSpPr>
          <p:nvPr/>
        </p:nvSpPr>
        <p:spPr bwMode="auto">
          <a:xfrm>
            <a:off x="490538" y="1949450"/>
            <a:ext cx="8202612" cy="922338"/>
          </a:xfrm>
          <a:prstGeom prst="rect">
            <a:avLst/>
          </a:prstGeom>
          <a:noFill/>
          <a:ln w="9525">
            <a:noFill/>
            <a:miter lim="800000"/>
            <a:headEnd/>
            <a:tailEnd/>
          </a:ln>
        </p:spPr>
        <p:txBody>
          <a:bodyPr>
            <a:spAutoFit/>
          </a:bodyPr>
          <a:lstStyle/>
          <a:p>
            <a:pPr algn="ctr"/>
            <a:r>
              <a:rPr lang="ru-RU" sz="2700">
                <a:latin typeface="Tahoma" pitchFamily="34" charset="0"/>
                <a:cs typeface="Tahoma" pitchFamily="34" charset="0"/>
              </a:rPr>
              <a:t>Кейсы</a:t>
            </a:r>
            <a:r>
              <a:rPr lang="en-US" sz="2700">
                <a:latin typeface="Tahoma" pitchFamily="34" charset="0"/>
                <a:cs typeface="Tahoma" pitchFamily="34" charset="0"/>
              </a:rPr>
              <a:t> – </a:t>
            </a:r>
            <a:r>
              <a:rPr lang="ru-RU" sz="2700">
                <a:latin typeface="Tahoma" pitchFamily="34" charset="0"/>
                <a:cs typeface="Tahoma" pitchFamily="34" charset="0"/>
              </a:rPr>
              <a:t>последовательности </a:t>
            </a:r>
            <a:br>
              <a:rPr lang="ru-RU" sz="2700">
                <a:latin typeface="Tahoma" pitchFamily="34" charset="0"/>
                <a:cs typeface="Tahoma" pitchFamily="34" charset="0"/>
              </a:rPr>
            </a:br>
            <a:r>
              <a:rPr lang="ru-RU" sz="2700">
                <a:latin typeface="Tahoma" pitchFamily="34" charset="0"/>
                <a:cs typeface="Tahoma" pitchFamily="34" charset="0"/>
              </a:rPr>
              <a:t>задач и сообщений, содержащие</a:t>
            </a:r>
            <a:r>
              <a:rPr lang="en-US" sz="2700">
                <a:latin typeface="Tahoma" pitchFamily="34" charset="0"/>
                <a:cs typeface="Tahoma" pitchFamily="34" charset="0"/>
              </a:rPr>
              <a:t>:</a:t>
            </a:r>
            <a:r>
              <a:rPr lang="ru-RU" sz="2700" b="1">
                <a:latin typeface="Tahoma" pitchFamily="34" charset="0"/>
                <a:cs typeface="Tahoma" pitchFamily="34" charset="0"/>
              </a:rPr>
              <a:t> </a:t>
            </a:r>
          </a:p>
        </p:txBody>
      </p:sp>
    </p:spTree>
    <p:custDataLst>
      <p:tags r:id="rId1"/>
    </p:custDataLst>
  </p:cSld>
  <p:clrMapOvr>
    <a:masterClrMapping/>
  </p:clrMapOvr>
  <p:transition>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case-shablon.png"/>
          <p:cNvPicPr>
            <a:picLocks noChangeAspect="1"/>
          </p:cNvPicPr>
          <p:nvPr/>
        </p:nvPicPr>
        <p:blipFill>
          <a:blip r:embed="rId4"/>
          <a:stretch>
            <a:fillRect/>
          </a:stretch>
        </p:blipFill>
        <p:spPr>
          <a:xfrm>
            <a:off x="4916488" y="5545138"/>
            <a:ext cx="463550" cy="622300"/>
          </a:xfrm>
          <a:prstGeom prst="rect">
            <a:avLst/>
          </a:prstGeom>
          <a:effectLst>
            <a:outerShdw blurRad="50800" dist="38100" dir="2700000" algn="tl" rotWithShape="0">
              <a:prstClr val="black">
                <a:alpha val="40000"/>
              </a:prstClr>
            </a:outerShdw>
          </a:effectLst>
        </p:spPr>
      </p:pic>
      <p:grpSp>
        <p:nvGrpSpPr>
          <p:cNvPr id="48130" name="Group 3"/>
          <p:cNvGrpSpPr>
            <a:grpSpLocks/>
          </p:cNvGrpSpPr>
          <p:nvPr/>
        </p:nvGrpSpPr>
        <p:grpSpPr bwMode="auto">
          <a:xfrm>
            <a:off x="-114300" y="-2860675"/>
            <a:ext cx="9144000" cy="0"/>
            <a:chOff x="0" y="0"/>
            <a:chExt cx="5760" cy="0"/>
          </a:xfrm>
        </p:grpSpPr>
        <p:sp>
          <p:nvSpPr>
            <p:cNvPr id="48185"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8186"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8131" name="Group 6"/>
          <p:cNvGrpSpPr>
            <a:grpSpLocks/>
          </p:cNvGrpSpPr>
          <p:nvPr/>
        </p:nvGrpSpPr>
        <p:grpSpPr bwMode="auto">
          <a:xfrm>
            <a:off x="-114300" y="-2860675"/>
            <a:ext cx="9144000" cy="0"/>
            <a:chOff x="0" y="0"/>
            <a:chExt cx="5760" cy="0"/>
          </a:xfrm>
        </p:grpSpPr>
        <p:sp>
          <p:nvSpPr>
            <p:cNvPr id="48183"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8184"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48132" name="Group 9"/>
          <p:cNvGrpSpPr>
            <a:grpSpLocks/>
          </p:cNvGrpSpPr>
          <p:nvPr/>
        </p:nvGrpSpPr>
        <p:grpSpPr bwMode="auto">
          <a:xfrm>
            <a:off x="-1160463" y="-5233988"/>
            <a:ext cx="9144001" cy="0"/>
            <a:chOff x="0" y="0"/>
            <a:chExt cx="5760" cy="0"/>
          </a:xfrm>
        </p:grpSpPr>
        <p:sp>
          <p:nvSpPr>
            <p:cNvPr id="48181"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48182"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48133" name="Group 12"/>
          <p:cNvGrpSpPr>
            <a:grpSpLocks/>
          </p:cNvGrpSpPr>
          <p:nvPr/>
        </p:nvGrpSpPr>
        <p:grpSpPr bwMode="auto">
          <a:xfrm>
            <a:off x="-1160463" y="-5233988"/>
            <a:ext cx="9144001" cy="0"/>
            <a:chOff x="0" y="0"/>
            <a:chExt cx="5760" cy="0"/>
          </a:xfrm>
        </p:grpSpPr>
        <p:sp>
          <p:nvSpPr>
            <p:cNvPr id="48179"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48180"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48134"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48135" name="TextBox 21"/>
          <p:cNvSpPr txBox="1">
            <a:spLocks noChangeArrowheads="1"/>
          </p:cNvSpPr>
          <p:nvPr/>
        </p:nvSpPr>
        <p:spPr bwMode="auto">
          <a:xfrm>
            <a:off x="955675" y="3436938"/>
            <a:ext cx="1568450" cy="954087"/>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Руководитель</a:t>
            </a:r>
            <a:br>
              <a:rPr lang="ru-RU" sz="1400">
                <a:latin typeface="Tahoma" pitchFamily="34" charset="0"/>
                <a:cs typeface="Tahoma" pitchFamily="34" charset="0"/>
              </a:rPr>
            </a:br>
            <a:r>
              <a:rPr lang="ru-RU" sz="1400">
                <a:solidFill>
                  <a:schemeClr val="tx2"/>
                </a:solidFill>
                <a:latin typeface="Tahoma" pitchFamily="34" charset="0"/>
                <a:cs typeface="Tahoma" pitchFamily="34" charset="0"/>
              </a:rPr>
              <a:t>Ставит задачу или выдает поручение</a:t>
            </a:r>
          </a:p>
        </p:txBody>
      </p:sp>
      <p:sp>
        <p:nvSpPr>
          <p:cNvPr id="48136" name="Text Box 1041"/>
          <p:cNvSpPr txBox="1">
            <a:spLocks noChangeArrowheads="1"/>
          </p:cNvSpPr>
          <p:nvPr/>
        </p:nvSpPr>
        <p:spPr bwMode="auto">
          <a:xfrm>
            <a:off x="-3175" y="415925"/>
            <a:ext cx="9185275" cy="523875"/>
          </a:xfrm>
          <a:prstGeom prst="rect">
            <a:avLst/>
          </a:prstGeom>
          <a:noFill/>
          <a:ln w="9525">
            <a:noFill/>
            <a:miter lim="800000"/>
            <a:headEnd/>
            <a:tailEnd/>
          </a:ln>
        </p:spPr>
        <p:txBody>
          <a:bodyPr>
            <a:spAutoFit/>
          </a:bodyPr>
          <a:lstStyle/>
          <a:p>
            <a:pPr algn="ctr">
              <a:buClr>
                <a:srgbClr val="6699FF"/>
              </a:buClr>
              <a:buSzPct val="130000"/>
              <a:buFont typeface="Wingdings" pitchFamily="2" charset="2"/>
              <a:buNone/>
            </a:pPr>
            <a:r>
              <a:rPr lang="ru-RU" sz="2800" b="1">
                <a:solidFill>
                  <a:srgbClr val="336699"/>
                </a:solidFill>
                <a:latin typeface="Tahoma" pitchFamily="34" charset="0"/>
              </a:rPr>
              <a:t>Схема организации кейс-менеджмента</a:t>
            </a:r>
          </a:p>
        </p:txBody>
      </p:sp>
      <p:pic>
        <p:nvPicPr>
          <p:cNvPr id="48137" name="Picture 2" descr="user,business man,man,account,male,person,people,profile,human,member"/>
          <p:cNvPicPr>
            <a:picLocks noChangeAspect="1" noChangeArrowheads="1"/>
          </p:cNvPicPr>
          <p:nvPr/>
        </p:nvPicPr>
        <p:blipFill>
          <a:blip r:embed="rId5"/>
          <a:srcRect/>
          <a:stretch>
            <a:fillRect/>
          </a:stretch>
        </p:blipFill>
        <p:spPr bwMode="auto">
          <a:xfrm>
            <a:off x="1177925" y="2452688"/>
            <a:ext cx="1039813" cy="1039812"/>
          </a:xfrm>
          <a:prstGeom prst="rect">
            <a:avLst/>
          </a:prstGeom>
          <a:noFill/>
          <a:ln w="9525">
            <a:noFill/>
            <a:miter lim="800000"/>
            <a:headEnd/>
            <a:tailEnd/>
          </a:ln>
        </p:spPr>
      </p:pic>
      <p:sp>
        <p:nvSpPr>
          <p:cNvPr id="48138" name="TextBox 21"/>
          <p:cNvSpPr txBox="1">
            <a:spLocks noChangeArrowheads="1"/>
          </p:cNvSpPr>
          <p:nvPr/>
        </p:nvSpPr>
        <p:spPr bwMode="auto">
          <a:xfrm>
            <a:off x="4284663" y="3436938"/>
            <a:ext cx="1871662" cy="1168400"/>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Исполнители</a:t>
            </a:r>
            <a:br>
              <a:rPr lang="ru-RU" sz="1400">
                <a:latin typeface="Tahoma" pitchFamily="34" charset="0"/>
                <a:cs typeface="Tahoma" pitchFamily="34" charset="0"/>
              </a:rPr>
            </a:br>
            <a:r>
              <a:rPr lang="ru-RU" sz="1400">
                <a:solidFill>
                  <a:schemeClr val="tx2"/>
                </a:solidFill>
                <a:latin typeface="Tahoma" pitchFamily="34" charset="0"/>
                <a:cs typeface="Tahoma" pitchFamily="34" charset="0"/>
              </a:rPr>
              <a:t>Выполняют задачи и поручения, создают подзадачи и обсуждения</a:t>
            </a:r>
          </a:p>
        </p:txBody>
      </p:sp>
      <p:pic>
        <p:nvPicPr>
          <p:cNvPr id="64" name="Рисунок 63" descr="tasks-chief.png"/>
          <p:cNvPicPr>
            <a:picLocks noChangeAspect="1"/>
          </p:cNvPicPr>
          <p:nvPr/>
        </p:nvPicPr>
        <p:blipFill>
          <a:blip r:embed="rId6"/>
          <a:stretch>
            <a:fillRect/>
          </a:stretch>
        </p:blipFill>
        <p:spPr bwMode="auto">
          <a:xfrm>
            <a:off x="2257425" y="2463800"/>
            <a:ext cx="463550" cy="619125"/>
          </a:xfrm>
          <a:prstGeom prst="rect">
            <a:avLst/>
          </a:prstGeom>
          <a:effectLst>
            <a:outerShdw blurRad="50800" dist="38100" dir="2700000" algn="tl" rotWithShape="0">
              <a:prstClr val="black">
                <a:alpha val="40000"/>
              </a:prstClr>
            </a:outerShdw>
          </a:effectLst>
        </p:spPr>
      </p:pic>
      <p:cxnSp>
        <p:nvCxnSpPr>
          <p:cNvPr id="28" name="Прямая со стрелкой 27"/>
          <p:cNvCxnSpPr/>
          <p:nvPr/>
        </p:nvCxnSpPr>
        <p:spPr bwMode="auto">
          <a:xfrm>
            <a:off x="2190083" y="3170238"/>
            <a:ext cx="647700" cy="0"/>
          </a:xfrm>
          <a:prstGeom prst="straightConnector1">
            <a:avLst/>
          </a:prstGeom>
          <a:ln w="38100">
            <a:solidFill>
              <a:schemeClr val="tx2"/>
            </a:solidFill>
            <a:tailEnd type="triangle"/>
          </a:ln>
          <a:effectLst>
            <a:glow rad="63500">
              <a:schemeClr val="accent1">
                <a:tint val="30000"/>
                <a:shade val="95000"/>
                <a:satMod val="300000"/>
                <a:alpha val="5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48141" name="Рисунок 43" descr="tasks.png"/>
          <p:cNvPicPr>
            <a:picLocks noChangeAspect="1"/>
          </p:cNvPicPr>
          <p:nvPr/>
        </p:nvPicPr>
        <p:blipFill>
          <a:blip r:embed="rId7"/>
          <a:srcRect/>
          <a:stretch>
            <a:fillRect/>
          </a:stretch>
        </p:blipFill>
        <p:spPr bwMode="auto">
          <a:xfrm>
            <a:off x="6664325" y="2722563"/>
            <a:ext cx="631825" cy="631825"/>
          </a:xfrm>
          <a:prstGeom prst="rect">
            <a:avLst/>
          </a:prstGeom>
          <a:noFill/>
          <a:ln w="9525">
            <a:noFill/>
            <a:miter lim="800000"/>
            <a:headEnd/>
            <a:tailEnd/>
          </a:ln>
        </p:spPr>
      </p:pic>
      <p:sp>
        <p:nvSpPr>
          <p:cNvPr id="48142" name="TextBox 21"/>
          <p:cNvSpPr txBox="1">
            <a:spLocks noChangeArrowheads="1"/>
          </p:cNvSpPr>
          <p:nvPr/>
        </p:nvSpPr>
        <p:spPr bwMode="auto">
          <a:xfrm>
            <a:off x="6116638" y="3433763"/>
            <a:ext cx="1800225" cy="1169987"/>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Руководитель </a:t>
            </a:r>
            <a:r>
              <a:rPr lang="en-US" sz="1400">
                <a:latin typeface="Tahoma" pitchFamily="34" charset="0"/>
                <a:cs typeface="Tahoma" pitchFamily="34" charset="0"/>
              </a:rPr>
              <a:t>/</a:t>
            </a:r>
            <a:r>
              <a:rPr lang="ru-RU" sz="1400">
                <a:latin typeface="Tahoma" pitchFamily="34" charset="0"/>
                <a:cs typeface="Tahoma" pitchFamily="34" charset="0"/>
              </a:rPr>
              <a:t/>
            </a:r>
            <a:br>
              <a:rPr lang="ru-RU" sz="1400">
                <a:latin typeface="Tahoma" pitchFamily="34" charset="0"/>
                <a:cs typeface="Tahoma" pitchFamily="34" charset="0"/>
              </a:rPr>
            </a:br>
            <a:r>
              <a:rPr lang="ru-RU" sz="1400">
                <a:latin typeface="Tahoma" pitchFamily="34" charset="0"/>
                <a:cs typeface="Tahoma" pitchFamily="34" charset="0"/>
              </a:rPr>
              <a:t>Контролер</a:t>
            </a:r>
            <a:br>
              <a:rPr lang="ru-RU" sz="1400">
                <a:latin typeface="Tahoma" pitchFamily="34" charset="0"/>
                <a:cs typeface="Tahoma" pitchFamily="34" charset="0"/>
              </a:rPr>
            </a:br>
            <a:r>
              <a:rPr lang="ru-RU" sz="1400">
                <a:solidFill>
                  <a:schemeClr val="tx2"/>
                </a:solidFill>
                <a:latin typeface="Tahoma" pitchFamily="34" charset="0"/>
                <a:cs typeface="Tahoma" pitchFamily="34" charset="0"/>
              </a:rPr>
              <a:t>Контроль исполнения задач и поручений</a:t>
            </a:r>
          </a:p>
        </p:txBody>
      </p:sp>
      <p:pic>
        <p:nvPicPr>
          <p:cNvPr id="10255" name="Picture 23" descr="briefcase,bag"/>
          <p:cNvPicPr>
            <a:picLocks noChangeAspect="1" noChangeArrowheads="1"/>
          </p:cNvPicPr>
          <p:nvPr/>
        </p:nvPicPr>
        <p:blipFill>
          <a:blip r:embed="rId8"/>
          <a:srcRect/>
          <a:stretch>
            <a:fillRect/>
          </a:stretch>
        </p:blipFill>
        <p:spPr bwMode="auto">
          <a:xfrm>
            <a:off x="146050" y="2859088"/>
            <a:ext cx="895350" cy="8937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56" name="Picture 27" descr="stats,bars,chart,graph,seo,statistics"/>
          <p:cNvPicPr>
            <a:picLocks noChangeAspect="1" noChangeArrowheads="1"/>
          </p:cNvPicPr>
          <p:nvPr/>
        </p:nvPicPr>
        <p:blipFill>
          <a:blip r:embed="rId9"/>
          <a:srcRect/>
          <a:stretch>
            <a:fillRect/>
          </a:stretch>
        </p:blipFill>
        <p:spPr bwMode="auto">
          <a:xfrm>
            <a:off x="7842250" y="4264025"/>
            <a:ext cx="1047750" cy="10477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8145" name="TextBox 21"/>
          <p:cNvSpPr txBox="1">
            <a:spLocks noChangeArrowheads="1"/>
          </p:cNvSpPr>
          <p:nvPr/>
        </p:nvSpPr>
        <p:spPr bwMode="auto">
          <a:xfrm>
            <a:off x="7512050" y="5243513"/>
            <a:ext cx="1568450" cy="307975"/>
          </a:xfrm>
          <a:prstGeom prst="rect">
            <a:avLst/>
          </a:prstGeom>
          <a:noFill/>
          <a:ln w="9525">
            <a:noFill/>
            <a:miter lim="800000"/>
            <a:headEnd/>
            <a:tailEnd/>
          </a:ln>
        </p:spPr>
        <p:txBody>
          <a:bodyPr>
            <a:spAutoFit/>
          </a:bodyPr>
          <a:lstStyle/>
          <a:p>
            <a:pPr algn="ctr"/>
            <a:r>
              <a:rPr lang="ru-RU" sz="1400">
                <a:solidFill>
                  <a:schemeClr val="tx2"/>
                </a:solidFill>
                <a:latin typeface="Tahoma" pitchFamily="34" charset="0"/>
                <a:cs typeface="Tahoma" pitchFamily="34" charset="0"/>
              </a:rPr>
              <a:t>Отчеты</a:t>
            </a:r>
          </a:p>
        </p:txBody>
      </p:sp>
      <p:pic>
        <p:nvPicPr>
          <p:cNvPr id="55" name="Рисунок 54" descr="tasks-otchet.png"/>
          <p:cNvPicPr>
            <a:picLocks noChangeAspect="1"/>
          </p:cNvPicPr>
          <p:nvPr/>
        </p:nvPicPr>
        <p:blipFill>
          <a:blip r:embed="rId10"/>
          <a:stretch>
            <a:fillRect/>
          </a:stretch>
        </p:blipFill>
        <p:spPr>
          <a:xfrm>
            <a:off x="8374063" y="3544888"/>
            <a:ext cx="461962" cy="617537"/>
          </a:xfrm>
          <a:prstGeom prst="rect">
            <a:avLst/>
          </a:prstGeom>
          <a:effectLst>
            <a:outerShdw blurRad="50800" dist="38100" dir="2700000" algn="tl" rotWithShape="0">
              <a:prstClr val="black">
                <a:alpha val="40000"/>
              </a:prstClr>
            </a:outerShdw>
          </a:effectLst>
        </p:spPr>
      </p:pic>
      <p:sp>
        <p:nvSpPr>
          <p:cNvPr id="48147" name="TextBox 21"/>
          <p:cNvSpPr txBox="1">
            <a:spLocks noChangeArrowheads="1"/>
          </p:cNvSpPr>
          <p:nvPr/>
        </p:nvSpPr>
        <p:spPr bwMode="auto">
          <a:xfrm>
            <a:off x="2700338" y="3436938"/>
            <a:ext cx="1568450" cy="954087"/>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Автор </a:t>
            </a:r>
            <a:br>
              <a:rPr lang="ru-RU" sz="1400">
                <a:latin typeface="Tahoma" pitchFamily="34" charset="0"/>
                <a:cs typeface="Tahoma" pitchFamily="34" charset="0"/>
              </a:rPr>
            </a:br>
            <a:r>
              <a:rPr lang="ru-RU" sz="1400">
                <a:solidFill>
                  <a:schemeClr val="tx2"/>
                </a:solidFill>
                <a:latin typeface="Tahoma" pitchFamily="34" charset="0"/>
                <a:cs typeface="Tahoma" pitchFamily="34" charset="0"/>
              </a:rPr>
              <a:t>Создает задачу или кейс в системе</a:t>
            </a:r>
            <a:r>
              <a:rPr lang="en-US" sz="1400">
                <a:solidFill>
                  <a:schemeClr val="tx2"/>
                </a:solidFill>
                <a:latin typeface="Tahoma" pitchFamily="34" charset="0"/>
                <a:cs typeface="Tahoma" pitchFamily="34" charset="0"/>
              </a:rPr>
              <a:t> ACM</a:t>
            </a:r>
            <a:endParaRPr lang="ru-RU" sz="1400">
              <a:solidFill>
                <a:schemeClr val="tx2"/>
              </a:solidFill>
              <a:latin typeface="Tahoma" pitchFamily="34" charset="0"/>
              <a:cs typeface="Tahoma" pitchFamily="34" charset="0"/>
            </a:endParaRPr>
          </a:p>
        </p:txBody>
      </p:sp>
      <p:pic>
        <p:nvPicPr>
          <p:cNvPr id="54284" name="Picture 12" descr="user,group,account,profile,people,human"/>
          <p:cNvPicPr>
            <a:picLocks noChangeAspect="1" noChangeArrowheads="1"/>
          </p:cNvPicPr>
          <p:nvPr/>
        </p:nvPicPr>
        <p:blipFill>
          <a:blip r:embed="rId11"/>
          <a:srcRect/>
          <a:stretch>
            <a:fillRect/>
          </a:stretch>
        </p:blipFill>
        <p:spPr bwMode="auto">
          <a:xfrm>
            <a:off x="4673600" y="2381250"/>
            <a:ext cx="987425" cy="989013"/>
          </a:xfrm>
          <a:prstGeom prst="rect">
            <a:avLst/>
          </a:prstGeom>
          <a:noFill/>
          <a:effectLst>
            <a:outerShdw blurRad="50800" dist="38100" dir="2700000" algn="tl" rotWithShape="0">
              <a:prstClr val="black">
                <a:alpha val="40000"/>
              </a:prstClr>
            </a:outerShdw>
          </a:effectLst>
        </p:spPr>
      </p:pic>
      <p:sp>
        <p:nvSpPr>
          <p:cNvPr id="82" name="Дуга 81"/>
          <p:cNvSpPr/>
          <p:nvPr/>
        </p:nvSpPr>
        <p:spPr>
          <a:xfrm rot="21408039">
            <a:off x="2183631" y="1716420"/>
            <a:ext cx="2654751" cy="1499581"/>
          </a:xfrm>
          <a:prstGeom prst="arc">
            <a:avLst>
              <a:gd name="adj1" fmla="val 11433697"/>
              <a:gd name="adj2" fmla="val 21429384"/>
            </a:avLst>
          </a:prstGeom>
          <a:noFill/>
          <a:ln w="38100" cap="rnd">
            <a:solidFill>
              <a:schemeClr val="tx2"/>
            </a:solidFill>
            <a:tailEnd type="triangle"/>
          </a:ln>
          <a:effectLst>
            <a:glow rad="63500">
              <a:schemeClr val="accent5">
                <a:satMod val="175000"/>
                <a:alpha val="40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ru-RU"/>
          </a:p>
        </p:txBody>
      </p:sp>
      <p:pic>
        <p:nvPicPr>
          <p:cNvPr id="59" name="Рисунок 58" descr="case.png"/>
          <p:cNvPicPr>
            <a:picLocks noChangeAspect="1"/>
          </p:cNvPicPr>
          <p:nvPr/>
        </p:nvPicPr>
        <p:blipFill>
          <a:blip r:embed="rId12"/>
          <a:stretch>
            <a:fillRect/>
          </a:stretch>
        </p:blipFill>
        <p:spPr bwMode="auto">
          <a:xfrm>
            <a:off x="4035425" y="2460625"/>
            <a:ext cx="465138" cy="622300"/>
          </a:xfrm>
          <a:prstGeom prst="rect">
            <a:avLst/>
          </a:prstGeom>
          <a:effectLst>
            <a:outerShdw blurRad="50800" dist="38100" dir="2700000" algn="tl" rotWithShape="0">
              <a:prstClr val="black">
                <a:alpha val="40000"/>
              </a:prstClr>
            </a:outerShdw>
          </a:effectLst>
        </p:spPr>
      </p:pic>
      <p:cxnSp>
        <p:nvCxnSpPr>
          <p:cNvPr id="58" name="Прямая со стрелкой 57"/>
          <p:cNvCxnSpPr/>
          <p:nvPr/>
        </p:nvCxnSpPr>
        <p:spPr bwMode="auto">
          <a:xfrm>
            <a:off x="3942492" y="3170238"/>
            <a:ext cx="649478" cy="0"/>
          </a:xfrm>
          <a:prstGeom prst="straightConnector1">
            <a:avLst/>
          </a:prstGeom>
          <a:ln w="38100">
            <a:solidFill>
              <a:schemeClr val="tx2"/>
            </a:solidFill>
            <a:tailEnd type="triangle"/>
          </a:ln>
          <a:effectLst>
            <a:glow rad="63500">
              <a:schemeClr val="accent1">
                <a:tint val="30000"/>
                <a:shade val="95000"/>
                <a:satMod val="300000"/>
                <a:alpha val="5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3" name="Прямая со стрелкой 82"/>
          <p:cNvCxnSpPr/>
          <p:nvPr/>
        </p:nvCxnSpPr>
        <p:spPr bwMode="auto">
          <a:xfrm>
            <a:off x="3912520" y="3005138"/>
            <a:ext cx="649478" cy="0"/>
          </a:xfrm>
          <a:prstGeom prst="straightConnector1">
            <a:avLst/>
          </a:prstGeom>
          <a:ln w="38100">
            <a:solidFill>
              <a:schemeClr val="tx2"/>
            </a:solidFill>
            <a:headEnd type="triangle"/>
            <a:tailEnd type="none"/>
          </a:ln>
          <a:effectLst>
            <a:glow rad="63500">
              <a:schemeClr val="accent1">
                <a:tint val="30000"/>
                <a:shade val="95000"/>
                <a:satMod val="300000"/>
                <a:alpha val="50000"/>
              </a:schemeClr>
            </a:glow>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6" name="Рисунок 85" descr="buddy_chat.png"/>
          <p:cNvPicPr>
            <a:picLocks noChangeAspect="1"/>
          </p:cNvPicPr>
          <p:nvPr/>
        </p:nvPicPr>
        <p:blipFill>
          <a:blip r:embed="rId13"/>
          <a:stretch>
            <a:fillRect/>
          </a:stretch>
        </p:blipFill>
        <p:spPr>
          <a:xfrm>
            <a:off x="5568950" y="2320925"/>
            <a:ext cx="471488" cy="401638"/>
          </a:xfrm>
          <a:prstGeom prst="rect">
            <a:avLst/>
          </a:prstGeom>
          <a:effectLst>
            <a:outerShdw blurRad="50800" dist="38100" dir="2700000" algn="tl" rotWithShape="0">
              <a:prstClr val="black">
                <a:alpha val="40000"/>
              </a:prstClr>
            </a:outerShdw>
          </a:effectLst>
        </p:spPr>
      </p:pic>
      <p:pic>
        <p:nvPicPr>
          <p:cNvPr id="48156" name="Picture 43" descr="female, lady, user, woman icon"/>
          <p:cNvPicPr>
            <a:picLocks noChangeAspect="1" noChangeArrowheads="1"/>
          </p:cNvPicPr>
          <p:nvPr/>
        </p:nvPicPr>
        <p:blipFill>
          <a:blip r:embed="rId14"/>
          <a:srcRect/>
          <a:stretch>
            <a:fillRect/>
          </a:stretch>
        </p:blipFill>
        <p:spPr bwMode="auto">
          <a:xfrm>
            <a:off x="2949575" y="2314575"/>
            <a:ext cx="962025" cy="984250"/>
          </a:xfrm>
          <a:prstGeom prst="rect">
            <a:avLst/>
          </a:prstGeom>
          <a:noFill/>
          <a:ln w="9525">
            <a:noFill/>
            <a:miter lim="800000"/>
            <a:headEnd/>
            <a:tailEnd/>
          </a:ln>
        </p:spPr>
      </p:pic>
      <p:pic>
        <p:nvPicPr>
          <p:cNvPr id="48157" name="Рисунок 52" descr="edm.png"/>
          <p:cNvPicPr>
            <a:picLocks noChangeAspect="1"/>
          </p:cNvPicPr>
          <p:nvPr/>
        </p:nvPicPr>
        <p:blipFill>
          <a:blip r:embed="rId15"/>
          <a:srcRect/>
          <a:stretch>
            <a:fillRect/>
          </a:stretch>
        </p:blipFill>
        <p:spPr bwMode="auto">
          <a:xfrm>
            <a:off x="5830888" y="2655888"/>
            <a:ext cx="471487" cy="441325"/>
          </a:xfrm>
          <a:prstGeom prst="rect">
            <a:avLst/>
          </a:prstGeom>
          <a:noFill/>
          <a:ln w="9525">
            <a:noFill/>
            <a:miter lim="800000"/>
            <a:headEnd/>
            <a:tailEnd/>
          </a:ln>
        </p:spPr>
      </p:pic>
      <p:cxnSp>
        <p:nvCxnSpPr>
          <p:cNvPr id="37" name="Прямая со стрелкой 36"/>
          <p:cNvCxnSpPr/>
          <p:nvPr/>
        </p:nvCxnSpPr>
        <p:spPr bwMode="auto">
          <a:xfrm>
            <a:off x="5742647" y="3170238"/>
            <a:ext cx="647961" cy="0"/>
          </a:xfrm>
          <a:prstGeom prst="straightConnector1">
            <a:avLst/>
          </a:prstGeom>
          <a:ln w="38100">
            <a:solidFill>
              <a:schemeClr val="tx2"/>
            </a:solidFill>
            <a:tailEnd type="triangle"/>
          </a:ln>
          <a:effectLst>
            <a:glow rad="63500">
              <a:schemeClr val="accent1">
                <a:tint val="30000"/>
                <a:shade val="95000"/>
                <a:satMod val="300000"/>
                <a:alpha val="5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9" name="Прямая со стрелкой 88"/>
          <p:cNvCxnSpPr/>
          <p:nvPr/>
        </p:nvCxnSpPr>
        <p:spPr bwMode="auto">
          <a:xfrm>
            <a:off x="5712745" y="3005138"/>
            <a:ext cx="647961" cy="0"/>
          </a:xfrm>
          <a:prstGeom prst="straightConnector1">
            <a:avLst/>
          </a:prstGeom>
          <a:ln w="38100">
            <a:solidFill>
              <a:schemeClr val="tx2"/>
            </a:solidFill>
            <a:headEnd type="triangle"/>
            <a:tailEnd type="none"/>
          </a:ln>
          <a:effectLst>
            <a:glow rad="63500">
              <a:schemeClr val="accent1">
                <a:tint val="30000"/>
                <a:shade val="95000"/>
                <a:satMod val="300000"/>
                <a:alpha val="50000"/>
              </a:schemeClr>
            </a:glow>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1" name="Прямая соединительная линия 40"/>
          <p:cNvCxnSpPr/>
          <p:nvPr/>
        </p:nvCxnSpPr>
        <p:spPr>
          <a:xfrm>
            <a:off x="4059238" y="3453203"/>
            <a:ext cx="0" cy="1330325"/>
          </a:xfrm>
          <a:prstGeom prst="line">
            <a:avLst/>
          </a:prstGeom>
          <a:ln w="28575">
            <a:solidFill>
              <a:schemeClr val="tx2"/>
            </a:solidFill>
            <a:headEnd type="triangle"/>
            <a:tailEnd type="triangle"/>
          </a:ln>
          <a:effectLst>
            <a:glow rad="63500">
              <a:schemeClr val="accent1">
                <a:tint val="30000"/>
                <a:shade val="95000"/>
                <a:satMod val="300000"/>
                <a:alpha val="5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8161" name="TextBox 21"/>
          <p:cNvSpPr txBox="1">
            <a:spLocks noChangeArrowheads="1"/>
          </p:cNvSpPr>
          <p:nvPr/>
        </p:nvSpPr>
        <p:spPr bwMode="auto">
          <a:xfrm>
            <a:off x="2803525" y="4852988"/>
            <a:ext cx="1568450" cy="522287"/>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Кейс создается </a:t>
            </a:r>
            <a:br>
              <a:rPr lang="ru-RU" sz="1400">
                <a:latin typeface="Tahoma" pitchFamily="34" charset="0"/>
                <a:cs typeface="Tahoma" pitchFamily="34" charset="0"/>
              </a:rPr>
            </a:br>
            <a:r>
              <a:rPr lang="ru-RU" sz="1400">
                <a:latin typeface="Tahoma" pitchFamily="34" charset="0"/>
                <a:cs typeface="Tahoma" pitchFamily="34" charset="0"/>
              </a:rPr>
              <a:t>вручную</a:t>
            </a:r>
          </a:p>
        </p:txBody>
      </p:sp>
      <p:sp>
        <p:nvSpPr>
          <p:cNvPr id="48162" name="TextBox 21"/>
          <p:cNvSpPr txBox="1">
            <a:spLocks noChangeArrowheads="1"/>
          </p:cNvSpPr>
          <p:nvPr/>
        </p:nvSpPr>
        <p:spPr bwMode="auto">
          <a:xfrm>
            <a:off x="4291013" y="4845050"/>
            <a:ext cx="1568450" cy="739775"/>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Кейс создается </a:t>
            </a:r>
            <a:br>
              <a:rPr lang="ru-RU" sz="1400">
                <a:latin typeface="Tahoma" pitchFamily="34" charset="0"/>
                <a:cs typeface="Tahoma" pitchFamily="34" charset="0"/>
              </a:rPr>
            </a:br>
            <a:r>
              <a:rPr lang="ru-RU" sz="1400">
                <a:latin typeface="Tahoma" pitchFamily="34" charset="0"/>
                <a:cs typeface="Tahoma" pitchFamily="34" charset="0"/>
              </a:rPr>
              <a:t>из библиотеки шаблонов</a:t>
            </a:r>
          </a:p>
        </p:txBody>
      </p:sp>
      <p:sp>
        <p:nvSpPr>
          <p:cNvPr id="52" name="Скругленный прямоугольник 51"/>
          <p:cNvSpPr/>
          <p:nvPr/>
        </p:nvSpPr>
        <p:spPr>
          <a:xfrm>
            <a:off x="2773363" y="4802188"/>
            <a:ext cx="3055937" cy="1595437"/>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                   </a:t>
            </a:r>
            <a:endParaRPr lang="ru-RU" dirty="0"/>
          </a:p>
        </p:txBody>
      </p:sp>
      <p:pic>
        <p:nvPicPr>
          <p:cNvPr id="53" name="Рисунок 52" descr="case-shablon.png"/>
          <p:cNvPicPr>
            <a:picLocks noChangeAspect="1"/>
          </p:cNvPicPr>
          <p:nvPr/>
        </p:nvPicPr>
        <p:blipFill>
          <a:blip r:embed="rId4"/>
          <a:stretch>
            <a:fillRect/>
          </a:stretch>
        </p:blipFill>
        <p:spPr>
          <a:xfrm>
            <a:off x="3354388" y="5638800"/>
            <a:ext cx="465137" cy="622300"/>
          </a:xfrm>
          <a:prstGeom prst="rect">
            <a:avLst/>
          </a:prstGeom>
          <a:effectLst>
            <a:outerShdw blurRad="50800" dist="38100" dir="2700000" algn="tl" rotWithShape="0">
              <a:prstClr val="black">
                <a:alpha val="40000"/>
              </a:prstClr>
            </a:outerShdw>
          </a:effectLst>
        </p:spPr>
      </p:pic>
      <p:pic>
        <p:nvPicPr>
          <p:cNvPr id="48165" name="Picture 2" descr="pencil,pen,edit,paint,draw,write,writing"/>
          <p:cNvPicPr>
            <a:picLocks noChangeAspect="1" noChangeArrowheads="1"/>
          </p:cNvPicPr>
          <p:nvPr/>
        </p:nvPicPr>
        <p:blipFill>
          <a:blip r:embed="rId16"/>
          <a:srcRect/>
          <a:stretch>
            <a:fillRect/>
          </a:stretch>
        </p:blipFill>
        <p:spPr bwMode="auto">
          <a:xfrm>
            <a:off x="3662363" y="5846763"/>
            <a:ext cx="304800" cy="304800"/>
          </a:xfrm>
          <a:prstGeom prst="rect">
            <a:avLst/>
          </a:prstGeom>
          <a:noFill/>
          <a:ln w="9525">
            <a:noFill/>
            <a:miter lim="800000"/>
            <a:headEnd/>
            <a:tailEnd/>
          </a:ln>
        </p:spPr>
      </p:pic>
      <p:pic>
        <p:nvPicPr>
          <p:cNvPr id="54" name="Рисунок 53" descr="case-shablon.png"/>
          <p:cNvPicPr>
            <a:picLocks noChangeAspect="1"/>
          </p:cNvPicPr>
          <p:nvPr/>
        </p:nvPicPr>
        <p:blipFill>
          <a:blip r:embed="rId4"/>
          <a:stretch>
            <a:fillRect/>
          </a:stretch>
        </p:blipFill>
        <p:spPr>
          <a:xfrm>
            <a:off x="4808538" y="5638800"/>
            <a:ext cx="465137" cy="622300"/>
          </a:xfrm>
          <a:prstGeom prst="rect">
            <a:avLst/>
          </a:prstGeom>
          <a:effectLst>
            <a:outerShdw blurRad="50800" dist="38100" dir="2700000" algn="tl" rotWithShape="0">
              <a:prstClr val="black">
                <a:alpha val="40000"/>
              </a:prstClr>
            </a:outerShdw>
          </a:effectLst>
        </p:spPr>
      </p:pic>
      <p:sp>
        <p:nvSpPr>
          <p:cNvPr id="48167" name="TextBox 21"/>
          <p:cNvSpPr txBox="1">
            <a:spLocks noChangeArrowheads="1"/>
          </p:cNvSpPr>
          <p:nvPr/>
        </p:nvSpPr>
        <p:spPr bwMode="auto">
          <a:xfrm>
            <a:off x="7196138" y="1962150"/>
            <a:ext cx="1800225" cy="739775"/>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Неисполненный кейс может быть отменен</a:t>
            </a:r>
            <a:endParaRPr lang="ru-RU" sz="1400">
              <a:solidFill>
                <a:schemeClr val="tx2"/>
              </a:solidFill>
              <a:latin typeface="Tahoma" pitchFamily="34" charset="0"/>
              <a:cs typeface="Tahoma" pitchFamily="34" charset="0"/>
            </a:endParaRPr>
          </a:p>
        </p:txBody>
      </p:sp>
      <p:sp>
        <p:nvSpPr>
          <p:cNvPr id="48168" name="TextBox 21"/>
          <p:cNvSpPr txBox="1">
            <a:spLocks noChangeArrowheads="1"/>
          </p:cNvSpPr>
          <p:nvPr/>
        </p:nvSpPr>
        <p:spPr bwMode="auto">
          <a:xfrm>
            <a:off x="7261225" y="2782888"/>
            <a:ext cx="1800225" cy="523875"/>
          </a:xfrm>
          <a:prstGeom prst="rect">
            <a:avLst/>
          </a:prstGeom>
          <a:noFill/>
          <a:ln w="9525">
            <a:noFill/>
            <a:miter lim="800000"/>
            <a:headEnd/>
            <a:tailEnd/>
          </a:ln>
        </p:spPr>
        <p:txBody>
          <a:bodyPr>
            <a:spAutoFit/>
          </a:bodyPr>
          <a:lstStyle/>
          <a:p>
            <a:pPr algn="ctr"/>
            <a:r>
              <a:rPr lang="ru-RU" sz="1400">
                <a:latin typeface="Tahoma" pitchFamily="34" charset="0"/>
                <a:cs typeface="Tahoma" pitchFamily="34" charset="0"/>
              </a:rPr>
              <a:t>Исполненный кейс закрывается</a:t>
            </a:r>
            <a:endParaRPr lang="ru-RU" sz="1400">
              <a:solidFill>
                <a:schemeClr val="tx2"/>
              </a:solidFill>
              <a:latin typeface="Tahoma" pitchFamily="34" charset="0"/>
              <a:cs typeface="Tahoma" pitchFamily="34" charset="0"/>
            </a:endParaRPr>
          </a:p>
        </p:txBody>
      </p:sp>
      <p:pic>
        <p:nvPicPr>
          <p:cNvPr id="51" name="Рисунок 50" descr="tasks-cancel.png"/>
          <p:cNvPicPr>
            <a:picLocks noChangeAspect="1"/>
          </p:cNvPicPr>
          <p:nvPr/>
        </p:nvPicPr>
        <p:blipFill>
          <a:blip r:embed="rId17"/>
          <a:stretch>
            <a:fillRect/>
          </a:stretch>
        </p:blipFill>
        <p:spPr>
          <a:xfrm>
            <a:off x="6734175" y="2024063"/>
            <a:ext cx="552450" cy="573087"/>
          </a:xfrm>
          <a:prstGeom prst="rect">
            <a:avLst/>
          </a:prstGeom>
          <a:effectLst>
            <a:outerShdw blurRad="50800" dist="38100" dir="2700000" algn="tl" rotWithShape="0">
              <a:prstClr val="black">
                <a:alpha val="40000"/>
              </a:prstClr>
            </a:outerShdw>
          </a:effectLst>
        </p:spPr>
      </p:pic>
      <p:cxnSp>
        <p:nvCxnSpPr>
          <p:cNvPr id="57" name="AutoShape 27"/>
          <p:cNvCxnSpPr>
            <a:cxnSpLocks noChangeShapeType="1"/>
          </p:cNvCxnSpPr>
          <p:nvPr/>
        </p:nvCxnSpPr>
        <p:spPr bwMode="auto">
          <a:xfrm>
            <a:off x="7870825" y="3543300"/>
            <a:ext cx="360363" cy="720725"/>
          </a:xfrm>
          <a:prstGeom prst="bentConnector3">
            <a:avLst>
              <a:gd name="adj1" fmla="val 50000"/>
            </a:avLst>
          </a:prstGeom>
          <a:noFill/>
          <a:ln w="38160">
            <a:solidFill>
              <a:srgbClr val="FFFF00"/>
            </a:solidFill>
            <a:round/>
            <a:headEnd/>
            <a:tailEnd type="triangle" w="med" len="med"/>
          </a:ln>
          <a:effectLst>
            <a:outerShdw blurRad="50800" dist="38100" dir="2700000" algn="tl" rotWithShape="0">
              <a:prstClr val="black">
                <a:alpha val="40000"/>
              </a:prstClr>
            </a:outerShdw>
          </a:effectLst>
        </p:spPr>
      </p:cxnSp>
      <p:sp>
        <p:nvSpPr>
          <p:cNvPr id="48171" name="Rectangle 39"/>
          <p:cNvSpPr>
            <a:spLocks noChangeArrowheads="1"/>
          </p:cNvSpPr>
          <p:nvPr/>
        </p:nvSpPr>
        <p:spPr bwMode="auto">
          <a:xfrm>
            <a:off x="942975" y="1209675"/>
            <a:ext cx="1568450" cy="727075"/>
          </a:xfrm>
          <a:prstGeom prst="rect">
            <a:avLst/>
          </a:prstGeom>
          <a:noFill/>
          <a:ln w="9360">
            <a:noFill/>
            <a:miter lim="800000"/>
            <a:headEnd/>
            <a:tailEnd/>
          </a:ln>
        </p:spPr>
        <p:txBody>
          <a:bodyPr lIns="90000" tIns="45000" rIns="90000" bIns="45000">
            <a:spAutoFit/>
          </a:bodyPr>
          <a:lstStyle/>
          <a:p>
            <a:pPr algn="ctr">
              <a:tabLst>
                <a:tab pos="723900" algn="l"/>
                <a:tab pos="1447800" algn="l"/>
              </a:tabLst>
            </a:pPr>
            <a:r>
              <a:rPr lang="ru-RU" sz="1400">
                <a:solidFill>
                  <a:srgbClr val="FFFF00"/>
                </a:solidFill>
                <a:latin typeface="Tahoma" pitchFamily="34" charset="0"/>
              </a:rPr>
              <a:t>Приходит запрос от клиента </a:t>
            </a:r>
          </a:p>
        </p:txBody>
      </p:sp>
      <p:sp>
        <p:nvSpPr>
          <p:cNvPr id="48172" name="Rectangle 40"/>
          <p:cNvSpPr>
            <a:spLocks noChangeArrowheads="1"/>
          </p:cNvSpPr>
          <p:nvPr/>
        </p:nvSpPr>
        <p:spPr bwMode="auto">
          <a:xfrm>
            <a:off x="884238" y="4905375"/>
            <a:ext cx="1714500" cy="1168400"/>
          </a:xfrm>
          <a:prstGeom prst="rect">
            <a:avLst/>
          </a:prstGeom>
          <a:noFill/>
          <a:ln w="9360">
            <a:noFill/>
            <a:miter lim="800000"/>
            <a:headEnd/>
            <a:tailEnd/>
          </a:ln>
        </p:spPr>
        <p:txBody>
          <a:bodyPr lIns="90000" tIns="45000" rIns="90000" bIns="45000">
            <a:spAutoFit/>
          </a:bodyPr>
          <a:lstStyle/>
          <a:p>
            <a:pPr algn="ctr">
              <a:tabLst>
                <a:tab pos="723900" algn="l"/>
                <a:tab pos="1447800" algn="l"/>
              </a:tabLst>
            </a:pPr>
            <a:r>
              <a:rPr lang="ru-RU" sz="1400">
                <a:solidFill>
                  <a:srgbClr val="FFFF00"/>
                </a:solidFill>
                <a:latin typeface="Tahoma" pitchFamily="34" charset="0"/>
              </a:rPr>
              <a:t>Возникает потребность в товаре или услуге у подразделения предприятия</a:t>
            </a:r>
          </a:p>
        </p:txBody>
      </p:sp>
      <p:cxnSp>
        <p:nvCxnSpPr>
          <p:cNvPr id="63" name="Прямая со стрелкой 62"/>
          <p:cNvCxnSpPr/>
          <p:nvPr/>
        </p:nvCxnSpPr>
        <p:spPr bwMode="auto">
          <a:xfrm>
            <a:off x="228600" y="1646238"/>
            <a:ext cx="647700" cy="0"/>
          </a:xfrm>
          <a:prstGeom prst="straightConnector1">
            <a:avLst/>
          </a:prstGeom>
          <a:ln w="762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6" name="Прямая со стрелкой 65"/>
          <p:cNvCxnSpPr/>
          <p:nvPr/>
        </p:nvCxnSpPr>
        <p:spPr bwMode="auto">
          <a:xfrm>
            <a:off x="217488" y="5529263"/>
            <a:ext cx="647700" cy="0"/>
          </a:xfrm>
          <a:prstGeom prst="straightConnector1">
            <a:avLst/>
          </a:prstGeom>
          <a:ln w="762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7" name="Прямая со стрелкой 66"/>
          <p:cNvCxnSpPr/>
          <p:nvPr/>
        </p:nvCxnSpPr>
        <p:spPr bwMode="auto">
          <a:xfrm rot="5400000">
            <a:off x="1443831" y="2155032"/>
            <a:ext cx="468313" cy="0"/>
          </a:xfrm>
          <a:prstGeom prst="straightConnector1">
            <a:avLst/>
          </a:prstGeom>
          <a:ln w="381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8" name="Прямая со стрелкой 67"/>
          <p:cNvCxnSpPr/>
          <p:nvPr/>
        </p:nvCxnSpPr>
        <p:spPr bwMode="auto">
          <a:xfrm rot="16200000" flipV="1">
            <a:off x="1443831" y="4644232"/>
            <a:ext cx="468313" cy="0"/>
          </a:xfrm>
          <a:prstGeom prst="straightConnector1">
            <a:avLst/>
          </a:prstGeom>
          <a:ln w="381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2" name="Прямая со стрелкой 61"/>
          <p:cNvCxnSpPr/>
          <p:nvPr/>
        </p:nvCxnSpPr>
        <p:spPr bwMode="auto">
          <a:xfrm flipV="1">
            <a:off x="1830388" y="4264025"/>
            <a:ext cx="1008062" cy="612775"/>
          </a:xfrm>
          <a:prstGeom prst="straightConnector1">
            <a:avLst/>
          </a:prstGeom>
          <a:ln w="381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5" name="Прямая со стрелкой 64"/>
          <p:cNvCxnSpPr/>
          <p:nvPr/>
        </p:nvCxnSpPr>
        <p:spPr bwMode="auto">
          <a:xfrm>
            <a:off x="1830388" y="1947863"/>
            <a:ext cx="312737" cy="384175"/>
          </a:xfrm>
          <a:prstGeom prst="straightConnector1">
            <a:avLst/>
          </a:prstGeom>
          <a:ln w="38100">
            <a:solidFill>
              <a:srgbClr val="6CB845"/>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descr="case1.png"/>
          <p:cNvPicPr>
            <a:picLocks noChangeAspect="1"/>
          </p:cNvPicPr>
          <p:nvPr/>
        </p:nvPicPr>
        <p:blipFill>
          <a:blip r:embed="rId4"/>
          <a:stretch>
            <a:fillRect/>
          </a:stretch>
        </p:blipFill>
        <p:spPr>
          <a:xfrm>
            <a:off x="1509713" y="1930400"/>
            <a:ext cx="6230937" cy="4314825"/>
          </a:xfrm>
          <a:prstGeom prst="rect">
            <a:avLst/>
          </a:prstGeom>
          <a:ln>
            <a:noFill/>
          </a:ln>
          <a:effectLst>
            <a:outerShdw blurRad="190500" algn="tl" rotWithShape="0">
              <a:srgbClr val="000000">
                <a:alpha val="70000"/>
              </a:srgbClr>
            </a:outerShdw>
          </a:effectLst>
        </p:spPr>
      </p:pic>
      <p:grpSp>
        <p:nvGrpSpPr>
          <p:cNvPr id="50178" name="Group 3"/>
          <p:cNvGrpSpPr>
            <a:grpSpLocks/>
          </p:cNvGrpSpPr>
          <p:nvPr/>
        </p:nvGrpSpPr>
        <p:grpSpPr bwMode="auto">
          <a:xfrm>
            <a:off x="-114300" y="-2860675"/>
            <a:ext cx="9144000" cy="0"/>
            <a:chOff x="0" y="0"/>
            <a:chExt cx="5760" cy="0"/>
          </a:xfrm>
        </p:grpSpPr>
        <p:sp>
          <p:nvSpPr>
            <p:cNvPr id="5019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019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0179" name="Group 6"/>
          <p:cNvGrpSpPr>
            <a:grpSpLocks/>
          </p:cNvGrpSpPr>
          <p:nvPr/>
        </p:nvGrpSpPr>
        <p:grpSpPr bwMode="auto">
          <a:xfrm>
            <a:off x="-114300" y="-2860675"/>
            <a:ext cx="9144000" cy="0"/>
            <a:chOff x="0" y="0"/>
            <a:chExt cx="5760" cy="0"/>
          </a:xfrm>
        </p:grpSpPr>
        <p:sp>
          <p:nvSpPr>
            <p:cNvPr id="5019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019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50180" name="Group 9"/>
          <p:cNvGrpSpPr>
            <a:grpSpLocks/>
          </p:cNvGrpSpPr>
          <p:nvPr/>
        </p:nvGrpSpPr>
        <p:grpSpPr bwMode="auto">
          <a:xfrm>
            <a:off x="-1160463" y="-5233988"/>
            <a:ext cx="9144001" cy="0"/>
            <a:chOff x="0" y="0"/>
            <a:chExt cx="5760" cy="0"/>
          </a:xfrm>
        </p:grpSpPr>
        <p:sp>
          <p:nvSpPr>
            <p:cNvPr id="5019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019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0181" name="Group 12"/>
          <p:cNvGrpSpPr>
            <a:grpSpLocks/>
          </p:cNvGrpSpPr>
          <p:nvPr/>
        </p:nvGrpSpPr>
        <p:grpSpPr bwMode="auto">
          <a:xfrm>
            <a:off x="-1160463" y="-5233988"/>
            <a:ext cx="9144001" cy="0"/>
            <a:chOff x="0" y="0"/>
            <a:chExt cx="5760" cy="0"/>
          </a:xfrm>
        </p:grpSpPr>
        <p:sp>
          <p:nvSpPr>
            <p:cNvPr id="5019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019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50182"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50183"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49325"/>
            <a:ext cx="8515350" cy="738188"/>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Управлять не отдельными задачами и поручениями, а кейсами – наборами задач и поручений, связанных с исполнением целого бизнес-процесса</a:t>
            </a:r>
            <a:r>
              <a:rPr lang="en-US" sz="1800">
                <a:latin typeface="Tahoma" pitchFamily="34" charset="0"/>
              </a:rPr>
              <a:t>          </a:t>
            </a:r>
            <a:endParaRPr lang="ru-RU" sz="1800">
              <a:latin typeface="Tahoma" pitchFamily="34" charset="0"/>
            </a:endParaRPr>
          </a:p>
        </p:txBody>
      </p:sp>
      <p:sp>
        <p:nvSpPr>
          <p:cNvPr id="26" name="AutoShape 22"/>
          <p:cNvSpPr>
            <a:spLocks noChangeArrowheads="1"/>
          </p:cNvSpPr>
          <p:nvPr/>
        </p:nvSpPr>
        <p:spPr bwMode="auto">
          <a:xfrm>
            <a:off x="6219825" y="3181350"/>
            <a:ext cx="2701925" cy="1703388"/>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7" name="Text Box 20"/>
          <p:cNvSpPr txBox="1">
            <a:spLocks noChangeArrowheads="1"/>
          </p:cNvSpPr>
          <p:nvPr/>
        </p:nvSpPr>
        <p:spPr bwMode="auto">
          <a:xfrm>
            <a:off x="6300192" y="3156704"/>
            <a:ext cx="2520280" cy="17281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rgbClr val="000000"/>
                </a:solidFill>
                <a:latin typeface="Tahoma" pitchFamily="34" charset="0"/>
                <a:cs typeface="Tahoma" pitchFamily="34" charset="0"/>
              </a:rPr>
              <a:t>Задачи, поручения, дискуссии  можно представить  как кейс</a:t>
            </a:r>
            <a:r>
              <a:rPr lang="ru-RU" sz="1200" b="1">
                <a:solidFill>
                  <a:srgbClr val="000000"/>
                </a:solidFill>
                <a:latin typeface="Tahoma" pitchFamily="34" charset="0"/>
                <a:cs typeface="Tahoma" pitchFamily="34" charset="0"/>
              </a:rPr>
              <a:t>  -</a:t>
            </a:r>
            <a:r>
              <a:rPr lang="ru-RU" sz="1200">
                <a:solidFill>
                  <a:srgbClr val="000000"/>
                </a:solidFill>
                <a:latin typeface="Tahoma" pitchFamily="34" charset="0"/>
                <a:cs typeface="Tahoma" pitchFamily="34" charset="0"/>
              </a:rPr>
              <a:t>   последовательности сообщений, вводимых в нужном порядке </a:t>
            </a:r>
            <a:br>
              <a:rPr lang="ru-RU" sz="1200">
                <a:solidFill>
                  <a:srgbClr val="000000"/>
                </a:solidFill>
                <a:latin typeface="Tahoma" pitchFamily="34" charset="0"/>
                <a:cs typeface="Tahoma" pitchFamily="34" charset="0"/>
              </a:rPr>
            </a:br>
            <a:r>
              <a:rPr lang="ru-RU" sz="1200">
                <a:solidFill>
                  <a:srgbClr val="000000"/>
                </a:solidFill>
                <a:latin typeface="Tahoma" pitchFamily="34" charset="0"/>
                <a:cs typeface="Tahoma" pitchFamily="34" charset="0"/>
              </a:rPr>
              <a:t>и содержащих описание задач, адресатов (исполнителей), </a:t>
            </a:r>
            <a:br>
              <a:rPr lang="ru-RU" sz="1200">
                <a:solidFill>
                  <a:srgbClr val="000000"/>
                </a:solidFill>
                <a:latin typeface="Tahoma" pitchFamily="34" charset="0"/>
                <a:cs typeface="Tahoma" pitchFamily="34" charset="0"/>
              </a:rPr>
            </a:br>
            <a:r>
              <a:rPr lang="ru-RU" sz="1200">
                <a:solidFill>
                  <a:srgbClr val="000000"/>
                </a:solidFill>
                <a:latin typeface="Tahoma" pitchFamily="34" charset="0"/>
                <a:cs typeface="Tahoma" pitchFamily="34" charset="0"/>
              </a:rPr>
              <a:t>сроки исполнения, файлы</a:t>
            </a:r>
            <a:endParaRPr lang="en-US" sz="1200">
              <a:solidFill>
                <a:srgbClr val="000000"/>
              </a:solidFill>
              <a:latin typeface="Tahoma" pitchFamily="34" charset="0"/>
              <a:cs typeface="Tahoma" pitchFamily="34" charset="0"/>
            </a:endParaRPr>
          </a:p>
        </p:txBody>
      </p:sp>
      <p:pic>
        <p:nvPicPr>
          <p:cNvPr id="28" name="Рисунок 27" descr="case_il.jpg"/>
          <p:cNvPicPr>
            <a:picLocks noChangeAspect="1"/>
          </p:cNvPicPr>
          <p:nvPr/>
        </p:nvPicPr>
        <p:blipFill>
          <a:blip r:embed="rId5" cstate="print"/>
          <a:stretch>
            <a:fillRect/>
          </a:stretch>
        </p:blipFill>
        <p:spPr>
          <a:xfrm>
            <a:off x="-17689" y="4770892"/>
            <a:ext cx="1975023" cy="20000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stanki.jpg"/>
          <p:cNvPicPr>
            <a:picLocks noChangeAspect="1"/>
          </p:cNvPicPr>
          <p:nvPr/>
        </p:nvPicPr>
        <p:blipFill>
          <a:blip r:embed="rId2" cstate="print"/>
          <a:stretch>
            <a:fillRect/>
          </a:stretch>
        </p:blipFill>
        <p:spPr>
          <a:xfrm>
            <a:off x="5937915" y="2717633"/>
            <a:ext cx="2868791" cy="1910195"/>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17410" name="Rectangle 2"/>
          <p:cNvSpPr>
            <a:spLocks noChangeArrowheads="1"/>
          </p:cNvSpPr>
          <p:nvPr/>
        </p:nvSpPr>
        <p:spPr bwMode="auto">
          <a:xfrm>
            <a:off x="0" y="1182688"/>
            <a:ext cx="9144000" cy="644525"/>
          </a:xfrm>
          <a:prstGeom prst="rect">
            <a:avLst/>
          </a:prstGeom>
          <a:noFill/>
          <a:ln w="9525">
            <a:noFill/>
            <a:round/>
            <a:headEnd/>
            <a:tailEnd/>
          </a:ln>
        </p:spPr>
        <p:txBody>
          <a:bodyPr lIns="90000" tIns="45000" rIns="90000" bIns="45000">
            <a:spAutoFit/>
          </a:bodyPr>
          <a:lstStyle/>
          <a:p>
            <a:pPr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3600">
                <a:solidFill>
                  <a:schemeClr val="tx2"/>
                </a:solidFill>
                <a:latin typeface="Tahoma" pitchFamily="34" charset="0"/>
              </a:rPr>
              <a:t>Что такое современное предприятие</a:t>
            </a:r>
            <a:r>
              <a:rPr lang="en-US" sz="3600">
                <a:solidFill>
                  <a:schemeClr val="tx2"/>
                </a:solidFill>
                <a:latin typeface="Tahoma" pitchFamily="34" charset="0"/>
              </a:rPr>
              <a:t> ?</a:t>
            </a:r>
            <a:endParaRPr lang="ru-RU" sz="3600">
              <a:solidFill>
                <a:schemeClr val="tx2"/>
              </a:solidFill>
              <a:latin typeface="Tahoma" pitchFamily="34" charset="0"/>
            </a:endParaRPr>
          </a:p>
        </p:txBody>
      </p:sp>
      <p:sp>
        <p:nvSpPr>
          <p:cNvPr id="17411" name="Rectangle 8"/>
          <p:cNvSpPr>
            <a:spLocks noChangeArrowheads="1"/>
          </p:cNvSpPr>
          <p:nvPr/>
        </p:nvSpPr>
        <p:spPr bwMode="auto">
          <a:xfrm>
            <a:off x="0" y="412750"/>
            <a:ext cx="9144000" cy="519113"/>
          </a:xfrm>
          <a:prstGeom prst="rect">
            <a:avLst/>
          </a:prstGeom>
          <a:noFill/>
          <a:ln w="9525">
            <a:noFill/>
            <a:miter lim="800000"/>
            <a:headEnd/>
            <a:tailEnd/>
          </a:ln>
        </p:spPr>
        <p:txBody>
          <a:bodyPr>
            <a:spAutoFit/>
          </a:bodyPr>
          <a:lstStyle/>
          <a:p>
            <a:pPr algn="ctr"/>
            <a:r>
              <a:rPr lang="ru-RU" sz="2800" b="1">
                <a:solidFill>
                  <a:srgbClr val="336699"/>
                </a:solidFill>
                <a:latin typeface="Tahoma" pitchFamily="34" charset="0"/>
              </a:rPr>
              <a:t>Что такое предприятие</a:t>
            </a:r>
            <a:r>
              <a:rPr lang="en-US" sz="2800" b="1">
                <a:solidFill>
                  <a:srgbClr val="336699"/>
                </a:solidFill>
                <a:latin typeface="Tahoma" pitchFamily="34" charset="0"/>
              </a:rPr>
              <a:t>?</a:t>
            </a:r>
            <a:endParaRPr lang="ru-RU" sz="2800" b="1">
              <a:solidFill>
                <a:srgbClr val="336699"/>
              </a:solidFill>
              <a:latin typeface="Tahoma" pitchFamily="34" charset="0"/>
            </a:endParaRPr>
          </a:p>
        </p:txBody>
      </p:sp>
      <p:sp>
        <p:nvSpPr>
          <p:cNvPr id="17" name="Стрелка вправо 16"/>
          <p:cNvSpPr/>
          <p:nvPr/>
        </p:nvSpPr>
        <p:spPr>
          <a:xfrm>
            <a:off x="7970328" y="5815997"/>
            <a:ext cx="731437" cy="443070"/>
          </a:xfrm>
          <a:prstGeom prst="rightArrow">
            <a:avLst/>
          </a:prstGeom>
          <a:solidFill>
            <a:srgbClr val="FFFF00"/>
          </a:solidFill>
          <a:effectLst>
            <a:glow rad="635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a:p>
        </p:txBody>
      </p:sp>
      <p:sp>
        <p:nvSpPr>
          <p:cNvPr id="18" name="TextBox 17"/>
          <p:cNvSpPr txBox="1"/>
          <p:nvPr/>
        </p:nvSpPr>
        <p:spPr>
          <a:xfrm>
            <a:off x="28575" y="2103438"/>
            <a:ext cx="9144000" cy="738187"/>
          </a:xfrm>
          <a:prstGeom prst="rect">
            <a:avLst/>
          </a:prstGeom>
          <a:noFill/>
        </p:spPr>
        <p:txBody>
          <a:bodyPr>
            <a:spAutoFit/>
          </a:bodyPr>
          <a:lstStyle/>
          <a:p>
            <a:pPr algn="ctr">
              <a:buFont typeface="Wingdings" pitchFamily="2" charset="2"/>
              <a:buChar char="ü"/>
            </a:pPr>
            <a:r>
              <a:rPr lang="en-US">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Определите ответ одним словом </a:t>
            </a:r>
          </a:p>
          <a:p>
            <a:pPr>
              <a:buFont typeface="Wingdings" pitchFamily="2" charset="2"/>
              <a:buChar char="ü"/>
            </a:pPr>
            <a:endParaRPr lang="ru-RU" sz="1800">
              <a:latin typeface="Tahoma" pitchFamily="34" charset="0"/>
              <a:cs typeface="Tahoma" pitchFamily="34" charset="0"/>
            </a:endParaRPr>
          </a:p>
        </p:txBody>
      </p:sp>
      <p:sp>
        <p:nvSpPr>
          <p:cNvPr id="19" name="TextBox 18"/>
          <p:cNvSpPr txBox="1"/>
          <p:nvPr/>
        </p:nvSpPr>
        <p:spPr>
          <a:xfrm>
            <a:off x="2636838" y="5770563"/>
            <a:ext cx="4940300" cy="738187"/>
          </a:xfrm>
          <a:prstGeom prst="rect">
            <a:avLst/>
          </a:prstGeom>
          <a:noFill/>
        </p:spPr>
        <p:txBody>
          <a:bodyPr>
            <a:spAutoFit/>
          </a:bodyPr>
          <a:lstStyle/>
          <a:p>
            <a:pPr>
              <a:buFont typeface="Wingdings" pitchFamily="2" charset="2"/>
              <a:buChar char="ü"/>
            </a:pPr>
            <a:r>
              <a:rPr lang="en-US">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Правильный </a:t>
            </a:r>
            <a:r>
              <a:rPr lang="ru-RU" sz="1800">
                <a:latin typeface="Tahoma" pitchFamily="34" charset="0"/>
              </a:rPr>
              <a:t>ответ на следующем слайде </a:t>
            </a:r>
          </a:p>
          <a:p>
            <a:pPr>
              <a:buFont typeface="Wingdings" pitchFamily="2" charset="2"/>
              <a:buChar char="ü"/>
            </a:pPr>
            <a:endParaRPr lang="ru-RU" sz="1800">
              <a:latin typeface="Tahoma" pitchFamily="34" charset="0"/>
              <a:cs typeface="Tahoma" pitchFamily="34" charset="0"/>
            </a:endParaRPr>
          </a:p>
        </p:txBody>
      </p:sp>
      <p:pic>
        <p:nvPicPr>
          <p:cNvPr id="10" name="Рисунок 9" descr="office_table.jpg"/>
          <p:cNvPicPr>
            <a:picLocks noChangeAspect="1"/>
          </p:cNvPicPr>
          <p:nvPr/>
        </p:nvPicPr>
        <p:blipFill>
          <a:blip r:embed="rId3" cstate="print"/>
          <a:stretch>
            <a:fillRect/>
          </a:stretch>
        </p:blipFill>
        <p:spPr>
          <a:xfrm>
            <a:off x="3197206" y="2717632"/>
            <a:ext cx="2790222" cy="1910196"/>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2" name="Рисунок 11" descr="officebuilding3.jpg"/>
          <p:cNvPicPr>
            <a:picLocks noChangeAspect="1"/>
          </p:cNvPicPr>
          <p:nvPr/>
        </p:nvPicPr>
        <p:blipFill>
          <a:blip r:embed="rId4" cstate="print"/>
          <a:stretch>
            <a:fillRect/>
          </a:stretch>
        </p:blipFill>
        <p:spPr>
          <a:xfrm>
            <a:off x="365143" y="2718561"/>
            <a:ext cx="2846577" cy="189475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ransition>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descr="case-multi.png"/>
          <p:cNvPicPr>
            <a:picLocks noChangeAspect="1"/>
          </p:cNvPicPr>
          <p:nvPr/>
        </p:nvPicPr>
        <p:blipFill>
          <a:blip r:embed="rId4"/>
          <a:stretch>
            <a:fillRect/>
          </a:stretch>
        </p:blipFill>
        <p:spPr>
          <a:xfrm>
            <a:off x="1409700" y="1947863"/>
            <a:ext cx="6500813" cy="4289425"/>
          </a:xfrm>
          <a:prstGeom prst="rect">
            <a:avLst/>
          </a:prstGeom>
          <a:ln>
            <a:noFill/>
          </a:ln>
          <a:effectLst>
            <a:outerShdw blurRad="190500" algn="tl" rotWithShape="0">
              <a:srgbClr val="000000">
                <a:alpha val="70000"/>
              </a:srgbClr>
            </a:outerShdw>
          </a:effectLst>
        </p:spPr>
      </p:pic>
      <p:grpSp>
        <p:nvGrpSpPr>
          <p:cNvPr id="52226" name="Group 3"/>
          <p:cNvGrpSpPr>
            <a:grpSpLocks/>
          </p:cNvGrpSpPr>
          <p:nvPr/>
        </p:nvGrpSpPr>
        <p:grpSpPr bwMode="auto">
          <a:xfrm>
            <a:off x="-114300" y="-2860675"/>
            <a:ext cx="9144000" cy="0"/>
            <a:chOff x="0" y="0"/>
            <a:chExt cx="5760" cy="0"/>
          </a:xfrm>
        </p:grpSpPr>
        <p:sp>
          <p:nvSpPr>
            <p:cNvPr id="52244"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2245"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2227" name="Group 6"/>
          <p:cNvGrpSpPr>
            <a:grpSpLocks/>
          </p:cNvGrpSpPr>
          <p:nvPr/>
        </p:nvGrpSpPr>
        <p:grpSpPr bwMode="auto">
          <a:xfrm>
            <a:off x="-114300" y="-2860675"/>
            <a:ext cx="9144000" cy="0"/>
            <a:chOff x="0" y="0"/>
            <a:chExt cx="5760" cy="0"/>
          </a:xfrm>
        </p:grpSpPr>
        <p:sp>
          <p:nvSpPr>
            <p:cNvPr id="52242"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2243"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52228" name="Group 9"/>
          <p:cNvGrpSpPr>
            <a:grpSpLocks/>
          </p:cNvGrpSpPr>
          <p:nvPr/>
        </p:nvGrpSpPr>
        <p:grpSpPr bwMode="auto">
          <a:xfrm>
            <a:off x="-1160463" y="-5233988"/>
            <a:ext cx="9144001" cy="0"/>
            <a:chOff x="0" y="0"/>
            <a:chExt cx="5760" cy="0"/>
          </a:xfrm>
        </p:grpSpPr>
        <p:sp>
          <p:nvSpPr>
            <p:cNvPr id="52240"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2241"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2229" name="Group 12"/>
          <p:cNvGrpSpPr>
            <a:grpSpLocks/>
          </p:cNvGrpSpPr>
          <p:nvPr/>
        </p:nvGrpSpPr>
        <p:grpSpPr bwMode="auto">
          <a:xfrm>
            <a:off x="-1160463" y="-5233988"/>
            <a:ext cx="9144001" cy="0"/>
            <a:chOff x="0" y="0"/>
            <a:chExt cx="5760" cy="0"/>
          </a:xfrm>
        </p:grpSpPr>
        <p:sp>
          <p:nvSpPr>
            <p:cNvPr id="52238"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2239"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52230"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52231"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63613"/>
            <a:ext cx="8515350" cy="738187"/>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Хранить в виртуальной папке кейса всю информацию о бизнес-процессе – все документы, фотографии, видеоролики, чертежи и другие файлы</a:t>
            </a:r>
          </a:p>
        </p:txBody>
      </p:sp>
      <p:sp>
        <p:nvSpPr>
          <p:cNvPr id="20" name="AutoShape 22"/>
          <p:cNvSpPr>
            <a:spLocks noChangeArrowheads="1"/>
          </p:cNvSpPr>
          <p:nvPr/>
        </p:nvSpPr>
        <p:spPr bwMode="auto">
          <a:xfrm>
            <a:off x="5435600" y="1773238"/>
            <a:ext cx="3486150" cy="1655762"/>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8100000" algn="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1" name="Text Box 20"/>
          <p:cNvSpPr txBox="1">
            <a:spLocks noChangeArrowheads="1"/>
          </p:cNvSpPr>
          <p:nvPr/>
        </p:nvSpPr>
        <p:spPr bwMode="auto">
          <a:xfrm>
            <a:off x="5436096" y="1777874"/>
            <a:ext cx="3470898" cy="169466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chemeClr val="bg2"/>
                </a:solidFill>
                <a:latin typeface="Tahoma" pitchFamily="34" charset="0"/>
                <a:cs typeface="Tahoma" pitchFamily="34" charset="0"/>
              </a:rPr>
              <a:t>Мультимедиа-каталог позволяет загружать в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кейс любое количество документов и файлов, выгружать и просматривать документы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в различных форматах, проигрывать видео и звуковые файлы, просматривать фотографии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в режиме слайд-шоу, создавать подпапки для распределения файлов по группам,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создавать описания файлов каталога</a:t>
            </a:r>
            <a:endParaRPr lang="ru-RU" sz="1200" b="1">
              <a:solidFill>
                <a:schemeClr val="bg2"/>
              </a:solidFill>
              <a:latin typeface="Tahoma" pitchFamily="34" charset="0"/>
              <a:cs typeface="Tahoma" pitchFamily="34" charset="0"/>
            </a:endParaRPr>
          </a:p>
        </p:txBody>
      </p:sp>
      <p:pic>
        <p:nvPicPr>
          <p:cNvPr id="24" name="Рисунок 23" descr="files_il.jpg"/>
          <p:cNvPicPr>
            <a:picLocks noChangeAspect="1"/>
          </p:cNvPicPr>
          <p:nvPr/>
        </p:nvPicPr>
        <p:blipFill>
          <a:blip r:embed="rId5" cstate="print"/>
          <a:stretch>
            <a:fillRect/>
          </a:stretch>
        </p:blipFill>
        <p:spPr>
          <a:xfrm>
            <a:off x="-14507" y="4853462"/>
            <a:ext cx="1935601" cy="19174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descr="case-dostupi.png"/>
          <p:cNvPicPr>
            <a:picLocks noChangeAspect="1"/>
          </p:cNvPicPr>
          <p:nvPr/>
        </p:nvPicPr>
        <p:blipFill>
          <a:blip r:embed="rId4"/>
          <a:stretch>
            <a:fillRect/>
          </a:stretch>
        </p:blipFill>
        <p:spPr>
          <a:xfrm>
            <a:off x="1444625" y="2270125"/>
            <a:ext cx="6451600" cy="3937000"/>
          </a:xfrm>
          <a:prstGeom prst="rect">
            <a:avLst/>
          </a:prstGeom>
          <a:ln>
            <a:noFill/>
          </a:ln>
          <a:effectLst>
            <a:outerShdw blurRad="190500" algn="tl" rotWithShape="0">
              <a:srgbClr val="000000">
                <a:alpha val="70000"/>
              </a:srgbClr>
            </a:outerShdw>
          </a:effectLst>
        </p:spPr>
      </p:pic>
      <p:grpSp>
        <p:nvGrpSpPr>
          <p:cNvPr id="54274" name="Group 3"/>
          <p:cNvGrpSpPr>
            <a:grpSpLocks/>
          </p:cNvGrpSpPr>
          <p:nvPr/>
        </p:nvGrpSpPr>
        <p:grpSpPr bwMode="auto">
          <a:xfrm>
            <a:off x="-114300" y="-2860675"/>
            <a:ext cx="9144000" cy="0"/>
            <a:chOff x="0" y="0"/>
            <a:chExt cx="5760" cy="0"/>
          </a:xfrm>
        </p:grpSpPr>
        <p:sp>
          <p:nvSpPr>
            <p:cNvPr id="5429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429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4275" name="Group 6"/>
          <p:cNvGrpSpPr>
            <a:grpSpLocks/>
          </p:cNvGrpSpPr>
          <p:nvPr/>
        </p:nvGrpSpPr>
        <p:grpSpPr bwMode="auto">
          <a:xfrm>
            <a:off x="-114300" y="-2860675"/>
            <a:ext cx="9144000" cy="0"/>
            <a:chOff x="0" y="0"/>
            <a:chExt cx="5760" cy="0"/>
          </a:xfrm>
        </p:grpSpPr>
        <p:sp>
          <p:nvSpPr>
            <p:cNvPr id="5429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429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54276" name="Group 9"/>
          <p:cNvGrpSpPr>
            <a:grpSpLocks/>
          </p:cNvGrpSpPr>
          <p:nvPr/>
        </p:nvGrpSpPr>
        <p:grpSpPr bwMode="auto">
          <a:xfrm>
            <a:off x="-1160463" y="-5233988"/>
            <a:ext cx="9144001" cy="0"/>
            <a:chOff x="0" y="0"/>
            <a:chExt cx="5760" cy="0"/>
          </a:xfrm>
        </p:grpSpPr>
        <p:sp>
          <p:nvSpPr>
            <p:cNvPr id="5428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428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4277" name="Group 12"/>
          <p:cNvGrpSpPr>
            <a:grpSpLocks/>
          </p:cNvGrpSpPr>
          <p:nvPr/>
        </p:nvGrpSpPr>
        <p:grpSpPr bwMode="auto">
          <a:xfrm>
            <a:off x="-1160463" y="-5233988"/>
            <a:ext cx="9144001" cy="0"/>
            <a:chOff x="0" y="0"/>
            <a:chExt cx="5760" cy="0"/>
          </a:xfrm>
        </p:grpSpPr>
        <p:sp>
          <p:nvSpPr>
            <p:cNvPr id="5428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428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5427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54279"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63613"/>
            <a:ext cx="8515350" cy="12922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Управлять пользователями, входящими в проектную команду кейса, предоставлять или, наоборот, ограничивать доступ к задачам, файлам и сообщениям кейса, уведомлять пользователей о необходимости начать работу по новой задаче проекта</a:t>
            </a:r>
          </a:p>
        </p:txBody>
      </p:sp>
      <p:sp>
        <p:nvSpPr>
          <p:cNvPr id="22" name="AutoShape 22"/>
          <p:cNvSpPr>
            <a:spLocks noChangeArrowheads="1"/>
          </p:cNvSpPr>
          <p:nvPr/>
        </p:nvSpPr>
        <p:spPr bwMode="auto">
          <a:xfrm>
            <a:off x="5551488" y="2020888"/>
            <a:ext cx="3313112" cy="2012950"/>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4" name="Text Box 20"/>
          <p:cNvSpPr txBox="1">
            <a:spLocks noChangeArrowheads="1"/>
          </p:cNvSpPr>
          <p:nvPr/>
        </p:nvSpPr>
        <p:spPr bwMode="auto">
          <a:xfrm>
            <a:off x="5551646" y="2068153"/>
            <a:ext cx="3312368" cy="189393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rgbClr val="000000"/>
                </a:solidFill>
                <a:latin typeface="Tahoma" pitchFamily="34" charset="0"/>
                <a:cs typeface="Tahoma" pitchFamily="34" charset="0"/>
              </a:rPr>
              <a:t>Можно предоставить доступ ко всем задачам и сообщениям некоторой темы только определенной группе пользователей, участвующих в реализации проекта или кейса. Можно указать пользователей, роли, а также целые подразделения, либо группы доступа (группы пользователей, формируемые для реализации проекта или кейса)</a:t>
            </a:r>
            <a:endParaRPr lang="en-US" sz="1200">
              <a:solidFill>
                <a:srgbClr val="000000"/>
              </a:solidFill>
              <a:latin typeface="Tahoma" pitchFamily="34" charset="0"/>
              <a:cs typeface="Tahoma" pitchFamily="34" charset="0"/>
            </a:endParaRPr>
          </a:p>
        </p:txBody>
      </p:sp>
      <p:pic>
        <p:nvPicPr>
          <p:cNvPr id="27" name="Рисунок 26" descr="key.jpg"/>
          <p:cNvPicPr>
            <a:picLocks noChangeAspect="1"/>
          </p:cNvPicPr>
          <p:nvPr/>
        </p:nvPicPr>
        <p:blipFill>
          <a:blip r:embed="rId5" cstate="print"/>
          <a:stretch>
            <a:fillRect/>
          </a:stretch>
        </p:blipFill>
        <p:spPr>
          <a:xfrm>
            <a:off x="-20732" y="4785860"/>
            <a:ext cx="2272838" cy="1978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case-rules.png"/>
          <p:cNvPicPr>
            <a:picLocks noChangeAspect="1"/>
          </p:cNvPicPr>
          <p:nvPr/>
        </p:nvPicPr>
        <p:blipFill>
          <a:blip r:embed="rId4"/>
          <a:stretch>
            <a:fillRect/>
          </a:stretch>
        </p:blipFill>
        <p:spPr>
          <a:xfrm>
            <a:off x="1327150" y="1968500"/>
            <a:ext cx="6624638" cy="4445000"/>
          </a:xfrm>
          <a:prstGeom prst="rect">
            <a:avLst/>
          </a:prstGeom>
          <a:ln>
            <a:noFill/>
          </a:ln>
          <a:effectLst>
            <a:outerShdw blurRad="190500" algn="tl" rotWithShape="0">
              <a:srgbClr val="000000">
                <a:alpha val="70000"/>
              </a:srgbClr>
            </a:outerShdw>
          </a:effectLst>
        </p:spPr>
      </p:pic>
      <p:grpSp>
        <p:nvGrpSpPr>
          <p:cNvPr id="56322" name="Group 3"/>
          <p:cNvGrpSpPr>
            <a:grpSpLocks/>
          </p:cNvGrpSpPr>
          <p:nvPr/>
        </p:nvGrpSpPr>
        <p:grpSpPr bwMode="auto">
          <a:xfrm>
            <a:off x="-114300" y="-2860675"/>
            <a:ext cx="9144000" cy="0"/>
            <a:chOff x="0" y="0"/>
            <a:chExt cx="5760" cy="0"/>
          </a:xfrm>
        </p:grpSpPr>
        <p:sp>
          <p:nvSpPr>
            <p:cNvPr id="56341"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6342"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6323" name="Group 6"/>
          <p:cNvGrpSpPr>
            <a:grpSpLocks/>
          </p:cNvGrpSpPr>
          <p:nvPr/>
        </p:nvGrpSpPr>
        <p:grpSpPr bwMode="auto">
          <a:xfrm>
            <a:off x="-114300" y="-2860675"/>
            <a:ext cx="9144000" cy="0"/>
            <a:chOff x="0" y="0"/>
            <a:chExt cx="5760" cy="0"/>
          </a:xfrm>
        </p:grpSpPr>
        <p:sp>
          <p:nvSpPr>
            <p:cNvPr id="56339"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6340"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56324" name="Group 9"/>
          <p:cNvGrpSpPr>
            <a:grpSpLocks/>
          </p:cNvGrpSpPr>
          <p:nvPr/>
        </p:nvGrpSpPr>
        <p:grpSpPr bwMode="auto">
          <a:xfrm>
            <a:off x="-1160463" y="-5233988"/>
            <a:ext cx="9144001" cy="0"/>
            <a:chOff x="0" y="0"/>
            <a:chExt cx="5760" cy="0"/>
          </a:xfrm>
        </p:grpSpPr>
        <p:sp>
          <p:nvSpPr>
            <p:cNvPr id="56337"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6338"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6325" name="Group 12"/>
          <p:cNvGrpSpPr>
            <a:grpSpLocks/>
          </p:cNvGrpSpPr>
          <p:nvPr/>
        </p:nvGrpSpPr>
        <p:grpSpPr bwMode="auto">
          <a:xfrm>
            <a:off x="-1160463" y="-5233988"/>
            <a:ext cx="9144001" cy="0"/>
            <a:chOff x="0" y="0"/>
            <a:chExt cx="5760" cy="0"/>
          </a:xfrm>
        </p:grpSpPr>
        <p:sp>
          <p:nvSpPr>
            <p:cNvPr id="56335"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6336"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56326"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56327"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35038"/>
            <a:ext cx="8515350" cy="1016000"/>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Поддерживать управление правилами, позволяющими автоматически активизировать следующие задачи кейса после закрытия предыдущих, отправлять пользователям напоминания и т.п.</a:t>
            </a:r>
          </a:p>
        </p:txBody>
      </p:sp>
      <p:pic>
        <p:nvPicPr>
          <p:cNvPr id="18" name="Рисунок 17" descr="rules2.png"/>
          <p:cNvPicPr>
            <a:picLocks noChangeAspect="1"/>
          </p:cNvPicPr>
          <p:nvPr/>
        </p:nvPicPr>
        <p:blipFill>
          <a:blip r:embed="rId5"/>
          <a:stretch>
            <a:fillRect/>
          </a:stretch>
        </p:blipFill>
        <p:spPr>
          <a:xfrm>
            <a:off x="3824288" y="3716338"/>
            <a:ext cx="3984625" cy="2573337"/>
          </a:xfrm>
          <a:prstGeom prst="rect">
            <a:avLst/>
          </a:prstGeom>
          <a:ln>
            <a:noFill/>
          </a:ln>
          <a:effectLst>
            <a:outerShdw blurRad="50800" dist="38100" dir="5400000" algn="t" rotWithShape="0">
              <a:prstClr val="black">
                <a:alpha val="40000"/>
              </a:prstClr>
            </a:outerShdw>
          </a:effectLst>
        </p:spPr>
      </p:pic>
      <p:sp>
        <p:nvSpPr>
          <p:cNvPr id="20" name="AutoShape 22"/>
          <p:cNvSpPr>
            <a:spLocks noChangeArrowheads="1"/>
          </p:cNvSpPr>
          <p:nvPr/>
        </p:nvSpPr>
        <p:spPr bwMode="auto">
          <a:xfrm>
            <a:off x="5791200" y="1763713"/>
            <a:ext cx="3152775" cy="154622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1" name="Text Box 20"/>
          <p:cNvSpPr txBox="1">
            <a:spLocks noChangeArrowheads="1"/>
          </p:cNvSpPr>
          <p:nvPr/>
        </p:nvSpPr>
        <p:spPr bwMode="auto">
          <a:xfrm>
            <a:off x="5808964" y="1763360"/>
            <a:ext cx="3096344" cy="154589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chemeClr val="bg2"/>
                </a:solidFill>
                <a:latin typeface="Tahoma" pitchFamily="34" charset="0"/>
                <a:cs typeface="Tahoma" pitchFamily="34" charset="0"/>
              </a:rPr>
              <a:t>Поручениям и задачам можно</a:t>
            </a:r>
            <a:r>
              <a:rPr lang="en-US" sz="1200">
                <a:solidFill>
                  <a:schemeClr val="bg2"/>
                </a:solidFill>
                <a:latin typeface="Tahoma" pitchFamily="34" charset="0"/>
                <a:cs typeface="Tahoma" pitchFamily="34" charset="0"/>
              </a:rPr>
              <a:t> </a:t>
            </a:r>
            <a:r>
              <a:rPr lang="ru-RU" sz="1200">
                <a:solidFill>
                  <a:schemeClr val="bg2"/>
                </a:solidFill>
                <a:latin typeface="Tahoma" pitchFamily="34" charset="0"/>
                <a:cs typeface="Tahoma" pitchFamily="34" charset="0"/>
              </a:rPr>
              <a:t>назначать правила для автоматического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изменения их статусов. </a:t>
            </a:r>
            <a:br>
              <a:rPr lang="ru-RU" sz="1200">
                <a:solidFill>
                  <a:schemeClr val="bg2"/>
                </a:solidFill>
                <a:latin typeface="Tahoma" pitchFamily="34" charset="0"/>
                <a:cs typeface="Tahoma" pitchFamily="34" charset="0"/>
              </a:rPr>
            </a:br>
            <a:r>
              <a:rPr lang="ru-RU" sz="1200">
                <a:solidFill>
                  <a:schemeClr val="bg2"/>
                </a:solidFill>
                <a:latin typeface="Tahoma" pitchFamily="34" charset="0"/>
                <a:cs typeface="Tahoma" pitchFamily="34" charset="0"/>
              </a:rPr>
              <a:t>Таким образом можно задавать очередность исполнения поручений и задач, фактически создавая маршруты исполнения кейсов</a:t>
            </a:r>
            <a:endParaRPr lang="ru-RU" sz="1200" b="1">
              <a:solidFill>
                <a:schemeClr val="bg2"/>
              </a:solidFill>
              <a:latin typeface="Tahoma" pitchFamily="34" charset="0"/>
              <a:cs typeface="Tahoma" pitchFamily="34" charset="0"/>
            </a:endParaRPr>
          </a:p>
        </p:txBody>
      </p:sp>
      <p:pic>
        <p:nvPicPr>
          <p:cNvPr id="25" name="Рисунок 24" descr="rules.png"/>
          <p:cNvPicPr>
            <a:picLocks noChangeAspect="1"/>
          </p:cNvPicPr>
          <p:nvPr/>
        </p:nvPicPr>
        <p:blipFill>
          <a:blip r:embed="rId6" cstate="print"/>
          <a:stretch>
            <a:fillRect/>
          </a:stretch>
        </p:blipFill>
        <p:spPr>
          <a:xfrm>
            <a:off x="-22096" y="4755100"/>
            <a:ext cx="1978020" cy="20158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case-filtr-open.png"/>
          <p:cNvPicPr>
            <a:picLocks noChangeAspect="1"/>
          </p:cNvPicPr>
          <p:nvPr/>
        </p:nvPicPr>
        <p:blipFill>
          <a:blip r:embed="rId4"/>
          <a:stretch>
            <a:fillRect/>
          </a:stretch>
        </p:blipFill>
        <p:spPr>
          <a:xfrm>
            <a:off x="1030288" y="2227263"/>
            <a:ext cx="7056437" cy="4560887"/>
          </a:xfrm>
          <a:prstGeom prst="rect">
            <a:avLst/>
          </a:prstGeom>
          <a:ln>
            <a:noFill/>
          </a:ln>
          <a:effectLst>
            <a:outerShdw blurRad="190500" algn="tl" rotWithShape="0">
              <a:srgbClr val="000000">
                <a:alpha val="70000"/>
              </a:srgbClr>
            </a:outerShdw>
          </a:effectLst>
        </p:spPr>
      </p:pic>
      <p:grpSp>
        <p:nvGrpSpPr>
          <p:cNvPr id="58370" name="Group 3"/>
          <p:cNvGrpSpPr>
            <a:grpSpLocks/>
          </p:cNvGrpSpPr>
          <p:nvPr/>
        </p:nvGrpSpPr>
        <p:grpSpPr bwMode="auto">
          <a:xfrm>
            <a:off x="-114300" y="-2860675"/>
            <a:ext cx="9144000" cy="0"/>
            <a:chOff x="0" y="0"/>
            <a:chExt cx="5760" cy="0"/>
          </a:xfrm>
        </p:grpSpPr>
        <p:sp>
          <p:nvSpPr>
            <p:cNvPr id="5838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838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8371" name="Group 6"/>
          <p:cNvGrpSpPr>
            <a:grpSpLocks/>
          </p:cNvGrpSpPr>
          <p:nvPr/>
        </p:nvGrpSpPr>
        <p:grpSpPr bwMode="auto">
          <a:xfrm>
            <a:off x="-114300" y="-2860675"/>
            <a:ext cx="9144000" cy="0"/>
            <a:chOff x="0" y="0"/>
            <a:chExt cx="5760" cy="0"/>
          </a:xfrm>
        </p:grpSpPr>
        <p:sp>
          <p:nvSpPr>
            <p:cNvPr id="5838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838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58372" name="Group 9"/>
          <p:cNvGrpSpPr>
            <a:grpSpLocks/>
          </p:cNvGrpSpPr>
          <p:nvPr/>
        </p:nvGrpSpPr>
        <p:grpSpPr bwMode="auto">
          <a:xfrm>
            <a:off x="-1160463" y="-5233988"/>
            <a:ext cx="9144001" cy="0"/>
            <a:chOff x="0" y="0"/>
            <a:chExt cx="5760" cy="0"/>
          </a:xfrm>
        </p:grpSpPr>
        <p:sp>
          <p:nvSpPr>
            <p:cNvPr id="5838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5838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58373" name="Group 12"/>
          <p:cNvGrpSpPr>
            <a:grpSpLocks/>
          </p:cNvGrpSpPr>
          <p:nvPr/>
        </p:nvGrpSpPr>
        <p:grpSpPr bwMode="auto">
          <a:xfrm>
            <a:off x="-1160463" y="-5233988"/>
            <a:ext cx="9144001" cy="0"/>
            <a:chOff x="0" y="0"/>
            <a:chExt cx="5760" cy="0"/>
          </a:xfrm>
        </p:grpSpPr>
        <p:sp>
          <p:nvSpPr>
            <p:cNvPr id="5838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5838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58374"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58375"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35038"/>
            <a:ext cx="8651875" cy="12922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Иметь развитую подсистему фильтров, позволяющую по 1 клику получать информацию в различных разрезах – «открытые поручения», «просроченные», «поручения для текущего пользователя», «поручения подчиненного сотрудника», «неисполненные поручения подразделения» и т.п.</a:t>
            </a:r>
          </a:p>
        </p:txBody>
      </p:sp>
      <p:sp>
        <p:nvSpPr>
          <p:cNvPr id="22" name="AutoShape 22"/>
          <p:cNvSpPr>
            <a:spLocks noChangeArrowheads="1"/>
          </p:cNvSpPr>
          <p:nvPr/>
        </p:nvSpPr>
        <p:spPr bwMode="auto">
          <a:xfrm>
            <a:off x="5805488" y="2195513"/>
            <a:ext cx="3116262" cy="1449387"/>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4" name="Text Box 20"/>
          <p:cNvSpPr txBox="1">
            <a:spLocks noChangeArrowheads="1"/>
          </p:cNvSpPr>
          <p:nvPr/>
        </p:nvSpPr>
        <p:spPr bwMode="auto">
          <a:xfrm>
            <a:off x="5805715" y="2140724"/>
            <a:ext cx="3116356" cy="151690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rgbClr val="000000"/>
                </a:solidFill>
                <a:latin typeface="Tahoma" pitchFamily="34" charset="0"/>
                <a:cs typeface="Tahoma" pitchFamily="34" charset="0"/>
              </a:rPr>
              <a:t>Один клик мыши на пункт или пиктограмму левого меню позволяет получить различные списки поручений и сообщений, предназначенных текущему пользователю, а также подчиненному пользователю или целому подразделению</a:t>
            </a:r>
            <a:endParaRPr lang="en-US" sz="1200">
              <a:solidFill>
                <a:srgbClr val="000000"/>
              </a:solidFill>
              <a:latin typeface="Tahoma" pitchFamily="34" charset="0"/>
              <a:cs typeface="Tahoma" pitchFamily="34" charset="0"/>
            </a:endParaRPr>
          </a:p>
        </p:txBody>
      </p:sp>
      <p:pic>
        <p:nvPicPr>
          <p:cNvPr id="27" name="Рисунок 26" descr="filtr.jpg"/>
          <p:cNvPicPr>
            <a:picLocks noChangeAspect="1"/>
          </p:cNvPicPr>
          <p:nvPr/>
        </p:nvPicPr>
        <p:blipFill>
          <a:blip r:embed="rId5" cstate="print"/>
          <a:stretch>
            <a:fillRect/>
          </a:stretch>
        </p:blipFill>
        <p:spPr>
          <a:xfrm>
            <a:off x="-7981" y="4941168"/>
            <a:ext cx="2059296" cy="18304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case_history.png"/>
          <p:cNvPicPr>
            <a:picLocks noChangeAspect="1"/>
          </p:cNvPicPr>
          <p:nvPr/>
        </p:nvPicPr>
        <p:blipFill>
          <a:blip r:embed="rId4"/>
          <a:stretch>
            <a:fillRect/>
          </a:stretch>
        </p:blipFill>
        <p:spPr>
          <a:xfrm>
            <a:off x="1522413" y="1685925"/>
            <a:ext cx="6318250" cy="4189413"/>
          </a:xfrm>
          <a:prstGeom prst="rect">
            <a:avLst/>
          </a:prstGeom>
          <a:ln>
            <a:noFill/>
          </a:ln>
          <a:effectLst>
            <a:outerShdw blurRad="190500" algn="tl" rotWithShape="0">
              <a:srgbClr val="000000">
                <a:alpha val="70000"/>
              </a:srgbClr>
            </a:outerShdw>
          </a:effectLst>
        </p:spPr>
      </p:pic>
      <p:grpSp>
        <p:nvGrpSpPr>
          <p:cNvPr id="60418" name="Group 3"/>
          <p:cNvGrpSpPr>
            <a:grpSpLocks/>
          </p:cNvGrpSpPr>
          <p:nvPr/>
        </p:nvGrpSpPr>
        <p:grpSpPr bwMode="auto">
          <a:xfrm>
            <a:off x="-114300" y="-2860675"/>
            <a:ext cx="9144000" cy="0"/>
            <a:chOff x="0" y="0"/>
            <a:chExt cx="5760" cy="0"/>
          </a:xfrm>
        </p:grpSpPr>
        <p:sp>
          <p:nvSpPr>
            <p:cNvPr id="6043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043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0419" name="Group 6"/>
          <p:cNvGrpSpPr>
            <a:grpSpLocks/>
          </p:cNvGrpSpPr>
          <p:nvPr/>
        </p:nvGrpSpPr>
        <p:grpSpPr bwMode="auto">
          <a:xfrm>
            <a:off x="-114300" y="-2860675"/>
            <a:ext cx="9144000" cy="0"/>
            <a:chOff x="0" y="0"/>
            <a:chExt cx="5760" cy="0"/>
          </a:xfrm>
        </p:grpSpPr>
        <p:sp>
          <p:nvSpPr>
            <p:cNvPr id="6043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043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60420" name="Group 9"/>
          <p:cNvGrpSpPr>
            <a:grpSpLocks/>
          </p:cNvGrpSpPr>
          <p:nvPr/>
        </p:nvGrpSpPr>
        <p:grpSpPr bwMode="auto">
          <a:xfrm>
            <a:off x="-1160463" y="-5233988"/>
            <a:ext cx="9144001" cy="0"/>
            <a:chOff x="0" y="0"/>
            <a:chExt cx="5760" cy="0"/>
          </a:xfrm>
        </p:grpSpPr>
        <p:sp>
          <p:nvSpPr>
            <p:cNvPr id="6043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043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0421" name="Group 12"/>
          <p:cNvGrpSpPr>
            <a:grpSpLocks/>
          </p:cNvGrpSpPr>
          <p:nvPr/>
        </p:nvGrpSpPr>
        <p:grpSpPr bwMode="auto">
          <a:xfrm>
            <a:off x="-1160463" y="-5233988"/>
            <a:ext cx="9144001" cy="0"/>
            <a:chOff x="0" y="0"/>
            <a:chExt cx="5760" cy="0"/>
          </a:xfrm>
        </p:grpSpPr>
        <p:sp>
          <p:nvSpPr>
            <p:cNvPr id="6043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043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60422"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0423"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1022350"/>
            <a:ext cx="8651875" cy="46037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Вести журнал всех действий пользователя</a:t>
            </a:r>
          </a:p>
        </p:txBody>
      </p:sp>
      <p:sp>
        <p:nvSpPr>
          <p:cNvPr id="20" name="AutoShape 22"/>
          <p:cNvSpPr>
            <a:spLocks noChangeArrowheads="1"/>
          </p:cNvSpPr>
          <p:nvPr/>
        </p:nvSpPr>
        <p:spPr bwMode="auto">
          <a:xfrm>
            <a:off x="5805488" y="1120775"/>
            <a:ext cx="3116262" cy="14509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dirty="0"/>
          </a:p>
        </p:txBody>
      </p:sp>
      <p:sp>
        <p:nvSpPr>
          <p:cNvPr id="21" name="Text Box 20"/>
          <p:cNvSpPr txBox="1">
            <a:spLocks noChangeArrowheads="1"/>
          </p:cNvSpPr>
          <p:nvPr/>
        </p:nvSpPr>
        <p:spPr bwMode="auto">
          <a:xfrm>
            <a:off x="5805715" y="1066688"/>
            <a:ext cx="3116356" cy="151690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r>
              <a:rPr lang="ru-RU" sz="1200">
                <a:solidFill>
                  <a:srgbClr val="000000"/>
                </a:solidFill>
                <a:latin typeface="Tahoma" pitchFamily="34" charset="0"/>
                <a:cs typeface="Tahoma" pitchFamily="34" charset="0"/>
              </a:rPr>
              <a:t>Автору задачи и администратору доступен просмотр краткой истории работы с сообщением пользователей (кто и когда создает, редактирует сообщение и изменяет его статус)</a:t>
            </a:r>
            <a:endParaRPr lang="en-US" sz="1200">
              <a:solidFill>
                <a:srgbClr val="000000"/>
              </a:solidFill>
              <a:latin typeface="Tahoma" pitchFamily="34" charset="0"/>
              <a:cs typeface="Tahoma" pitchFamily="34" charset="0"/>
            </a:endParaRPr>
          </a:p>
        </p:txBody>
      </p:sp>
      <p:pic>
        <p:nvPicPr>
          <p:cNvPr id="22" name="Рисунок 21" descr="history_user.jpg"/>
          <p:cNvPicPr>
            <a:picLocks noChangeAspect="1"/>
          </p:cNvPicPr>
          <p:nvPr/>
        </p:nvPicPr>
        <p:blipFill>
          <a:blip r:embed="rId5" cstate="print"/>
          <a:stretch>
            <a:fillRect/>
          </a:stretch>
        </p:blipFill>
        <p:spPr>
          <a:xfrm>
            <a:off x="-14513" y="4706541"/>
            <a:ext cx="2091394" cy="20571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case-messages.png"/>
          <p:cNvPicPr>
            <a:picLocks noChangeAspect="1"/>
          </p:cNvPicPr>
          <p:nvPr/>
        </p:nvPicPr>
        <p:blipFill>
          <a:blip r:embed="rId4"/>
          <a:stretch>
            <a:fillRect/>
          </a:stretch>
        </p:blipFill>
        <p:spPr>
          <a:xfrm>
            <a:off x="1293813" y="1787525"/>
            <a:ext cx="6543675" cy="4017963"/>
          </a:xfrm>
          <a:prstGeom prst="rect">
            <a:avLst/>
          </a:prstGeom>
          <a:ln>
            <a:noFill/>
          </a:ln>
          <a:effectLst>
            <a:outerShdw blurRad="190500" algn="tl" rotWithShape="0">
              <a:srgbClr val="000000">
                <a:alpha val="70000"/>
              </a:srgbClr>
            </a:outerShdw>
          </a:effectLst>
        </p:spPr>
      </p:pic>
      <p:grpSp>
        <p:nvGrpSpPr>
          <p:cNvPr id="62466" name="Group 3"/>
          <p:cNvGrpSpPr>
            <a:grpSpLocks/>
          </p:cNvGrpSpPr>
          <p:nvPr/>
        </p:nvGrpSpPr>
        <p:grpSpPr bwMode="auto">
          <a:xfrm>
            <a:off x="-114300" y="-2860675"/>
            <a:ext cx="9144000" cy="0"/>
            <a:chOff x="0" y="0"/>
            <a:chExt cx="5760" cy="0"/>
          </a:xfrm>
        </p:grpSpPr>
        <p:sp>
          <p:nvSpPr>
            <p:cNvPr id="62480"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2481"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2467" name="Group 6"/>
          <p:cNvGrpSpPr>
            <a:grpSpLocks/>
          </p:cNvGrpSpPr>
          <p:nvPr/>
        </p:nvGrpSpPr>
        <p:grpSpPr bwMode="auto">
          <a:xfrm>
            <a:off x="-114300" y="-2860675"/>
            <a:ext cx="9144000" cy="0"/>
            <a:chOff x="0" y="0"/>
            <a:chExt cx="5760" cy="0"/>
          </a:xfrm>
        </p:grpSpPr>
        <p:sp>
          <p:nvSpPr>
            <p:cNvPr id="62478"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2479"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62468" name="Group 9"/>
          <p:cNvGrpSpPr>
            <a:grpSpLocks/>
          </p:cNvGrpSpPr>
          <p:nvPr/>
        </p:nvGrpSpPr>
        <p:grpSpPr bwMode="auto">
          <a:xfrm>
            <a:off x="-1160463" y="-5233988"/>
            <a:ext cx="9144001" cy="0"/>
            <a:chOff x="0" y="0"/>
            <a:chExt cx="5760" cy="0"/>
          </a:xfrm>
        </p:grpSpPr>
        <p:sp>
          <p:nvSpPr>
            <p:cNvPr id="62476"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2477"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2469" name="Group 12"/>
          <p:cNvGrpSpPr>
            <a:grpSpLocks/>
          </p:cNvGrpSpPr>
          <p:nvPr/>
        </p:nvGrpSpPr>
        <p:grpSpPr bwMode="auto">
          <a:xfrm>
            <a:off x="-1160463" y="-5233988"/>
            <a:ext cx="9144001" cy="0"/>
            <a:chOff x="0" y="0"/>
            <a:chExt cx="5760" cy="0"/>
          </a:xfrm>
        </p:grpSpPr>
        <p:sp>
          <p:nvSpPr>
            <p:cNvPr id="62474"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2475"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62470"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2471"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49325"/>
            <a:ext cx="8651875" cy="461963"/>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Поддерживать обсуждения для любой задачи кейса</a:t>
            </a:r>
          </a:p>
        </p:txBody>
      </p:sp>
      <p:pic>
        <p:nvPicPr>
          <p:cNvPr id="20" name="Рисунок 19" descr="discussion_il.jpg"/>
          <p:cNvPicPr>
            <a:picLocks noChangeAspect="1"/>
          </p:cNvPicPr>
          <p:nvPr/>
        </p:nvPicPr>
        <p:blipFill>
          <a:blip r:embed="rId5" cstate="print"/>
          <a:stretch>
            <a:fillRect/>
          </a:stretch>
        </p:blipFill>
        <p:spPr>
          <a:xfrm>
            <a:off x="-3174" y="4657163"/>
            <a:ext cx="2254718" cy="21032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case-shablon.png"/>
          <p:cNvPicPr>
            <a:picLocks noChangeAspect="1"/>
          </p:cNvPicPr>
          <p:nvPr/>
        </p:nvPicPr>
        <p:blipFill>
          <a:blip r:embed="rId4"/>
          <a:stretch>
            <a:fillRect/>
          </a:stretch>
        </p:blipFill>
        <p:spPr>
          <a:xfrm>
            <a:off x="1798638" y="2449513"/>
            <a:ext cx="6026150" cy="3587750"/>
          </a:xfrm>
          <a:prstGeom prst="rect">
            <a:avLst/>
          </a:prstGeom>
          <a:ln>
            <a:noFill/>
          </a:ln>
          <a:effectLst>
            <a:outerShdw blurRad="190500" algn="tl" rotWithShape="0">
              <a:srgbClr val="000000">
                <a:alpha val="70000"/>
              </a:srgbClr>
            </a:outerShdw>
          </a:effectLst>
        </p:spPr>
      </p:pic>
      <p:grpSp>
        <p:nvGrpSpPr>
          <p:cNvPr id="64514" name="Group 3"/>
          <p:cNvGrpSpPr>
            <a:grpSpLocks/>
          </p:cNvGrpSpPr>
          <p:nvPr/>
        </p:nvGrpSpPr>
        <p:grpSpPr bwMode="auto">
          <a:xfrm>
            <a:off x="-114300" y="-2860675"/>
            <a:ext cx="9144000" cy="0"/>
            <a:chOff x="0" y="0"/>
            <a:chExt cx="5760" cy="0"/>
          </a:xfrm>
        </p:grpSpPr>
        <p:sp>
          <p:nvSpPr>
            <p:cNvPr id="6452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452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4515" name="Group 6"/>
          <p:cNvGrpSpPr>
            <a:grpSpLocks/>
          </p:cNvGrpSpPr>
          <p:nvPr/>
        </p:nvGrpSpPr>
        <p:grpSpPr bwMode="auto">
          <a:xfrm>
            <a:off x="-114300" y="-2860675"/>
            <a:ext cx="9144000" cy="0"/>
            <a:chOff x="0" y="0"/>
            <a:chExt cx="5760" cy="0"/>
          </a:xfrm>
        </p:grpSpPr>
        <p:sp>
          <p:nvSpPr>
            <p:cNvPr id="6452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452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64516" name="Group 9"/>
          <p:cNvGrpSpPr>
            <a:grpSpLocks/>
          </p:cNvGrpSpPr>
          <p:nvPr/>
        </p:nvGrpSpPr>
        <p:grpSpPr bwMode="auto">
          <a:xfrm>
            <a:off x="-1160463" y="-5233988"/>
            <a:ext cx="9144001" cy="0"/>
            <a:chOff x="0" y="0"/>
            <a:chExt cx="5760" cy="0"/>
          </a:xfrm>
        </p:grpSpPr>
        <p:sp>
          <p:nvSpPr>
            <p:cNvPr id="6452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452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4517" name="Group 12"/>
          <p:cNvGrpSpPr>
            <a:grpSpLocks/>
          </p:cNvGrpSpPr>
          <p:nvPr/>
        </p:nvGrpSpPr>
        <p:grpSpPr bwMode="auto">
          <a:xfrm>
            <a:off x="-1160463" y="-5233988"/>
            <a:ext cx="9144001" cy="0"/>
            <a:chOff x="0" y="0"/>
            <a:chExt cx="5760" cy="0"/>
          </a:xfrm>
        </p:grpSpPr>
        <p:sp>
          <p:nvSpPr>
            <p:cNvPr id="6452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452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6451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4519"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377825" y="963613"/>
            <a:ext cx="8651875" cy="12922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Поддерживать ведение библиотеки шаблонов, куда можно одним кликом сбрасывать успешно завершенные кейсы, чтобы потом также одним кликом создавать по шаблону целый кейс на любую тему, уже содержащий все задачи, всех исполнителей и все образцы документов и других файлов</a:t>
            </a:r>
          </a:p>
        </p:txBody>
      </p:sp>
      <p:pic>
        <p:nvPicPr>
          <p:cNvPr id="25" name="Рисунок 24" descr="business-process_createshablon.jpg"/>
          <p:cNvPicPr>
            <a:picLocks noChangeAspect="1"/>
          </p:cNvPicPr>
          <p:nvPr/>
        </p:nvPicPr>
        <p:blipFill>
          <a:blip r:embed="rId5" cstate="print"/>
          <a:stretch>
            <a:fillRect/>
          </a:stretch>
        </p:blipFill>
        <p:spPr>
          <a:xfrm>
            <a:off x="-27759" y="4614593"/>
            <a:ext cx="2178267" cy="21782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case-close.png"/>
          <p:cNvPicPr>
            <a:picLocks noChangeAspect="1"/>
          </p:cNvPicPr>
          <p:nvPr/>
        </p:nvPicPr>
        <p:blipFill>
          <a:blip r:embed="rId4"/>
          <a:stretch>
            <a:fillRect/>
          </a:stretch>
        </p:blipFill>
        <p:spPr>
          <a:xfrm>
            <a:off x="1568450" y="2190750"/>
            <a:ext cx="6048375" cy="4041775"/>
          </a:xfrm>
          <a:prstGeom prst="rect">
            <a:avLst/>
          </a:prstGeom>
          <a:ln>
            <a:noFill/>
          </a:ln>
          <a:effectLst>
            <a:outerShdw blurRad="190500" algn="tl" rotWithShape="0">
              <a:srgbClr val="000000">
                <a:alpha val="70000"/>
              </a:srgbClr>
            </a:outerShdw>
          </a:effectLst>
        </p:spPr>
      </p:pic>
      <p:grpSp>
        <p:nvGrpSpPr>
          <p:cNvPr id="66562" name="Group 3"/>
          <p:cNvGrpSpPr>
            <a:grpSpLocks/>
          </p:cNvGrpSpPr>
          <p:nvPr/>
        </p:nvGrpSpPr>
        <p:grpSpPr bwMode="auto">
          <a:xfrm>
            <a:off x="-114300" y="-2860675"/>
            <a:ext cx="9144000" cy="0"/>
            <a:chOff x="0" y="0"/>
            <a:chExt cx="5760" cy="0"/>
          </a:xfrm>
        </p:grpSpPr>
        <p:sp>
          <p:nvSpPr>
            <p:cNvPr id="6657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657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6563" name="Group 6"/>
          <p:cNvGrpSpPr>
            <a:grpSpLocks/>
          </p:cNvGrpSpPr>
          <p:nvPr/>
        </p:nvGrpSpPr>
        <p:grpSpPr bwMode="auto">
          <a:xfrm>
            <a:off x="-114300" y="-2860675"/>
            <a:ext cx="9144000" cy="0"/>
            <a:chOff x="0" y="0"/>
            <a:chExt cx="5760" cy="0"/>
          </a:xfrm>
        </p:grpSpPr>
        <p:sp>
          <p:nvSpPr>
            <p:cNvPr id="6657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657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66564" name="Group 9"/>
          <p:cNvGrpSpPr>
            <a:grpSpLocks/>
          </p:cNvGrpSpPr>
          <p:nvPr/>
        </p:nvGrpSpPr>
        <p:grpSpPr bwMode="auto">
          <a:xfrm>
            <a:off x="-1160463" y="-5233988"/>
            <a:ext cx="9144001" cy="0"/>
            <a:chOff x="0" y="0"/>
            <a:chExt cx="5760" cy="0"/>
          </a:xfrm>
        </p:grpSpPr>
        <p:sp>
          <p:nvSpPr>
            <p:cNvPr id="6657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657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6565" name="Group 12"/>
          <p:cNvGrpSpPr>
            <a:grpSpLocks/>
          </p:cNvGrpSpPr>
          <p:nvPr/>
        </p:nvGrpSpPr>
        <p:grpSpPr bwMode="auto">
          <a:xfrm>
            <a:off x="-1160463" y="-5233988"/>
            <a:ext cx="9144001" cy="0"/>
            <a:chOff x="0" y="0"/>
            <a:chExt cx="5760" cy="0"/>
          </a:xfrm>
        </p:grpSpPr>
        <p:sp>
          <p:nvSpPr>
            <p:cNvPr id="6657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657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66566"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6567"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449263" y="963613"/>
            <a:ext cx="8389937" cy="1016000"/>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Понятной и наглядной - представлять списки задач в кейсах как «чек-листы» - перечни задач, в которых галочками отмечаются исполненные и пиктограммами указаны все текущие статусы задач и сообщений</a:t>
            </a:r>
          </a:p>
        </p:txBody>
      </p:sp>
      <p:pic>
        <p:nvPicPr>
          <p:cNvPr id="25" name="Рисунок 24" descr="checklist1.jpg"/>
          <p:cNvPicPr>
            <a:picLocks noChangeAspect="1"/>
          </p:cNvPicPr>
          <p:nvPr/>
        </p:nvPicPr>
        <p:blipFill>
          <a:blip r:embed="rId5" cstate="print"/>
          <a:stretch>
            <a:fillRect/>
          </a:stretch>
        </p:blipFill>
        <p:spPr>
          <a:xfrm>
            <a:off x="-23049" y="4502598"/>
            <a:ext cx="2274593" cy="22841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apple-ipad.png"/>
          <p:cNvPicPr>
            <a:picLocks noChangeAspect="1"/>
          </p:cNvPicPr>
          <p:nvPr/>
        </p:nvPicPr>
        <p:blipFill>
          <a:blip r:embed="rId4"/>
          <a:stretch>
            <a:fillRect/>
          </a:stretch>
        </p:blipFill>
        <p:spPr>
          <a:xfrm>
            <a:off x="1212850" y="1579563"/>
            <a:ext cx="6651625" cy="5248275"/>
          </a:xfrm>
          <a:prstGeom prst="rect">
            <a:avLst/>
          </a:prstGeom>
          <a:ln>
            <a:noFill/>
          </a:ln>
          <a:effectLst>
            <a:outerShdw blurRad="292100" dist="139700" dir="2700000" algn="tl" rotWithShape="0">
              <a:srgbClr val="333333">
                <a:alpha val="65000"/>
              </a:srgbClr>
            </a:outerShdw>
          </a:effectLst>
        </p:spPr>
      </p:pic>
      <p:pic>
        <p:nvPicPr>
          <p:cNvPr id="68610" name="Рисунок 19"/>
          <p:cNvPicPr>
            <a:picLocks noChangeAspect="1"/>
          </p:cNvPicPr>
          <p:nvPr/>
        </p:nvPicPr>
        <p:blipFill>
          <a:blip r:embed="rId5"/>
          <a:srcRect/>
          <a:stretch>
            <a:fillRect/>
          </a:stretch>
        </p:blipFill>
        <p:spPr bwMode="auto">
          <a:xfrm>
            <a:off x="2000250" y="2211388"/>
            <a:ext cx="5116513" cy="3940175"/>
          </a:xfrm>
          <a:prstGeom prst="rect">
            <a:avLst/>
          </a:prstGeom>
          <a:noFill/>
          <a:ln w="9525">
            <a:noFill/>
            <a:miter lim="800000"/>
            <a:headEnd/>
            <a:tailEnd/>
          </a:ln>
        </p:spPr>
      </p:pic>
      <p:grpSp>
        <p:nvGrpSpPr>
          <p:cNvPr id="68611" name="Group 3"/>
          <p:cNvGrpSpPr>
            <a:grpSpLocks/>
          </p:cNvGrpSpPr>
          <p:nvPr/>
        </p:nvGrpSpPr>
        <p:grpSpPr bwMode="auto">
          <a:xfrm>
            <a:off x="-114300" y="-2860675"/>
            <a:ext cx="9144000" cy="0"/>
            <a:chOff x="0" y="0"/>
            <a:chExt cx="5760" cy="0"/>
          </a:xfrm>
        </p:grpSpPr>
        <p:sp>
          <p:nvSpPr>
            <p:cNvPr id="68624"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8625"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8612" name="Group 6"/>
          <p:cNvGrpSpPr>
            <a:grpSpLocks/>
          </p:cNvGrpSpPr>
          <p:nvPr/>
        </p:nvGrpSpPr>
        <p:grpSpPr bwMode="auto">
          <a:xfrm>
            <a:off x="-114300" y="-2860675"/>
            <a:ext cx="9144000" cy="0"/>
            <a:chOff x="0" y="0"/>
            <a:chExt cx="5760" cy="0"/>
          </a:xfrm>
        </p:grpSpPr>
        <p:sp>
          <p:nvSpPr>
            <p:cNvPr id="68622"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8623"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68613" name="Group 9"/>
          <p:cNvGrpSpPr>
            <a:grpSpLocks/>
          </p:cNvGrpSpPr>
          <p:nvPr/>
        </p:nvGrpSpPr>
        <p:grpSpPr bwMode="auto">
          <a:xfrm>
            <a:off x="-1160463" y="-5233988"/>
            <a:ext cx="9144001" cy="0"/>
            <a:chOff x="0" y="0"/>
            <a:chExt cx="5760" cy="0"/>
          </a:xfrm>
        </p:grpSpPr>
        <p:sp>
          <p:nvSpPr>
            <p:cNvPr id="68620"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68621"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68614" name="Group 12"/>
          <p:cNvGrpSpPr>
            <a:grpSpLocks/>
          </p:cNvGrpSpPr>
          <p:nvPr/>
        </p:nvGrpSpPr>
        <p:grpSpPr bwMode="auto">
          <a:xfrm>
            <a:off x="-1160463" y="-5233988"/>
            <a:ext cx="9144001" cy="0"/>
            <a:chOff x="0" y="0"/>
            <a:chExt cx="5760" cy="0"/>
          </a:xfrm>
        </p:grpSpPr>
        <p:sp>
          <p:nvSpPr>
            <p:cNvPr id="68618"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68619"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68615"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68616"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449263" y="904875"/>
            <a:ext cx="8389937" cy="73977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Полноценно работать как на настольных компьютерах, так и на мобильных, в том числе планшетных (</a:t>
            </a:r>
            <a:r>
              <a:rPr lang="en-US" sz="1800">
                <a:latin typeface="Tahoma" pitchFamily="34" charset="0"/>
              </a:rPr>
              <a:t>iPad </a:t>
            </a:r>
            <a:r>
              <a:rPr lang="ru-RU" sz="1800">
                <a:latin typeface="Tahoma" pitchFamily="34" charset="0"/>
              </a:rPr>
              <a:t>и др.)</a:t>
            </a:r>
          </a:p>
        </p:txBody>
      </p:sp>
    </p:spTree>
    <p:custDataLst>
      <p:tags r:id="rId1"/>
    </p:custDataLst>
  </p:cSld>
  <p:clrMapOvr>
    <a:masterClrMapping/>
  </p:clrMapOvr>
  <p:transition>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case-close.png"/>
          <p:cNvPicPr>
            <a:picLocks noChangeAspect="1"/>
          </p:cNvPicPr>
          <p:nvPr/>
        </p:nvPicPr>
        <p:blipFill>
          <a:blip r:embed="rId4"/>
          <a:stretch>
            <a:fillRect/>
          </a:stretch>
        </p:blipFill>
        <p:spPr>
          <a:xfrm>
            <a:off x="1590675" y="2559050"/>
            <a:ext cx="6048375" cy="4041775"/>
          </a:xfrm>
          <a:prstGeom prst="rect">
            <a:avLst/>
          </a:prstGeom>
          <a:ln>
            <a:noFill/>
          </a:ln>
          <a:effectLst>
            <a:outerShdw blurRad="190500" algn="tl" rotWithShape="0">
              <a:srgbClr val="000000">
                <a:alpha val="70000"/>
              </a:srgbClr>
            </a:outerShdw>
          </a:effectLst>
        </p:spPr>
      </p:pic>
      <p:grpSp>
        <p:nvGrpSpPr>
          <p:cNvPr id="70658" name="Group 3"/>
          <p:cNvGrpSpPr>
            <a:grpSpLocks/>
          </p:cNvGrpSpPr>
          <p:nvPr/>
        </p:nvGrpSpPr>
        <p:grpSpPr bwMode="auto">
          <a:xfrm>
            <a:off x="-114300" y="-2860675"/>
            <a:ext cx="9144000" cy="0"/>
            <a:chOff x="0" y="0"/>
            <a:chExt cx="5760" cy="0"/>
          </a:xfrm>
        </p:grpSpPr>
        <p:sp>
          <p:nvSpPr>
            <p:cNvPr id="7067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067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0659" name="Group 6"/>
          <p:cNvGrpSpPr>
            <a:grpSpLocks/>
          </p:cNvGrpSpPr>
          <p:nvPr/>
        </p:nvGrpSpPr>
        <p:grpSpPr bwMode="auto">
          <a:xfrm>
            <a:off x="-114300" y="-2860675"/>
            <a:ext cx="9144000" cy="0"/>
            <a:chOff x="0" y="0"/>
            <a:chExt cx="5760" cy="0"/>
          </a:xfrm>
        </p:grpSpPr>
        <p:sp>
          <p:nvSpPr>
            <p:cNvPr id="7067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067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70660" name="Group 9"/>
          <p:cNvGrpSpPr>
            <a:grpSpLocks/>
          </p:cNvGrpSpPr>
          <p:nvPr/>
        </p:nvGrpSpPr>
        <p:grpSpPr bwMode="auto">
          <a:xfrm>
            <a:off x="-1160463" y="-5233988"/>
            <a:ext cx="9144001" cy="0"/>
            <a:chOff x="0" y="0"/>
            <a:chExt cx="5760" cy="0"/>
          </a:xfrm>
        </p:grpSpPr>
        <p:sp>
          <p:nvSpPr>
            <p:cNvPr id="7066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066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0661" name="Group 12"/>
          <p:cNvGrpSpPr>
            <a:grpSpLocks/>
          </p:cNvGrpSpPr>
          <p:nvPr/>
        </p:nvGrpSpPr>
        <p:grpSpPr bwMode="auto">
          <a:xfrm>
            <a:off x="-1160463" y="-5233988"/>
            <a:ext cx="9144001" cy="0"/>
            <a:chOff x="0" y="0"/>
            <a:chExt cx="5760" cy="0"/>
          </a:xfrm>
        </p:grpSpPr>
        <p:sp>
          <p:nvSpPr>
            <p:cNvPr id="7066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066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70662"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70663"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Какой должна быть система </a:t>
            </a:r>
            <a:r>
              <a:rPr lang="en-US" sz="2800" b="1">
                <a:solidFill>
                  <a:srgbClr val="336699"/>
                </a:solidFill>
                <a:latin typeface="Tahoma" pitchFamily="34" charset="0"/>
              </a:rPr>
              <a:t>ACM</a:t>
            </a:r>
            <a:r>
              <a:rPr lang="ru-RU" sz="2800" b="1">
                <a:solidFill>
                  <a:srgbClr val="336699"/>
                </a:solidFill>
                <a:latin typeface="Tahoma" pitchFamily="34" charset="0"/>
              </a:rPr>
              <a:t>?</a:t>
            </a:r>
          </a:p>
        </p:txBody>
      </p:sp>
      <p:sp>
        <p:nvSpPr>
          <p:cNvPr id="23" name="TextBox 21"/>
          <p:cNvSpPr txBox="1">
            <a:spLocks noChangeArrowheads="1"/>
          </p:cNvSpPr>
          <p:nvPr/>
        </p:nvSpPr>
        <p:spPr bwMode="auto">
          <a:xfrm>
            <a:off x="449263" y="963613"/>
            <a:ext cx="8389937" cy="1570037"/>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И главное требование к </a:t>
            </a:r>
            <a:r>
              <a:rPr lang="en-US" sz="1800">
                <a:latin typeface="Tahoma" pitchFamily="34" charset="0"/>
              </a:rPr>
              <a:t>ACM – </a:t>
            </a:r>
            <a:r>
              <a:rPr lang="ru-RU" sz="1800">
                <a:latin typeface="Tahoma" pitchFamily="34" charset="0"/>
              </a:rPr>
              <a:t>адаптивность. Система не должна требовать детального обследования бизнес-процессов и программирования при настройке на новые бизнес-процессы. </a:t>
            </a:r>
            <a:r>
              <a:rPr lang="ru-RU" sz="1800" b="1">
                <a:latin typeface="Tahoma" pitchFamily="34" charset="0"/>
              </a:rPr>
              <a:t>Новые кейсы формируются самими пользователями</a:t>
            </a:r>
            <a:r>
              <a:rPr lang="ru-RU" sz="1800">
                <a:latin typeface="Tahoma" pitchFamily="34" charset="0"/>
              </a:rPr>
              <a:t> как списки задач, которые требуется выполнить, и корректируются и дополняются по ходу выполнения процесса</a:t>
            </a:r>
          </a:p>
        </p:txBody>
      </p:sp>
      <p:pic>
        <p:nvPicPr>
          <p:cNvPr id="21" name="Рисунок 20" descr="checklist2.jpg"/>
          <p:cNvPicPr>
            <a:picLocks noChangeAspect="1"/>
          </p:cNvPicPr>
          <p:nvPr/>
        </p:nvPicPr>
        <p:blipFill>
          <a:blip r:embed="rId5" cstate="print"/>
          <a:stretch>
            <a:fillRect/>
          </a:stretch>
        </p:blipFill>
        <p:spPr>
          <a:xfrm>
            <a:off x="-21194" y="4581128"/>
            <a:ext cx="2187528" cy="21875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0" y="1182688"/>
            <a:ext cx="9144000" cy="644525"/>
          </a:xfrm>
          <a:prstGeom prst="rect">
            <a:avLst/>
          </a:prstGeom>
          <a:noFill/>
          <a:ln w="9525">
            <a:noFill/>
            <a:round/>
            <a:headEnd/>
            <a:tailEnd/>
          </a:ln>
        </p:spPr>
        <p:txBody>
          <a:bodyPr lIns="90000" tIns="45000" rIns="90000" bIns="45000">
            <a:spAutoFit/>
          </a:bodyPr>
          <a:lstStyle/>
          <a:p>
            <a:pPr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3600">
                <a:solidFill>
                  <a:schemeClr val="tx2"/>
                </a:solidFill>
                <a:latin typeface="Tahoma" pitchFamily="34" charset="0"/>
              </a:rPr>
              <a:t>Предприятие – это люди</a:t>
            </a:r>
          </a:p>
        </p:txBody>
      </p:sp>
      <p:sp>
        <p:nvSpPr>
          <p:cNvPr id="18434" name="Rectangle 8"/>
          <p:cNvSpPr>
            <a:spLocks noChangeArrowheads="1"/>
          </p:cNvSpPr>
          <p:nvPr/>
        </p:nvSpPr>
        <p:spPr bwMode="auto">
          <a:xfrm>
            <a:off x="0" y="412750"/>
            <a:ext cx="9144000" cy="519113"/>
          </a:xfrm>
          <a:prstGeom prst="rect">
            <a:avLst/>
          </a:prstGeom>
          <a:noFill/>
          <a:ln w="9525">
            <a:noFill/>
            <a:miter lim="800000"/>
            <a:headEnd/>
            <a:tailEnd/>
          </a:ln>
        </p:spPr>
        <p:txBody>
          <a:bodyPr>
            <a:spAutoFit/>
          </a:bodyPr>
          <a:lstStyle/>
          <a:p>
            <a:pPr algn="ctr"/>
            <a:r>
              <a:rPr lang="ru-RU" sz="2800" b="1">
                <a:solidFill>
                  <a:srgbClr val="336699"/>
                </a:solidFill>
                <a:latin typeface="Tahoma" pitchFamily="34" charset="0"/>
              </a:rPr>
              <a:t>Что такое предприятие</a:t>
            </a:r>
            <a:r>
              <a:rPr lang="en-US" sz="2800" b="1">
                <a:solidFill>
                  <a:srgbClr val="336699"/>
                </a:solidFill>
                <a:latin typeface="Tahoma" pitchFamily="34" charset="0"/>
              </a:rPr>
              <a:t>?</a:t>
            </a:r>
            <a:endParaRPr lang="ru-RU" sz="2800" b="1">
              <a:solidFill>
                <a:srgbClr val="336699"/>
              </a:solidFill>
              <a:latin typeface="Tahoma" pitchFamily="34" charset="0"/>
            </a:endParaRPr>
          </a:p>
        </p:txBody>
      </p:sp>
      <p:sp>
        <p:nvSpPr>
          <p:cNvPr id="10" name="TextBox 9"/>
          <p:cNvSpPr txBox="1"/>
          <p:nvPr/>
        </p:nvSpPr>
        <p:spPr>
          <a:xfrm>
            <a:off x="468313" y="1951038"/>
            <a:ext cx="8351837" cy="2093912"/>
          </a:xfrm>
          <a:prstGeom prst="rect">
            <a:avLst/>
          </a:prstGeom>
          <a:noFill/>
        </p:spPr>
        <p:txBody>
          <a:bodyPr>
            <a:spAutoFit/>
          </a:bodyPr>
          <a:lstStyle/>
          <a:p>
            <a:pPr>
              <a:buFont typeface="Wingdings" pitchFamily="2" charset="2"/>
              <a:buChar char="ü"/>
            </a:pPr>
            <a:r>
              <a:rPr lang="en-US">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Если точнее, это взаимодействующие люди</a:t>
            </a:r>
          </a:p>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rPr>
              <a:t>Взаимодействуют люди на предприятии для того, чтобы поддерживать функционирование множества бизнес-процессов предприятия. </a:t>
            </a:r>
            <a:br>
              <a:rPr lang="ru-RU" sz="1800">
                <a:latin typeface="Tahoma" pitchFamily="34" charset="0"/>
              </a:rPr>
            </a:br>
            <a:r>
              <a:rPr lang="ru-RU" sz="1000">
                <a:latin typeface="Tahoma" pitchFamily="34" charset="0"/>
              </a:rPr>
              <a:t/>
            </a:r>
            <a:br>
              <a:rPr lang="ru-RU" sz="1000">
                <a:latin typeface="Tahoma" pitchFamily="34" charset="0"/>
              </a:rPr>
            </a:br>
            <a:r>
              <a:rPr lang="ru-RU" sz="1800">
                <a:latin typeface="Tahoma" pitchFamily="34" charset="0"/>
              </a:rPr>
              <a:t>При взаимодействии сотрудники предприятия используют элементы инфраструктуры (или техносферы) предприятия – станки, компьютеры, телефоны, канцелярские столы и т.п.</a:t>
            </a:r>
          </a:p>
        </p:txBody>
      </p:sp>
      <p:pic>
        <p:nvPicPr>
          <p:cNvPr id="8" name="Рисунок 7" descr="medical.jpg"/>
          <p:cNvPicPr>
            <a:picLocks noChangeAspect="1"/>
          </p:cNvPicPr>
          <p:nvPr/>
        </p:nvPicPr>
        <p:blipFill>
          <a:blip r:embed="rId2" cstate="print"/>
          <a:stretch>
            <a:fillRect/>
          </a:stretch>
        </p:blipFill>
        <p:spPr>
          <a:xfrm>
            <a:off x="3212913" y="4063632"/>
            <a:ext cx="2813626" cy="187282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6" name="Рисунок 5" descr="workers_factory.jpg"/>
          <p:cNvPicPr>
            <a:picLocks noChangeAspect="1"/>
          </p:cNvPicPr>
          <p:nvPr/>
        </p:nvPicPr>
        <p:blipFill>
          <a:blip r:embed="rId3" cstate="print"/>
          <a:stretch>
            <a:fillRect/>
          </a:stretch>
        </p:blipFill>
        <p:spPr>
          <a:xfrm>
            <a:off x="420940" y="4063632"/>
            <a:ext cx="2813626" cy="187282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7" name="Рисунок 6" descr="workers_office.jpg"/>
          <p:cNvPicPr>
            <a:picLocks noChangeAspect="1"/>
          </p:cNvPicPr>
          <p:nvPr/>
        </p:nvPicPr>
        <p:blipFill>
          <a:blip r:embed="rId4" cstate="print"/>
          <a:stretch>
            <a:fillRect/>
          </a:stretch>
        </p:blipFill>
        <p:spPr>
          <a:xfrm>
            <a:off x="6023762" y="4063632"/>
            <a:ext cx="2693494" cy="187282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ransition>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5" name="Group 3"/>
          <p:cNvGrpSpPr>
            <a:grpSpLocks/>
          </p:cNvGrpSpPr>
          <p:nvPr/>
        </p:nvGrpSpPr>
        <p:grpSpPr bwMode="auto">
          <a:xfrm>
            <a:off x="-114300" y="-2860675"/>
            <a:ext cx="9144000" cy="0"/>
            <a:chOff x="0" y="0"/>
            <a:chExt cx="5760" cy="0"/>
          </a:xfrm>
        </p:grpSpPr>
        <p:sp>
          <p:nvSpPr>
            <p:cNvPr id="72721"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2722"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2706" name="Group 6"/>
          <p:cNvGrpSpPr>
            <a:grpSpLocks/>
          </p:cNvGrpSpPr>
          <p:nvPr/>
        </p:nvGrpSpPr>
        <p:grpSpPr bwMode="auto">
          <a:xfrm>
            <a:off x="-114300" y="-2860675"/>
            <a:ext cx="9144000" cy="0"/>
            <a:chOff x="0" y="0"/>
            <a:chExt cx="5760" cy="0"/>
          </a:xfrm>
        </p:grpSpPr>
        <p:sp>
          <p:nvSpPr>
            <p:cNvPr id="72719"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2720"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72707" name="Group 9"/>
          <p:cNvGrpSpPr>
            <a:grpSpLocks/>
          </p:cNvGrpSpPr>
          <p:nvPr/>
        </p:nvGrpSpPr>
        <p:grpSpPr bwMode="auto">
          <a:xfrm>
            <a:off x="-1160463" y="-5233988"/>
            <a:ext cx="9144001" cy="0"/>
            <a:chOff x="0" y="0"/>
            <a:chExt cx="5760" cy="0"/>
          </a:xfrm>
        </p:grpSpPr>
        <p:sp>
          <p:nvSpPr>
            <p:cNvPr id="72717"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2718"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2708" name="Group 12"/>
          <p:cNvGrpSpPr>
            <a:grpSpLocks/>
          </p:cNvGrpSpPr>
          <p:nvPr/>
        </p:nvGrpSpPr>
        <p:grpSpPr bwMode="auto">
          <a:xfrm>
            <a:off x="-1160463" y="-5233988"/>
            <a:ext cx="9144001" cy="0"/>
            <a:chOff x="0" y="0"/>
            <a:chExt cx="5760" cy="0"/>
          </a:xfrm>
        </p:grpSpPr>
        <p:sp>
          <p:nvSpPr>
            <p:cNvPr id="72715"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2716"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72709"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72710"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Важные преимущества </a:t>
            </a:r>
            <a:r>
              <a:rPr lang="en-US" sz="2800" b="1">
                <a:solidFill>
                  <a:srgbClr val="336699"/>
                </a:solidFill>
                <a:latin typeface="Tahoma" pitchFamily="34" charset="0"/>
              </a:rPr>
              <a:t>ACM</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552450" y="1181100"/>
            <a:ext cx="8123238" cy="1570038"/>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Система </a:t>
            </a:r>
            <a:r>
              <a:rPr lang="en-US" sz="1800">
                <a:latin typeface="Tahoma" pitchFamily="34" charset="0"/>
              </a:rPr>
              <a:t>ACM </a:t>
            </a:r>
            <a:r>
              <a:rPr lang="ru-RU" sz="1800">
                <a:latin typeface="Tahoma" pitchFamily="34" charset="0"/>
              </a:rPr>
              <a:t>– инструмент формирования корпоративных знаний</a:t>
            </a:r>
            <a:r>
              <a:rPr lang="en-US" sz="1800">
                <a:latin typeface="Tahoma" pitchFamily="34" charset="0"/>
              </a:rPr>
              <a:t>. </a:t>
            </a:r>
            <a:br>
              <a:rPr lang="en-US" sz="1800">
                <a:latin typeface="Tahoma" pitchFamily="34" charset="0"/>
              </a:rPr>
            </a:br>
            <a:r>
              <a:rPr lang="ru-RU" sz="1800">
                <a:latin typeface="Tahoma" pitchFamily="34" charset="0"/>
              </a:rPr>
              <a:t>Все знания, которые возникают в «офисных</a:t>
            </a:r>
            <a:r>
              <a:rPr lang="ru-RU" sz="1800">
                <a:latin typeface="Tahoma" pitchFamily="34" charset="0"/>
                <a:cs typeface="Tahoma" pitchFamily="34" charset="0"/>
              </a:rPr>
              <a:t>»</a:t>
            </a:r>
            <a:r>
              <a:rPr lang="ru-RU" sz="1800">
                <a:latin typeface="Tahoma" pitchFamily="34" charset="0"/>
              </a:rPr>
              <a:t> бизнес-процессах, могут и должны отчуждаться от их носителей и сохраняться для</a:t>
            </a:r>
            <a:r>
              <a:rPr lang="en-US" sz="1800">
                <a:latin typeface="Tahoma" pitchFamily="34" charset="0"/>
              </a:rPr>
              <a:t> </a:t>
            </a:r>
            <a:r>
              <a:rPr lang="ru-RU" sz="1800">
                <a:latin typeface="Tahoma" pitchFamily="34" charset="0"/>
              </a:rPr>
              <a:t>общекорпоративного использования во избежание появления узких мест и «уникальных</a:t>
            </a:r>
            <a:r>
              <a:rPr lang="ru-RU" sz="1800">
                <a:latin typeface="Tahoma" pitchFamily="34" charset="0"/>
                <a:cs typeface="Tahoma" pitchFamily="34" charset="0"/>
              </a:rPr>
              <a:t>»</a:t>
            </a:r>
            <a:r>
              <a:rPr lang="ru-RU" sz="1800">
                <a:latin typeface="Tahoma" pitchFamily="34" charset="0"/>
              </a:rPr>
              <a:t> «незаменимых</a:t>
            </a:r>
            <a:r>
              <a:rPr lang="ru-RU" sz="1800">
                <a:latin typeface="Tahoma" pitchFamily="34" charset="0"/>
                <a:cs typeface="Tahoma" pitchFamily="34" charset="0"/>
              </a:rPr>
              <a:t>»</a:t>
            </a:r>
            <a:r>
              <a:rPr lang="ru-RU" sz="1800">
                <a:latin typeface="Tahoma" pitchFamily="34" charset="0"/>
              </a:rPr>
              <a:t> сотрудников</a:t>
            </a:r>
          </a:p>
        </p:txBody>
      </p:sp>
      <p:sp>
        <p:nvSpPr>
          <p:cNvPr id="72712"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22" name="TextBox 21"/>
          <p:cNvSpPr txBox="1">
            <a:spLocks noChangeArrowheads="1"/>
          </p:cNvSpPr>
          <p:nvPr/>
        </p:nvSpPr>
        <p:spPr bwMode="auto">
          <a:xfrm>
            <a:off x="515938" y="2713038"/>
            <a:ext cx="8016875" cy="1014412"/>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Инструментом такого отчуждения, обеспечивающим своевременное и стабильное исполнение сотрудниками своей работы, и является адаптивный кейс-менеджмент (ACM, Adaptive Case Management)</a:t>
            </a:r>
          </a:p>
        </p:txBody>
      </p:sp>
      <p:pic>
        <p:nvPicPr>
          <p:cNvPr id="25" name="Рисунок 24" descr="encyclopaedia2.jpg"/>
          <p:cNvPicPr>
            <a:picLocks noChangeAspect="1"/>
          </p:cNvPicPr>
          <p:nvPr/>
        </p:nvPicPr>
        <p:blipFill>
          <a:blip r:embed="rId4" cstate="print"/>
          <a:stretch>
            <a:fillRect/>
          </a:stretch>
        </p:blipFill>
        <p:spPr>
          <a:xfrm>
            <a:off x="3001558" y="4005064"/>
            <a:ext cx="3440938" cy="2279622"/>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3"/>
          <p:cNvGrpSpPr>
            <a:grpSpLocks/>
          </p:cNvGrpSpPr>
          <p:nvPr/>
        </p:nvGrpSpPr>
        <p:grpSpPr bwMode="auto">
          <a:xfrm>
            <a:off x="-114300" y="-2860675"/>
            <a:ext cx="9144000" cy="0"/>
            <a:chOff x="0" y="0"/>
            <a:chExt cx="5760" cy="0"/>
          </a:xfrm>
        </p:grpSpPr>
        <p:sp>
          <p:nvSpPr>
            <p:cNvPr id="74767"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4768"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4754" name="Group 6"/>
          <p:cNvGrpSpPr>
            <a:grpSpLocks/>
          </p:cNvGrpSpPr>
          <p:nvPr/>
        </p:nvGrpSpPr>
        <p:grpSpPr bwMode="auto">
          <a:xfrm>
            <a:off x="-114300" y="-2860675"/>
            <a:ext cx="9144000" cy="0"/>
            <a:chOff x="0" y="0"/>
            <a:chExt cx="5760" cy="0"/>
          </a:xfrm>
        </p:grpSpPr>
        <p:sp>
          <p:nvSpPr>
            <p:cNvPr id="74765"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4766"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74755" name="Group 9"/>
          <p:cNvGrpSpPr>
            <a:grpSpLocks/>
          </p:cNvGrpSpPr>
          <p:nvPr/>
        </p:nvGrpSpPr>
        <p:grpSpPr bwMode="auto">
          <a:xfrm>
            <a:off x="-1160463" y="-5233988"/>
            <a:ext cx="9144001" cy="0"/>
            <a:chOff x="0" y="0"/>
            <a:chExt cx="5760" cy="0"/>
          </a:xfrm>
        </p:grpSpPr>
        <p:sp>
          <p:nvSpPr>
            <p:cNvPr id="74763"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4764"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4756" name="Group 12"/>
          <p:cNvGrpSpPr>
            <a:grpSpLocks/>
          </p:cNvGrpSpPr>
          <p:nvPr/>
        </p:nvGrpSpPr>
        <p:grpSpPr bwMode="auto">
          <a:xfrm>
            <a:off x="-1160463" y="-5233988"/>
            <a:ext cx="9144001" cy="0"/>
            <a:chOff x="0" y="0"/>
            <a:chExt cx="5760" cy="0"/>
          </a:xfrm>
        </p:grpSpPr>
        <p:sp>
          <p:nvSpPr>
            <p:cNvPr id="74761"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4762"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74757"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74758"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Важные преимущества </a:t>
            </a:r>
            <a:r>
              <a:rPr lang="en-US" sz="2800" b="1">
                <a:solidFill>
                  <a:srgbClr val="336699"/>
                </a:solidFill>
                <a:latin typeface="Tahoma" pitchFamily="34" charset="0"/>
              </a:rPr>
              <a:t>ACM</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552450" y="1181100"/>
            <a:ext cx="8477250" cy="5078413"/>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Также очень важной является предоставляемая адаптивным кейс-менеджментом возможность накопления корпоративных знаний для их повторного использования. </a:t>
            </a:r>
            <a:br>
              <a:rPr lang="ru-RU" sz="1800">
                <a:latin typeface="Tahoma" pitchFamily="34" charset="0"/>
              </a:rPr>
            </a:br>
            <a:endParaRPr lang="en-US" sz="1800">
              <a:latin typeface="Tahoma" pitchFamily="34" charset="0"/>
            </a:endParaRPr>
          </a:p>
          <a:p>
            <a:pPr>
              <a:buFont typeface="Wingdings" pitchFamily="2" charset="2"/>
              <a:buChar char="ü"/>
            </a:pPr>
            <a:r>
              <a:rPr lang="en-US">
                <a:solidFill>
                  <a:schemeClr val="tx2"/>
                </a:solidFill>
                <a:effectLst>
                  <a:outerShdw blurRad="38100" dist="38100" dir="2700000" algn="tl">
                    <a:srgbClr val="000000"/>
                  </a:outerShdw>
                </a:effectLst>
                <a:latin typeface="Tahoma" pitchFamily="34" charset="0"/>
              </a:rPr>
              <a:t> </a:t>
            </a:r>
            <a:r>
              <a:rPr lang="ru-RU" sz="1800">
                <a:latin typeface="Tahoma" pitchFamily="34" charset="0"/>
              </a:rPr>
              <a:t>Успешно завершенный кейс, содержащий ценный опыт коллективной работы сотрудников, сбрасывается в библиотеку шаблонов, немного правится и чистится для универсальности (удаляются несущественные информационные сообщения и дискуссии на тему «кто виноват и что делать</a:t>
            </a:r>
            <a:r>
              <a:rPr lang="ru-RU" sz="1800">
                <a:latin typeface="Tahoma" pitchFamily="34" charset="0"/>
                <a:cs typeface="Tahoma" pitchFamily="34" charset="0"/>
              </a:rPr>
              <a:t>»</a:t>
            </a:r>
            <a:r>
              <a:rPr lang="ru-RU" sz="1800">
                <a:latin typeface="Tahoma" pitchFamily="34" charset="0"/>
              </a:rPr>
              <a:t>, оставляются важные поручения и контрольные точки), после чего новый кейс на эту тему создается одним кликом. Потом процесс повторяется.</a:t>
            </a:r>
            <a:br>
              <a:rPr lang="ru-RU" sz="1800">
                <a:latin typeface="Tahoma" pitchFamily="34" charset="0"/>
              </a:rPr>
            </a:br>
            <a:endParaRPr lang="en-US" sz="1800">
              <a:latin typeface="Tahoma" pitchFamily="34" charset="0"/>
            </a:endParaRPr>
          </a:p>
          <a:p>
            <a:pPr>
              <a:buFont typeface="Wingdings" pitchFamily="2" charset="2"/>
              <a:buChar char="ü"/>
            </a:pPr>
            <a:r>
              <a:rPr lang="en-US">
                <a:solidFill>
                  <a:schemeClr val="tx2"/>
                </a:solidFill>
                <a:effectLst>
                  <a:outerShdw blurRad="38100" dist="38100" dir="2700000" algn="tl">
                    <a:srgbClr val="000000"/>
                  </a:outerShdw>
                </a:effectLst>
                <a:latin typeface="Tahoma" pitchFamily="34" charset="0"/>
              </a:rPr>
              <a:t> </a:t>
            </a:r>
            <a:r>
              <a:rPr lang="ru-RU" sz="1800">
                <a:latin typeface="Tahoma" pitchFamily="34" charset="0"/>
              </a:rPr>
              <a:t>В результате для каждого повторяющегося проекта получается удобный шаблон с перечнем задач, поручений, набором проверок и согласований, списками исполнителей и шаблонами документов. Пополняющаяся библиотека шаблонов кейсов и составляет корпоративное знание, отчужденное от конкретных сотрудников и сохраненное в цифровом формате для общекорпоративного использования. </a:t>
            </a:r>
          </a:p>
        </p:txBody>
      </p:sp>
      <p:sp>
        <p:nvSpPr>
          <p:cNvPr id="74760"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Tree>
    <p:custDataLst>
      <p:tags r:id="rId1"/>
    </p:custDataLst>
  </p:cSld>
  <p:clrMapOvr>
    <a:masterClrMapping/>
  </p:clrMapOvr>
  <p:transition>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
          <p:cNvGrpSpPr>
            <a:grpSpLocks/>
          </p:cNvGrpSpPr>
          <p:nvPr/>
        </p:nvGrpSpPr>
        <p:grpSpPr bwMode="auto">
          <a:xfrm>
            <a:off x="-114300" y="-2860675"/>
            <a:ext cx="9144000" cy="0"/>
            <a:chOff x="0" y="0"/>
            <a:chExt cx="5760" cy="0"/>
          </a:xfrm>
        </p:grpSpPr>
        <p:sp>
          <p:nvSpPr>
            <p:cNvPr id="7681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681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6802" name="Group 6"/>
          <p:cNvGrpSpPr>
            <a:grpSpLocks/>
          </p:cNvGrpSpPr>
          <p:nvPr/>
        </p:nvGrpSpPr>
        <p:grpSpPr bwMode="auto">
          <a:xfrm>
            <a:off x="-114300" y="-2860675"/>
            <a:ext cx="9144000" cy="0"/>
            <a:chOff x="0" y="0"/>
            <a:chExt cx="5760" cy="0"/>
          </a:xfrm>
        </p:grpSpPr>
        <p:sp>
          <p:nvSpPr>
            <p:cNvPr id="7681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681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76803" name="Group 9"/>
          <p:cNvGrpSpPr>
            <a:grpSpLocks/>
          </p:cNvGrpSpPr>
          <p:nvPr/>
        </p:nvGrpSpPr>
        <p:grpSpPr bwMode="auto">
          <a:xfrm>
            <a:off x="-1160463" y="-5233988"/>
            <a:ext cx="9144001" cy="0"/>
            <a:chOff x="0" y="0"/>
            <a:chExt cx="5760" cy="0"/>
          </a:xfrm>
        </p:grpSpPr>
        <p:sp>
          <p:nvSpPr>
            <p:cNvPr id="7681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681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6804" name="Group 12"/>
          <p:cNvGrpSpPr>
            <a:grpSpLocks/>
          </p:cNvGrpSpPr>
          <p:nvPr/>
        </p:nvGrpSpPr>
        <p:grpSpPr bwMode="auto">
          <a:xfrm>
            <a:off x="-1160463" y="-5233988"/>
            <a:ext cx="9144001" cy="0"/>
            <a:chOff x="0" y="0"/>
            <a:chExt cx="5760" cy="0"/>
          </a:xfrm>
        </p:grpSpPr>
        <p:sp>
          <p:nvSpPr>
            <p:cNvPr id="7681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681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76805"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76806"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Важные преимущества </a:t>
            </a:r>
            <a:r>
              <a:rPr lang="en-US" sz="2800" b="1">
                <a:solidFill>
                  <a:srgbClr val="336699"/>
                </a:solidFill>
                <a:latin typeface="Tahoma" pitchFamily="34" charset="0"/>
              </a:rPr>
              <a:t>ACM</a:t>
            </a:r>
            <a:endParaRPr lang="ru-RU" sz="2800" b="1">
              <a:solidFill>
                <a:srgbClr val="336699"/>
              </a:solidFill>
              <a:latin typeface="Tahoma" pitchFamily="34" charset="0"/>
            </a:endParaRP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552450" y="1036638"/>
            <a:ext cx="8097838" cy="212407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rPr>
              <a:t>Использование системы адаптивного кейс-менеджмента позволит избежать появления «узких мест», а «уникальные» и «незаменимые» сотрудники, отъезд которых в отпуск в Турцию ранее, до внедрения системы, приводил к ступору в работе оставшихся на трудовой вахте коллег, смогут спокойно отдыхать во время своего законного отпуска – текущие результаты их корпоративной деятельности (задачи, контакты, документы, обсуждения) хранятся в </a:t>
            </a:r>
            <a:r>
              <a:rPr lang="en-US" sz="1800">
                <a:latin typeface="Tahoma" pitchFamily="34" charset="0"/>
              </a:rPr>
              <a:t>ACM</a:t>
            </a:r>
            <a:r>
              <a:rPr lang="ru-RU" sz="1800">
                <a:latin typeface="Tahoma" pitchFamily="34" charset="0"/>
              </a:rPr>
              <a:t> </a:t>
            </a:r>
            <a:endParaRPr lang="en-US" sz="1800">
              <a:latin typeface="Tahoma" pitchFamily="34" charset="0"/>
            </a:endParaRPr>
          </a:p>
        </p:txBody>
      </p:sp>
      <p:sp>
        <p:nvSpPr>
          <p:cNvPr id="76808"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pic>
        <p:nvPicPr>
          <p:cNvPr id="22" name="Рисунок 21" descr="man_laptop.jpg"/>
          <p:cNvPicPr>
            <a:picLocks noChangeAspect="1"/>
          </p:cNvPicPr>
          <p:nvPr/>
        </p:nvPicPr>
        <p:blipFill>
          <a:blip r:embed="rId4" cstate="print"/>
          <a:stretch>
            <a:fillRect/>
          </a:stretch>
        </p:blipFill>
        <p:spPr>
          <a:xfrm>
            <a:off x="2454190" y="3298935"/>
            <a:ext cx="4129572" cy="2985337"/>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9" name="Group 3"/>
          <p:cNvGrpSpPr>
            <a:grpSpLocks/>
          </p:cNvGrpSpPr>
          <p:nvPr/>
        </p:nvGrpSpPr>
        <p:grpSpPr bwMode="auto">
          <a:xfrm>
            <a:off x="-114300" y="-2860675"/>
            <a:ext cx="9144000" cy="0"/>
            <a:chOff x="0" y="0"/>
            <a:chExt cx="5760" cy="0"/>
          </a:xfrm>
        </p:grpSpPr>
        <p:sp>
          <p:nvSpPr>
            <p:cNvPr id="78869"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8870"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8850" name="Group 6"/>
          <p:cNvGrpSpPr>
            <a:grpSpLocks/>
          </p:cNvGrpSpPr>
          <p:nvPr/>
        </p:nvGrpSpPr>
        <p:grpSpPr bwMode="auto">
          <a:xfrm>
            <a:off x="-114300" y="-2860675"/>
            <a:ext cx="9144000" cy="0"/>
            <a:chOff x="0" y="0"/>
            <a:chExt cx="5760" cy="0"/>
          </a:xfrm>
        </p:grpSpPr>
        <p:sp>
          <p:nvSpPr>
            <p:cNvPr id="78867"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8868"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78851" name="Group 9"/>
          <p:cNvGrpSpPr>
            <a:grpSpLocks/>
          </p:cNvGrpSpPr>
          <p:nvPr/>
        </p:nvGrpSpPr>
        <p:grpSpPr bwMode="auto">
          <a:xfrm>
            <a:off x="-1160463" y="-5233988"/>
            <a:ext cx="9144001" cy="0"/>
            <a:chOff x="0" y="0"/>
            <a:chExt cx="5760" cy="0"/>
          </a:xfrm>
        </p:grpSpPr>
        <p:sp>
          <p:nvSpPr>
            <p:cNvPr id="78865"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78866"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78852" name="Group 12"/>
          <p:cNvGrpSpPr>
            <a:grpSpLocks/>
          </p:cNvGrpSpPr>
          <p:nvPr/>
        </p:nvGrpSpPr>
        <p:grpSpPr bwMode="auto">
          <a:xfrm>
            <a:off x="-1160463" y="-5233988"/>
            <a:ext cx="9144001" cy="0"/>
            <a:chOff x="0" y="0"/>
            <a:chExt cx="5760" cy="0"/>
          </a:xfrm>
        </p:grpSpPr>
        <p:sp>
          <p:nvSpPr>
            <p:cNvPr id="78863"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78864"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78853"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78854"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Преимущества </a:t>
            </a:r>
            <a:r>
              <a:rPr lang="en-US" sz="2800" b="1">
                <a:solidFill>
                  <a:srgbClr val="336699"/>
                </a:solidFill>
                <a:latin typeface="Tahoma" pitchFamily="34" charset="0"/>
              </a:rPr>
              <a:t>ACM</a:t>
            </a:r>
            <a:r>
              <a:rPr lang="ru-RU" sz="2800" b="1">
                <a:solidFill>
                  <a:srgbClr val="336699"/>
                </a:solidFill>
                <a:latin typeface="Tahoma" pitchFamily="34" charset="0"/>
              </a:rPr>
              <a:t> для бизнеса</a:t>
            </a: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479425" y="2130425"/>
            <a:ext cx="8388350" cy="461963"/>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Какой процент крупных компаний используют системы BPM ? </a:t>
            </a:r>
            <a:endParaRPr lang="en-US" sz="1800">
              <a:latin typeface="Tahoma" pitchFamily="34" charset="0"/>
            </a:endParaRPr>
          </a:p>
        </p:txBody>
      </p:sp>
      <p:sp>
        <p:nvSpPr>
          <p:cNvPr id="78856"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78857" name="Rectangle 2"/>
          <p:cNvSpPr>
            <a:spLocks noChangeArrowheads="1"/>
          </p:cNvSpPr>
          <p:nvPr/>
        </p:nvSpPr>
        <p:spPr bwMode="auto">
          <a:xfrm>
            <a:off x="0" y="1066800"/>
            <a:ext cx="9144000" cy="952500"/>
          </a:xfrm>
          <a:prstGeom prst="rect">
            <a:avLst/>
          </a:prstGeom>
          <a:noFill/>
          <a:ln w="9525">
            <a:noFill/>
            <a:round/>
            <a:headEnd/>
            <a:tailEnd/>
          </a:ln>
        </p:spPr>
        <p:txBody>
          <a:bodyPr lIns="90000" tIns="45000" rIns="90000" bIns="45000">
            <a:spAutoFit/>
          </a:bodyPr>
          <a:lstStyle/>
          <a:p>
            <a:pPr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solidFill>
                  <a:schemeClr val="tx2"/>
                </a:solidFill>
                <a:latin typeface="Tahoma" pitchFamily="34" charset="0"/>
              </a:rPr>
              <a:t>ACM</a:t>
            </a:r>
            <a:r>
              <a:rPr lang="ru-RU" sz="2800">
                <a:solidFill>
                  <a:schemeClr val="tx2"/>
                </a:solidFill>
                <a:latin typeface="Tahoma" pitchFamily="34" charset="0"/>
              </a:rPr>
              <a:t> – это джинсы Версаче или </a:t>
            </a:r>
            <a:r>
              <a:rPr lang="en-US" sz="2800">
                <a:solidFill>
                  <a:schemeClr val="tx2"/>
                </a:solidFill>
                <a:latin typeface="Tahoma" pitchFamily="34" charset="0"/>
              </a:rPr>
              <a:t/>
            </a:r>
            <a:br>
              <a:rPr lang="en-US" sz="2800">
                <a:solidFill>
                  <a:schemeClr val="tx2"/>
                </a:solidFill>
                <a:latin typeface="Tahoma" pitchFamily="34" charset="0"/>
              </a:rPr>
            </a:br>
            <a:r>
              <a:rPr lang="ru-RU" sz="2800">
                <a:solidFill>
                  <a:schemeClr val="tx2"/>
                </a:solidFill>
                <a:latin typeface="Tahoma" pitchFamily="34" charset="0"/>
              </a:rPr>
              <a:t>варенки с вьетнамского рынка </a:t>
            </a:r>
            <a:r>
              <a:rPr lang="en-US" sz="2800">
                <a:solidFill>
                  <a:schemeClr val="tx2"/>
                </a:solidFill>
                <a:latin typeface="Tahoma" pitchFamily="34" charset="0"/>
              </a:rPr>
              <a:t>?</a:t>
            </a:r>
            <a:endParaRPr lang="ru-RU" sz="2800">
              <a:solidFill>
                <a:schemeClr val="tx2"/>
              </a:solidFill>
              <a:latin typeface="Tahoma" pitchFamily="34" charset="0"/>
            </a:endParaRPr>
          </a:p>
        </p:txBody>
      </p:sp>
      <p:sp>
        <p:nvSpPr>
          <p:cNvPr id="19" name="TextBox 21"/>
          <p:cNvSpPr txBox="1">
            <a:spLocks noChangeArrowheads="1"/>
          </p:cNvSpPr>
          <p:nvPr/>
        </p:nvSpPr>
        <p:spPr bwMode="auto">
          <a:xfrm>
            <a:off x="479425" y="4352925"/>
            <a:ext cx="8324850" cy="46037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rPr>
              <a:t>А какой процент малых предприятий используют системы BPM ?</a:t>
            </a:r>
            <a:endParaRPr lang="en-US" sz="1800">
              <a:latin typeface="Tahoma" pitchFamily="34" charset="0"/>
            </a:endParaRPr>
          </a:p>
        </p:txBody>
      </p:sp>
      <p:sp>
        <p:nvSpPr>
          <p:cNvPr id="78859" name="Прямоугольник 20"/>
          <p:cNvSpPr>
            <a:spLocks noChangeArrowheads="1"/>
          </p:cNvSpPr>
          <p:nvPr/>
        </p:nvSpPr>
        <p:spPr bwMode="auto">
          <a:xfrm>
            <a:off x="1503363" y="3057525"/>
            <a:ext cx="7364412" cy="923925"/>
          </a:xfrm>
          <a:prstGeom prst="rect">
            <a:avLst/>
          </a:prstGeom>
          <a:noFill/>
          <a:ln w="9525">
            <a:noFill/>
            <a:miter lim="800000"/>
            <a:headEnd/>
            <a:tailEnd/>
          </a:ln>
        </p:spPr>
        <p:txBody>
          <a:bodyPr>
            <a:spAutoFit/>
          </a:bodyPr>
          <a:lstStyle/>
          <a:p>
            <a:r>
              <a:rPr lang="ru-RU" sz="1800">
                <a:latin typeface="Tahoma" pitchFamily="34" charset="0"/>
              </a:rPr>
              <a:t>Значит есть куда расти. </a:t>
            </a:r>
            <a:br>
              <a:rPr lang="ru-RU" sz="1800">
                <a:latin typeface="Tahoma" pitchFamily="34" charset="0"/>
              </a:rPr>
            </a:br>
            <a:r>
              <a:rPr lang="ru-RU" sz="1800">
                <a:latin typeface="Tahoma" pitchFamily="34" charset="0"/>
              </a:rPr>
              <a:t>И значит, не все хорошо с использованием этих систем даже там, где есть вполне достаточные ресурсы.</a:t>
            </a:r>
            <a:endParaRPr lang="ru-RU" sz="1800"/>
          </a:p>
        </p:txBody>
      </p:sp>
      <p:sp>
        <p:nvSpPr>
          <p:cNvPr id="78860" name="Прямоугольник 21"/>
          <p:cNvSpPr>
            <a:spLocks noChangeArrowheads="1"/>
          </p:cNvSpPr>
          <p:nvPr/>
        </p:nvSpPr>
        <p:spPr bwMode="auto">
          <a:xfrm>
            <a:off x="-3175" y="2578100"/>
            <a:ext cx="9147175" cy="461963"/>
          </a:xfrm>
          <a:prstGeom prst="rect">
            <a:avLst/>
          </a:prstGeom>
          <a:noFill/>
          <a:ln w="9525">
            <a:noFill/>
            <a:miter lim="800000"/>
            <a:headEnd/>
            <a:tailEnd/>
          </a:ln>
        </p:spPr>
        <p:txBody>
          <a:bodyPr>
            <a:spAutoFit/>
          </a:bodyPr>
          <a:lstStyle/>
          <a:p>
            <a:pPr algn="ctr"/>
            <a:r>
              <a:rPr lang="ru-RU">
                <a:solidFill>
                  <a:schemeClr val="tx2"/>
                </a:solidFill>
                <a:latin typeface="Tahoma" pitchFamily="34" charset="0"/>
              </a:rPr>
              <a:t>5%? 15%? </a:t>
            </a:r>
            <a:endParaRPr lang="en-US">
              <a:latin typeface="Tahoma" pitchFamily="34" charset="0"/>
            </a:endParaRPr>
          </a:p>
        </p:txBody>
      </p:sp>
      <p:sp>
        <p:nvSpPr>
          <p:cNvPr id="78861" name="Прямоугольник 22"/>
          <p:cNvSpPr>
            <a:spLocks noChangeArrowheads="1"/>
          </p:cNvSpPr>
          <p:nvPr/>
        </p:nvSpPr>
        <p:spPr bwMode="auto">
          <a:xfrm>
            <a:off x="1503363" y="5262563"/>
            <a:ext cx="7300912" cy="369887"/>
          </a:xfrm>
          <a:prstGeom prst="rect">
            <a:avLst/>
          </a:prstGeom>
          <a:noFill/>
          <a:ln w="9525">
            <a:noFill/>
            <a:miter lim="800000"/>
            <a:headEnd/>
            <a:tailEnd/>
          </a:ln>
        </p:spPr>
        <p:txBody>
          <a:bodyPr>
            <a:spAutoFit/>
          </a:bodyPr>
          <a:lstStyle/>
          <a:p>
            <a:r>
              <a:rPr lang="ru-RU" sz="1800">
                <a:latin typeface="Tahoma" pitchFamily="34" charset="0"/>
              </a:rPr>
              <a:t>Значит, тут у «традиционных» систем BPM шансов нет. </a:t>
            </a:r>
            <a:endParaRPr lang="ru-RU" sz="1800"/>
          </a:p>
        </p:txBody>
      </p:sp>
      <p:sp>
        <p:nvSpPr>
          <p:cNvPr id="78862" name="Прямоугольник 23"/>
          <p:cNvSpPr>
            <a:spLocks noChangeArrowheads="1"/>
          </p:cNvSpPr>
          <p:nvPr/>
        </p:nvSpPr>
        <p:spPr bwMode="auto">
          <a:xfrm>
            <a:off x="0" y="4792663"/>
            <a:ext cx="9144000" cy="461962"/>
          </a:xfrm>
          <a:prstGeom prst="rect">
            <a:avLst/>
          </a:prstGeom>
          <a:noFill/>
          <a:ln w="9525">
            <a:noFill/>
            <a:miter lim="800000"/>
            <a:headEnd/>
            <a:tailEnd/>
          </a:ln>
        </p:spPr>
        <p:txBody>
          <a:bodyPr>
            <a:spAutoFit/>
          </a:bodyPr>
          <a:lstStyle/>
          <a:p>
            <a:pPr algn="ctr"/>
            <a:r>
              <a:rPr lang="ru-RU">
                <a:solidFill>
                  <a:schemeClr val="tx2"/>
                </a:solidFill>
                <a:latin typeface="Tahoma" pitchFamily="34" charset="0"/>
              </a:rPr>
              <a:t>0,01%? </a:t>
            </a:r>
            <a:endParaRPr lang="en-US" sz="2000">
              <a:latin typeface="Tahoma" pitchFamily="34" charset="0"/>
            </a:endParaRPr>
          </a:p>
        </p:txBody>
      </p:sp>
    </p:spTree>
    <p:custDataLst>
      <p:tags r:id="rId1"/>
    </p:custDataLst>
  </p:cSld>
  <p:clrMapOvr>
    <a:masterClrMapping/>
  </p:clrMapOvr>
  <p:transition>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3"/>
          <p:cNvGrpSpPr>
            <a:grpSpLocks/>
          </p:cNvGrpSpPr>
          <p:nvPr/>
        </p:nvGrpSpPr>
        <p:grpSpPr bwMode="auto">
          <a:xfrm>
            <a:off x="-114300" y="-2860675"/>
            <a:ext cx="9144000" cy="0"/>
            <a:chOff x="0" y="0"/>
            <a:chExt cx="5760" cy="0"/>
          </a:xfrm>
        </p:grpSpPr>
        <p:sp>
          <p:nvSpPr>
            <p:cNvPr id="80913"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0914"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0898" name="Group 6"/>
          <p:cNvGrpSpPr>
            <a:grpSpLocks/>
          </p:cNvGrpSpPr>
          <p:nvPr/>
        </p:nvGrpSpPr>
        <p:grpSpPr bwMode="auto">
          <a:xfrm>
            <a:off x="-114300" y="-2860675"/>
            <a:ext cx="9144000" cy="0"/>
            <a:chOff x="0" y="0"/>
            <a:chExt cx="5760" cy="0"/>
          </a:xfrm>
        </p:grpSpPr>
        <p:sp>
          <p:nvSpPr>
            <p:cNvPr id="80911"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0912"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80899" name="Group 9"/>
          <p:cNvGrpSpPr>
            <a:grpSpLocks/>
          </p:cNvGrpSpPr>
          <p:nvPr/>
        </p:nvGrpSpPr>
        <p:grpSpPr bwMode="auto">
          <a:xfrm>
            <a:off x="-1160463" y="-5233988"/>
            <a:ext cx="9144001" cy="0"/>
            <a:chOff x="0" y="0"/>
            <a:chExt cx="5760" cy="0"/>
          </a:xfrm>
        </p:grpSpPr>
        <p:sp>
          <p:nvSpPr>
            <p:cNvPr id="80909"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0910"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0900" name="Group 12"/>
          <p:cNvGrpSpPr>
            <a:grpSpLocks/>
          </p:cNvGrpSpPr>
          <p:nvPr/>
        </p:nvGrpSpPr>
        <p:grpSpPr bwMode="auto">
          <a:xfrm>
            <a:off x="-1160463" y="-5233988"/>
            <a:ext cx="9144001" cy="0"/>
            <a:chOff x="0" y="0"/>
            <a:chExt cx="5760" cy="0"/>
          </a:xfrm>
        </p:grpSpPr>
        <p:sp>
          <p:nvSpPr>
            <p:cNvPr id="80907"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0908"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80901"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80902"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Преимущества </a:t>
            </a:r>
            <a:r>
              <a:rPr lang="en-US" sz="2800" b="1">
                <a:solidFill>
                  <a:srgbClr val="336699"/>
                </a:solidFill>
                <a:latin typeface="Tahoma" pitchFamily="34" charset="0"/>
              </a:rPr>
              <a:t>ACM </a:t>
            </a:r>
            <a:r>
              <a:rPr lang="ru-RU" sz="2800" b="1">
                <a:solidFill>
                  <a:srgbClr val="336699"/>
                </a:solidFill>
                <a:latin typeface="Tahoma" pitchFamily="34" charset="0"/>
              </a:rPr>
              <a:t>для бизнеса</a:t>
            </a: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80903"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20" name="TextBox 21"/>
          <p:cNvSpPr txBox="1">
            <a:spLocks noChangeArrowheads="1"/>
          </p:cNvSpPr>
          <p:nvPr/>
        </p:nvSpPr>
        <p:spPr bwMode="auto">
          <a:xfrm>
            <a:off x="487363" y="1260475"/>
            <a:ext cx="8032750" cy="2740025"/>
          </a:xfrm>
          <a:prstGeom prst="rect">
            <a:avLst/>
          </a:prstGeom>
          <a:noFill/>
          <a:ln w="9525">
            <a:noFill/>
            <a:miter lim="800000"/>
            <a:headEnd/>
            <a:tailEnd/>
          </a:ln>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«Чистые» BPMS являются элитарными, как джинсы Версаче, </a:t>
            </a:r>
            <a:br>
              <a:rPr lang="ru-RU" sz="1800">
                <a:latin typeface="Tahoma" pitchFamily="34" charset="0"/>
                <a:cs typeface="Tahoma" pitchFamily="34" charset="0"/>
              </a:rPr>
            </a:br>
            <a:r>
              <a:rPr lang="ru-RU" sz="1800">
                <a:latin typeface="Tahoma" pitchFamily="34" charset="0"/>
                <a:cs typeface="Tahoma" pitchFamily="34" charset="0"/>
              </a:rPr>
              <a:t>и малый бизнес никогда не сможет их использовать. </a:t>
            </a:r>
            <a:br>
              <a:rPr lang="ru-RU" sz="1800">
                <a:latin typeface="Tahoma" pitchFamily="34" charset="0"/>
                <a:cs typeface="Tahoma" pitchFamily="34" charset="0"/>
              </a:rPr>
            </a:br>
            <a:r>
              <a:rPr lang="ru-RU" sz="1000">
                <a:latin typeface="Tahoma" pitchFamily="34" charset="0"/>
                <a:cs typeface="Tahoma" pitchFamily="34" charset="0"/>
              </a:rPr>
              <a:t/>
            </a:r>
            <a:br>
              <a:rPr lang="ru-RU" sz="1000">
                <a:latin typeface="Tahoma" pitchFamily="34" charset="0"/>
                <a:cs typeface="Tahoma" pitchFamily="34" charset="0"/>
              </a:rPr>
            </a:br>
            <a:r>
              <a:rPr lang="ru-RU" sz="1800">
                <a:latin typeface="Tahoma" pitchFamily="34" charset="0"/>
                <a:cs typeface="Tahoma" pitchFamily="34" charset="0"/>
              </a:rPr>
              <a:t>А вот использовать системы ACM в силу их простоты и доступности смогут </a:t>
            </a:r>
            <a:r>
              <a:rPr lang="ru-RU" sz="2000">
                <a:solidFill>
                  <a:schemeClr val="tx2"/>
                </a:solidFill>
                <a:latin typeface="Tahoma" pitchFamily="34" charset="0"/>
                <a:cs typeface="Tahoma" pitchFamily="34" charset="0"/>
              </a:rPr>
              <a:t>90%</a:t>
            </a:r>
            <a:r>
              <a:rPr lang="ru-RU" sz="1800">
                <a:latin typeface="Tahoma" pitchFamily="34" charset="0"/>
                <a:cs typeface="Tahoma" pitchFamily="34" charset="0"/>
              </a:rPr>
              <a:t> малых предприятий – простая система управления задачами, где можно галочкой отмечать исполненные работы, </a:t>
            </a:r>
            <a:br>
              <a:rPr lang="ru-RU" sz="1800">
                <a:latin typeface="Tahoma" pitchFamily="34" charset="0"/>
                <a:cs typeface="Tahoma" pitchFamily="34" charset="0"/>
              </a:rPr>
            </a:br>
            <a:r>
              <a:rPr lang="ru-RU" sz="1800">
                <a:latin typeface="Tahoma" pitchFamily="34" charset="0"/>
                <a:cs typeface="Tahoma" pitchFamily="34" charset="0"/>
              </a:rPr>
              <a:t>нужна практически всем. </a:t>
            </a:r>
            <a:br>
              <a:rPr lang="ru-RU" sz="1800">
                <a:latin typeface="Tahoma" pitchFamily="34" charset="0"/>
                <a:cs typeface="Tahoma" pitchFamily="34" charset="0"/>
              </a:rPr>
            </a:br>
            <a:r>
              <a:rPr lang="ru-RU" sz="1000">
                <a:latin typeface="Tahoma" pitchFamily="34" charset="0"/>
                <a:cs typeface="Tahoma" pitchFamily="34" charset="0"/>
              </a:rPr>
              <a:t/>
            </a:r>
            <a:br>
              <a:rPr lang="ru-RU" sz="1000">
                <a:latin typeface="Tahoma" pitchFamily="34" charset="0"/>
                <a:cs typeface="Tahoma" pitchFamily="34" charset="0"/>
              </a:rPr>
            </a:br>
            <a:r>
              <a:rPr lang="ru-RU" sz="1800">
                <a:latin typeface="Tahoma" pitchFamily="34" charset="0"/>
                <a:cs typeface="Tahoma" pitchFamily="34" charset="0"/>
              </a:rPr>
              <a:t>Такие системы ACM будут, как «варенки с вьетнамского рынка» – дешевый и доступный товар массового спроса.           </a:t>
            </a:r>
          </a:p>
        </p:txBody>
      </p:sp>
      <p:pic>
        <p:nvPicPr>
          <p:cNvPr id="22" name="Рисунок 21" descr="clothes.jpg"/>
          <p:cNvPicPr>
            <a:picLocks noChangeAspect="1"/>
          </p:cNvPicPr>
          <p:nvPr/>
        </p:nvPicPr>
        <p:blipFill>
          <a:blip r:embed="rId4" cstate="print"/>
          <a:stretch>
            <a:fillRect/>
          </a:stretch>
        </p:blipFill>
        <p:spPr>
          <a:xfrm>
            <a:off x="4809052" y="4116362"/>
            <a:ext cx="2636778" cy="1792185"/>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3" name="Рисунок 22" descr="clothes_elite.jpg"/>
          <p:cNvPicPr>
            <a:picLocks noChangeAspect="1"/>
          </p:cNvPicPr>
          <p:nvPr/>
        </p:nvPicPr>
        <p:blipFill>
          <a:blip r:embed="rId5" cstate="print"/>
          <a:stretch>
            <a:fillRect/>
          </a:stretch>
        </p:blipFill>
        <p:spPr>
          <a:xfrm>
            <a:off x="1638795" y="4115880"/>
            <a:ext cx="2693209" cy="1792667"/>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bp_carloan.png"/>
          <p:cNvPicPr>
            <a:picLocks noChangeAspect="1"/>
          </p:cNvPicPr>
          <p:nvPr/>
        </p:nvPicPr>
        <p:blipFill>
          <a:blip r:embed="rId4"/>
          <a:stretch>
            <a:fillRect/>
          </a:stretch>
        </p:blipFill>
        <p:spPr>
          <a:xfrm>
            <a:off x="2598738" y="2097088"/>
            <a:ext cx="6037262" cy="3997325"/>
          </a:xfrm>
          <a:prstGeom prst="rect">
            <a:avLst/>
          </a:prstGeom>
          <a:ln>
            <a:noFill/>
          </a:ln>
          <a:effectLst>
            <a:outerShdw blurRad="190500" algn="tl" rotWithShape="0">
              <a:srgbClr val="000000">
                <a:alpha val="70000"/>
              </a:srgbClr>
            </a:outerShdw>
          </a:effectLst>
        </p:spPr>
      </p:pic>
      <p:grpSp>
        <p:nvGrpSpPr>
          <p:cNvPr id="82946" name="Group 3"/>
          <p:cNvGrpSpPr>
            <a:grpSpLocks/>
          </p:cNvGrpSpPr>
          <p:nvPr/>
        </p:nvGrpSpPr>
        <p:grpSpPr bwMode="auto">
          <a:xfrm>
            <a:off x="-114300" y="-2860675"/>
            <a:ext cx="9144000" cy="0"/>
            <a:chOff x="0" y="0"/>
            <a:chExt cx="5760" cy="0"/>
          </a:xfrm>
        </p:grpSpPr>
        <p:sp>
          <p:nvSpPr>
            <p:cNvPr id="82960"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2961"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2947" name="Group 6"/>
          <p:cNvGrpSpPr>
            <a:grpSpLocks/>
          </p:cNvGrpSpPr>
          <p:nvPr/>
        </p:nvGrpSpPr>
        <p:grpSpPr bwMode="auto">
          <a:xfrm>
            <a:off x="-114300" y="-2860675"/>
            <a:ext cx="9144000" cy="0"/>
            <a:chOff x="0" y="0"/>
            <a:chExt cx="5760" cy="0"/>
          </a:xfrm>
        </p:grpSpPr>
        <p:sp>
          <p:nvSpPr>
            <p:cNvPr id="82958"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2959"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82948" name="Group 9"/>
          <p:cNvGrpSpPr>
            <a:grpSpLocks/>
          </p:cNvGrpSpPr>
          <p:nvPr/>
        </p:nvGrpSpPr>
        <p:grpSpPr bwMode="auto">
          <a:xfrm>
            <a:off x="-1160463" y="-5233988"/>
            <a:ext cx="9144001" cy="0"/>
            <a:chOff x="0" y="0"/>
            <a:chExt cx="5760" cy="0"/>
          </a:xfrm>
        </p:grpSpPr>
        <p:sp>
          <p:nvSpPr>
            <p:cNvPr id="82956"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2957"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2949" name="Group 12"/>
          <p:cNvGrpSpPr>
            <a:grpSpLocks/>
          </p:cNvGrpSpPr>
          <p:nvPr/>
        </p:nvGrpSpPr>
        <p:grpSpPr bwMode="auto">
          <a:xfrm>
            <a:off x="-1160463" y="-5233988"/>
            <a:ext cx="9144001" cy="0"/>
            <a:chOff x="0" y="0"/>
            <a:chExt cx="5760" cy="0"/>
          </a:xfrm>
        </p:grpSpPr>
        <p:sp>
          <p:nvSpPr>
            <p:cNvPr id="82954"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2955"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82950"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82951"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Примеры бизнес-процесов </a:t>
            </a:r>
            <a:r>
              <a:rPr lang="en-US" sz="2800" b="1">
                <a:solidFill>
                  <a:srgbClr val="336699"/>
                </a:solidFill>
                <a:latin typeface="Tahoma" pitchFamily="34" charset="0"/>
              </a:rPr>
              <a:t>ACM</a:t>
            </a:r>
            <a:endParaRPr lang="ru-RU" sz="2800" b="1">
              <a:solidFill>
                <a:srgbClr val="336699"/>
              </a:solidFill>
              <a:latin typeface="Tahoma" pitchFamily="34" charset="0"/>
            </a:endParaRPr>
          </a:p>
        </p:txBody>
      </p:sp>
      <p:sp>
        <p:nvSpPr>
          <p:cNvPr id="23" name="TextBox 21"/>
          <p:cNvSpPr txBox="1">
            <a:spLocks noChangeArrowheads="1"/>
          </p:cNvSpPr>
          <p:nvPr/>
        </p:nvSpPr>
        <p:spPr bwMode="auto">
          <a:xfrm>
            <a:off x="0" y="1193800"/>
            <a:ext cx="9140825" cy="461963"/>
          </a:xfrm>
          <a:prstGeom prst="rect">
            <a:avLst/>
          </a:prstGeom>
          <a:noFill/>
          <a:ln w="9525">
            <a:noFill/>
            <a:miter lim="800000"/>
            <a:headEnd/>
            <a:tailEnd/>
          </a:ln>
        </p:spPr>
        <p:txBody>
          <a:bodyPr>
            <a:spAutoFit/>
          </a:bodyPr>
          <a:lstStyle/>
          <a:p>
            <a:pPr algn="ct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a:solidFill>
                  <a:schemeClr val="tx2"/>
                </a:solidFill>
                <a:latin typeface="Tahoma" pitchFamily="34" charset="0"/>
                <a:cs typeface="Tahoma" pitchFamily="34" charset="0"/>
              </a:rPr>
              <a:t>Оформление займа на автомобиль</a:t>
            </a:r>
            <a:endParaRPr lang="ru-RU">
              <a:solidFill>
                <a:schemeClr val="tx2"/>
              </a:solidFill>
              <a:latin typeface="Tahoma" pitchFamily="34" charset="0"/>
            </a:endParaRPr>
          </a:p>
        </p:txBody>
      </p:sp>
      <p:pic>
        <p:nvPicPr>
          <p:cNvPr id="28" name="Рисунок 27" descr="car_loan.jpg"/>
          <p:cNvPicPr>
            <a:picLocks noChangeAspect="1"/>
          </p:cNvPicPr>
          <p:nvPr/>
        </p:nvPicPr>
        <p:blipFill>
          <a:blip r:embed="rId5" cstate="print"/>
          <a:stretch>
            <a:fillRect/>
          </a:stretch>
        </p:blipFill>
        <p:spPr>
          <a:xfrm>
            <a:off x="449944" y="3133967"/>
            <a:ext cx="3398004" cy="2265336"/>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bp_job.png"/>
          <p:cNvPicPr>
            <a:picLocks noChangeAspect="1"/>
          </p:cNvPicPr>
          <p:nvPr/>
        </p:nvPicPr>
        <p:blipFill>
          <a:blip r:embed="rId4"/>
          <a:stretch>
            <a:fillRect/>
          </a:stretch>
        </p:blipFill>
        <p:spPr>
          <a:xfrm>
            <a:off x="2703513" y="2066925"/>
            <a:ext cx="5915025" cy="4067175"/>
          </a:xfrm>
          <a:prstGeom prst="rect">
            <a:avLst/>
          </a:prstGeom>
          <a:ln>
            <a:noFill/>
          </a:ln>
          <a:effectLst>
            <a:outerShdw blurRad="190500" algn="tl" rotWithShape="0">
              <a:srgbClr val="000000">
                <a:alpha val="70000"/>
              </a:srgbClr>
            </a:outerShdw>
          </a:effectLst>
        </p:spPr>
      </p:pic>
      <p:grpSp>
        <p:nvGrpSpPr>
          <p:cNvPr id="84994" name="Group 3"/>
          <p:cNvGrpSpPr>
            <a:grpSpLocks/>
          </p:cNvGrpSpPr>
          <p:nvPr/>
        </p:nvGrpSpPr>
        <p:grpSpPr bwMode="auto">
          <a:xfrm>
            <a:off x="-114300" y="-2860675"/>
            <a:ext cx="9144000" cy="0"/>
            <a:chOff x="0" y="0"/>
            <a:chExt cx="5760" cy="0"/>
          </a:xfrm>
        </p:grpSpPr>
        <p:sp>
          <p:nvSpPr>
            <p:cNvPr id="8500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500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4995" name="Group 6"/>
          <p:cNvGrpSpPr>
            <a:grpSpLocks/>
          </p:cNvGrpSpPr>
          <p:nvPr/>
        </p:nvGrpSpPr>
        <p:grpSpPr bwMode="auto">
          <a:xfrm>
            <a:off x="-114300" y="-2860675"/>
            <a:ext cx="9144000" cy="0"/>
            <a:chOff x="0" y="0"/>
            <a:chExt cx="5760" cy="0"/>
          </a:xfrm>
        </p:grpSpPr>
        <p:sp>
          <p:nvSpPr>
            <p:cNvPr id="8500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500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84996" name="Group 9"/>
          <p:cNvGrpSpPr>
            <a:grpSpLocks/>
          </p:cNvGrpSpPr>
          <p:nvPr/>
        </p:nvGrpSpPr>
        <p:grpSpPr bwMode="auto">
          <a:xfrm>
            <a:off x="-1160463" y="-5233988"/>
            <a:ext cx="9144001" cy="0"/>
            <a:chOff x="0" y="0"/>
            <a:chExt cx="5760" cy="0"/>
          </a:xfrm>
        </p:grpSpPr>
        <p:sp>
          <p:nvSpPr>
            <p:cNvPr id="8500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500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4997" name="Group 12"/>
          <p:cNvGrpSpPr>
            <a:grpSpLocks/>
          </p:cNvGrpSpPr>
          <p:nvPr/>
        </p:nvGrpSpPr>
        <p:grpSpPr bwMode="auto">
          <a:xfrm>
            <a:off x="-1160463" y="-5233988"/>
            <a:ext cx="9144001" cy="0"/>
            <a:chOff x="0" y="0"/>
            <a:chExt cx="5760" cy="0"/>
          </a:xfrm>
        </p:grpSpPr>
        <p:sp>
          <p:nvSpPr>
            <p:cNvPr id="8500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500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8499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84999"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Примеры бизнес-процесов </a:t>
            </a:r>
            <a:r>
              <a:rPr lang="en-US" sz="2800" b="1">
                <a:solidFill>
                  <a:srgbClr val="336699"/>
                </a:solidFill>
                <a:latin typeface="Tahoma" pitchFamily="34" charset="0"/>
              </a:rPr>
              <a:t>ACM</a:t>
            </a:r>
            <a:endParaRPr lang="ru-RU" sz="2800" b="1">
              <a:solidFill>
                <a:srgbClr val="336699"/>
              </a:solidFill>
              <a:latin typeface="Tahoma" pitchFamily="34" charset="0"/>
            </a:endParaRPr>
          </a:p>
        </p:txBody>
      </p:sp>
      <p:sp>
        <p:nvSpPr>
          <p:cNvPr id="23" name="TextBox 21"/>
          <p:cNvSpPr txBox="1">
            <a:spLocks noChangeArrowheads="1"/>
          </p:cNvSpPr>
          <p:nvPr/>
        </p:nvSpPr>
        <p:spPr bwMode="auto">
          <a:xfrm>
            <a:off x="0" y="1193800"/>
            <a:ext cx="9140825" cy="461963"/>
          </a:xfrm>
          <a:prstGeom prst="rect">
            <a:avLst/>
          </a:prstGeom>
          <a:noFill/>
          <a:ln w="9525">
            <a:noFill/>
            <a:miter lim="800000"/>
            <a:headEnd/>
            <a:tailEnd/>
          </a:ln>
        </p:spPr>
        <p:txBody>
          <a:bodyPr>
            <a:spAutoFit/>
          </a:bodyPr>
          <a:lstStyle/>
          <a:p>
            <a:pPr algn="ct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a:solidFill>
                  <a:schemeClr val="tx2"/>
                </a:solidFill>
                <a:latin typeface="Tahoma" pitchFamily="34" charset="0"/>
                <a:cs typeface="Tahoma" pitchFamily="34" charset="0"/>
              </a:rPr>
              <a:t>Оформление приема на работу</a:t>
            </a:r>
            <a:endParaRPr lang="ru-RU">
              <a:solidFill>
                <a:schemeClr val="tx2"/>
              </a:solidFill>
              <a:latin typeface="Tahoma" pitchFamily="34" charset="0"/>
            </a:endParaRPr>
          </a:p>
        </p:txBody>
      </p:sp>
      <p:pic>
        <p:nvPicPr>
          <p:cNvPr id="22" name="Рисунок 21" descr="interview.jpg"/>
          <p:cNvPicPr>
            <a:picLocks noChangeAspect="1"/>
          </p:cNvPicPr>
          <p:nvPr/>
        </p:nvPicPr>
        <p:blipFill>
          <a:blip r:embed="rId5" cstate="print"/>
          <a:stretch>
            <a:fillRect/>
          </a:stretch>
        </p:blipFill>
        <p:spPr>
          <a:xfrm>
            <a:off x="449945" y="3184216"/>
            <a:ext cx="3185952" cy="230389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bp_reclama.png"/>
          <p:cNvPicPr>
            <a:picLocks noChangeAspect="1"/>
          </p:cNvPicPr>
          <p:nvPr/>
        </p:nvPicPr>
        <p:blipFill>
          <a:blip r:embed="rId4"/>
          <a:stretch>
            <a:fillRect/>
          </a:stretch>
        </p:blipFill>
        <p:spPr>
          <a:xfrm>
            <a:off x="2724150" y="2138363"/>
            <a:ext cx="5922963" cy="3940175"/>
          </a:xfrm>
          <a:prstGeom prst="rect">
            <a:avLst/>
          </a:prstGeom>
          <a:ln>
            <a:noFill/>
          </a:ln>
          <a:effectLst>
            <a:outerShdw blurRad="190500" algn="tl" rotWithShape="0">
              <a:srgbClr val="000000">
                <a:alpha val="70000"/>
              </a:srgbClr>
            </a:outerShdw>
          </a:effectLst>
        </p:spPr>
      </p:pic>
      <p:grpSp>
        <p:nvGrpSpPr>
          <p:cNvPr id="87042" name="Group 3"/>
          <p:cNvGrpSpPr>
            <a:grpSpLocks/>
          </p:cNvGrpSpPr>
          <p:nvPr/>
        </p:nvGrpSpPr>
        <p:grpSpPr bwMode="auto">
          <a:xfrm>
            <a:off x="-114300" y="-2860675"/>
            <a:ext cx="9144000" cy="0"/>
            <a:chOff x="0" y="0"/>
            <a:chExt cx="5760" cy="0"/>
          </a:xfrm>
        </p:grpSpPr>
        <p:sp>
          <p:nvSpPr>
            <p:cNvPr id="8705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705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7043" name="Group 6"/>
          <p:cNvGrpSpPr>
            <a:grpSpLocks/>
          </p:cNvGrpSpPr>
          <p:nvPr/>
        </p:nvGrpSpPr>
        <p:grpSpPr bwMode="auto">
          <a:xfrm>
            <a:off x="-114300" y="-2860675"/>
            <a:ext cx="9144000" cy="0"/>
            <a:chOff x="0" y="0"/>
            <a:chExt cx="5760" cy="0"/>
          </a:xfrm>
        </p:grpSpPr>
        <p:sp>
          <p:nvSpPr>
            <p:cNvPr id="8705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705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87044" name="Group 9"/>
          <p:cNvGrpSpPr>
            <a:grpSpLocks/>
          </p:cNvGrpSpPr>
          <p:nvPr/>
        </p:nvGrpSpPr>
        <p:grpSpPr bwMode="auto">
          <a:xfrm>
            <a:off x="-1160463" y="-5233988"/>
            <a:ext cx="9144001" cy="0"/>
            <a:chOff x="0" y="0"/>
            <a:chExt cx="5760" cy="0"/>
          </a:xfrm>
        </p:grpSpPr>
        <p:sp>
          <p:nvSpPr>
            <p:cNvPr id="8705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705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7045" name="Group 12"/>
          <p:cNvGrpSpPr>
            <a:grpSpLocks/>
          </p:cNvGrpSpPr>
          <p:nvPr/>
        </p:nvGrpSpPr>
        <p:grpSpPr bwMode="auto">
          <a:xfrm>
            <a:off x="-1160463" y="-5233988"/>
            <a:ext cx="9144001" cy="0"/>
            <a:chOff x="0" y="0"/>
            <a:chExt cx="5760" cy="0"/>
          </a:xfrm>
        </p:grpSpPr>
        <p:sp>
          <p:nvSpPr>
            <p:cNvPr id="8705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705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87046"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87047"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Примеры бизнес-процесов </a:t>
            </a:r>
            <a:r>
              <a:rPr lang="en-US" sz="2800" b="1">
                <a:solidFill>
                  <a:srgbClr val="336699"/>
                </a:solidFill>
                <a:latin typeface="Tahoma" pitchFamily="34" charset="0"/>
              </a:rPr>
              <a:t>ACM</a:t>
            </a:r>
            <a:endParaRPr lang="ru-RU" sz="2800" b="1">
              <a:solidFill>
                <a:srgbClr val="336699"/>
              </a:solidFill>
              <a:latin typeface="Tahoma" pitchFamily="34" charset="0"/>
            </a:endParaRPr>
          </a:p>
        </p:txBody>
      </p:sp>
      <p:sp>
        <p:nvSpPr>
          <p:cNvPr id="23" name="TextBox 21"/>
          <p:cNvSpPr txBox="1">
            <a:spLocks noChangeArrowheads="1"/>
          </p:cNvSpPr>
          <p:nvPr/>
        </p:nvSpPr>
        <p:spPr bwMode="auto">
          <a:xfrm>
            <a:off x="0" y="1193800"/>
            <a:ext cx="9144000" cy="461963"/>
          </a:xfrm>
          <a:prstGeom prst="rect">
            <a:avLst/>
          </a:prstGeom>
          <a:noFill/>
          <a:ln w="9525">
            <a:noFill/>
            <a:miter lim="800000"/>
            <a:headEnd/>
            <a:tailEnd/>
          </a:ln>
        </p:spPr>
        <p:txBody>
          <a:bodyPr>
            <a:spAutoFit/>
          </a:bodyPr>
          <a:lstStyle/>
          <a:p>
            <a:pPr algn="ct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a:solidFill>
                  <a:schemeClr val="tx2"/>
                </a:solidFill>
                <a:latin typeface="Tahoma" pitchFamily="34" charset="0"/>
                <a:cs typeface="Tahoma" pitchFamily="34" charset="0"/>
              </a:rPr>
              <a:t>Проведение рекламной кампании</a:t>
            </a:r>
            <a:endParaRPr lang="ru-RU">
              <a:solidFill>
                <a:schemeClr val="tx2"/>
              </a:solidFill>
              <a:latin typeface="Tahoma" pitchFamily="34" charset="0"/>
            </a:endParaRPr>
          </a:p>
        </p:txBody>
      </p:sp>
      <p:pic>
        <p:nvPicPr>
          <p:cNvPr id="20" name="Рисунок 19" descr="advertizing-campaign.jpg"/>
          <p:cNvPicPr>
            <a:picLocks noChangeAspect="1"/>
          </p:cNvPicPr>
          <p:nvPr/>
        </p:nvPicPr>
        <p:blipFill>
          <a:blip r:embed="rId5" cstate="print"/>
          <a:stretch>
            <a:fillRect/>
          </a:stretch>
        </p:blipFill>
        <p:spPr>
          <a:xfrm>
            <a:off x="478972" y="3571266"/>
            <a:ext cx="3309256" cy="212066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bp_zakupka.png"/>
          <p:cNvPicPr>
            <a:picLocks noChangeAspect="1"/>
          </p:cNvPicPr>
          <p:nvPr/>
        </p:nvPicPr>
        <p:blipFill>
          <a:blip r:embed="rId4"/>
          <a:stretch>
            <a:fillRect/>
          </a:stretch>
        </p:blipFill>
        <p:spPr>
          <a:xfrm>
            <a:off x="2649538" y="2138363"/>
            <a:ext cx="5945187" cy="3695700"/>
          </a:xfrm>
          <a:prstGeom prst="rect">
            <a:avLst/>
          </a:prstGeom>
          <a:ln>
            <a:noFill/>
          </a:ln>
          <a:effectLst>
            <a:outerShdw blurRad="190500" algn="tl" rotWithShape="0">
              <a:srgbClr val="000000">
                <a:alpha val="70000"/>
              </a:srgbClr>
            </a:outerShdw>
          </a:effectLst>
        </p:spPr>
      </p:pic>
      <p:grpSp>
        <p:nvGrpSpPr>
          <p:cNvPr id="89090" name="Group 3"/>
          <p:cNvGrpSpPr>
            <a:grpSpLocks/>
          </p:cNvGrpSpPr>
          <p:nvPr/>
        </p:nvGrpSpPr>
        <p:grpSpPr bwMode="auto">
          <a:xfrm>
            <a:off x="-114300" y="-2860675"/>
            <a:ext cx="9144000" cy="0"/>
            <a:chOff x="0" y="0"/>
            <a:chExt cx="5760" cy="0"/>
          </a:xfrm>
        </p:grpSpPr>
        <p:sp>
          <p:nvSpPr>
            <p:cNvPr id="89104"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9105"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9091" name="Group 6"/>
          <p:cNvGrpSpPr>
            <a:grpSpLocks/>
          </p:cNvGrpSpPr>
          <p:nvPr/>
        </p:nvGrpSpPr>
        <p:grpSpPr bwMode="auto">
          <a:xfrm>
            <a:off x="-114300" y="-2860675"/>
            <a:ext cx="9144000" cy="0"/>
            <a:chOff x="0" y="0"/>
            <a:chExt cx="5760" cy="0"/>
          </a:xfrm>
        </p:grpSpPr>
        <p:sp>
          <p:nvSpPr>
            <p:cNvPr id="89102"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9103"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89092" name="Group 9"/>
          <p:cNvGrpSpPr>
            <a:grpSpLocks/>
          </p:cNvGrpSpPr>
          <p:nvPr/>
        </p:nvGrpSpPr>
        <p:grpSpPr bwMode="auto">
          <a:xfrm>
            <a:off x="-1160463" y="-5233988"/>
            <a:ext cx="9144001" cy="0"/>
            <a:chOff x="0" y="0"/>
            <a:chExt cx="5760" cy="0"/>
          </a:xfrm>
        </p:grpSpPr>
        <p:sp>
          <p:nvSpPr>
            <p:cNvPr id="89100"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89101"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89093" name="Group 12"/>
          <p:cNvGrpSpPr>
            <a:grpSpLocks/>
          </p:cNvGrpSpPr>
          <p:nvPr/>
        </p:nvGrpSpPr>
        <p:grpSpPr bwMode="auto">
          <a:xfrm>
            <a:off x="-1160463" y="-5233988"/>
            <a:ext cx="9144001" cy="0"/>
            <a:chOff x="0" y="0"/>
            <a:chExt cx="5760" cy="0"/>
          </a:xfrm>
        </p:grpSpPr>
        <p:sp>
          <p:nvSpPr>
            <p:cNvPr id="89098"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89099"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89094"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89095"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Примеры бизнес-процесов </a:t>
            </a:r>
            <a:r>
              <a:rPr lang="en-US" sz="2800" b="1">
                <a:solidFill>
                  <a:srgbClr val="336699"/>
                </a:solidFill>
                <a:latin typeface="Tahoma" pitchFamily="34" charset="0"/>
              </a:rPr>
              <a:t>ACM</a:t>
            </a:r>
            <a:endParaRPr lang="ru-RU" sz="2800" b="1">
              <a:solidFill>
                <a:srgbClr val="336699"/>
              </a:solidFill>
              <a:latin typeface="Tahoma" pitchFamily="34" charset="0"/>
            </a:endParaRPr>
          </a:p>
        </p:txBody>
      </p:sp>
      <p:sp>
        <p:nvSpPr>
          <p:cNvPr id="23" name="TextBox 21"/>
          <p:cNvSpPr txBox="1">
            <a:spLocks noChangeArrowheads="1"/>
          </p:cNvSpPr>
          <p:nvPr/>
        </p:nvSpPr>
        <p:spPr bwMode="auto">
          <a:xfrm>
            <a:off x="0" y="1193800"/>
            <a:ext cx="9140825" cy="461963"/>
          </a:xfrm>
          <a:prstGeom prst="rect">
            <a:avLst/>
          </a:prstGeom>
          <a:noFill/>
          <a:ln w="9525">
            <a:noFill/>
            <a:miter lim="800000"/>
            <a:headEnd/>
            <a:tailEnd/>
          </a:ln>
        </p:spPr>
        <p:txBody>
          <a:bodyPr>
            <a:spAutoFit/>
          </a:bodyPr>
          <a:lstStyle/>
          <a:p>
            <a:pPr algn="ct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a:solidFill>
                  <a:schemeClr val="tx2"/>
                </a:solidFill>
                <a:latin typeface="Tahoma" pitchFamily="34" charset="0"/>
                <a:cs typeface="Tahoma" pitchFamily="34" charset="0"/>
              </a:rPr>
              <a:t>Закупка оборудования</a:t>
            </a:r>
            <a:endParaRPr lang="ru-RU">
              <a:solidFill>
                <a:schemeClr val="tx2"/>
              </a:solidFill>
              <a:latin typeface="Tahoma" pitchFamily="34" charset="0"/>
            </a:endParaRPr>
          </a:p>
        </p:txBody>
      </p:sp>
      <p:pic>
        <p:nvPicPr>
          <p:cNvPr id="24" name="Рисунок 23" descr="закупка_обор.jpg"/>
          <p:cNvPicPr>
            <a:picLocks noChangeAspect="1"/>
          </p:cNvPicPr>
          <p:nvPr/>
        </p:nvPicPr>
        <p:blipFill>
          <a:blip r:embed="rId5" cstate="print"/>
          <a:stretch>
            <a:fillRect/>
          </a:stretch>
        </p:blipFill>
        <p:spPr>
          <a:xfrm>
            <a:off x="537028" y="3041201"/>
            <a:ext cx="3193143" cy="245367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bp_zakaz.png"/>
          <p:cNvPicPr>
            <a:picLocks noChangeAspect="1"/>
          </p:cNvPicPr>
          <p:nvPr/>
        </p:nvPicPr>
        <p:blipFill>
          <a:blip r:embed="rId4"/>
          <a:stretch>
            <a:fillRect/>
          </a:stretch>
        </p:blipFill>
        <p:spPr>
          <a:xfrm>
            <a:off x="2368550" y="1938338"/>
            <a:ext cx="6235700" cy="4230687"/>
          </a:xfrm>
          <a:prstGeom prst="rect">
            <a:avLst/>
          </a:prstGeom>
          <a:ln>
            <a:noFill/>
          </a:ln>
          <a:effectLst>
            <a:outerShdw blurRad="190500" algn="tl" rotWithShape="0">
              <a:srgbClr val="000000">
                <a:alpha val="70000"/>
              </a:srgbClr>
            </a:outerShdw>
          </a:effectLst>
        </p:spPr>
      </p:pic>
      <p:grpSp>
        <p:nvGrpSpPr>
          <p:cNvPr id="91138" name="Group 3"/>
          <p:cNvGrpSpPr>
            <a:grpSpLocks/>
          </p:cNvGrpSpPr>
          <p:nvPr/>
        </p:nvGrpSpPr>
        <p:grpSpPr bwMode="auto">
          <a:xfrm>
            <a:off x="-114300" y="-2860675"/>
            <a:ext cx="9144000" cy="0"/>
            <a:chOff x="0" y="0"/>
            <a:chExt cx="5760" cy="0"/>
          </a:xfrm>
        </p:grpSpPr>
        <p:sp>
          <p:nvSpPr>
            <p:cNvPr id="9115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115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1139" name="Group 6"/>
          <p:cNvGrpSpPr>
            <a:grpSpLocks/>
          </p:cNvGrpSpPr>
          <p:nvPr/>
        </p:nvGrpSpPr>
        <p:grpSpPr bwMode="auto">
          <a:xfrm>
            <a:off x="-114300" y="-2860675"/>
            <a:ext cx="9144000" cy="0"/>
            <a:chOff x="0" y="0"/>
            <a:chExt cx="5760" cy="0"/>
          </a:xfrm>
        </p:grpSpPr>
        <p:sp>
          <p:nvSpPr>
            <p:cNvPr id="9115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115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91140" name="Group 9"/>
          <p:cNvGrpSpPr>
            <a:grpSpLocks/>
          </p:cNvGrpSpPr>
          <p:nvPr/>
        </p:nvGrpSpPr>
        <p:grpSpPr bwMode="auto">
          <a:xfrm>
            <a:off x="-1160463" y="-5233988"/>
            <a:ext cx="9144001" cy="0"/>
            <a:chOff x="0" y="0"/>
            <a:chExt cx="5760" cy="0"/>
          </a:xfrm>
        </p:grpSpPr>
        <p:sp>
          <p:nvSpPr>
            <p:cNvPr id="9114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114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1141" name="Group 12"/>
          <p:cNvGrpSpPr>
            <a:grpSpLocks/>
          </p:cNvGrpSpPr>
          <p:nvPr/>
        </p:nvGrpSpPr>
        <p:grpSpPr bwMode="auto">
          <a:xfrm>
            <a:off x="-1160463" y="-5233988"/>
            <a:ext cx="9144001" cy="0"/>
            <a:chOff x="0" y="0"/>
            <a:chExt cx="5760" cy="0"/>
          </a:xfrm>
        </p:grpSpPr>
        <p:sp>
          <p:nvSpPr>
            <p:cNvPr id="9114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114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91142"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91143" name="Rectangle 16"/>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Примеры бизнес-процесов </a:t>
            </a:r>
            <a:r>
              <a:rPr lang="en-US" sz="2800" b="1">
                <a:solidFill>
                  <a:srgbClr val="336699"/>
                </a:solidFill>
                <a:latin typeface="Tahoma" pitchFamily="34" charset="0"/>
              </a:rPr>
              <a:t>ACM</a:t>
            </a:r>
            <a:endParaRPr lang="ru-RU" sz="2800" b="1">
              <a:solidFill>
                <a:srgbClr val="336699"/>
              </a:solidFill>
              <a:latin typeface="Tahoma" pitchFamily="34" charset="0"/>
            </a:endParaRPr>
          </a:p>
        </p:txBody>
      </p:sp>
      <p:sp>
        <p:nvSpPr>
          <p:cNvPr id="23" name="TextBox 21"/>
          <p:cNvSpPr txBox="1">
            <a:spLocks noChangeArrowheads="1"/>
          </p:cNvSpPr>
          <p:nvPr/>
        </p:nvSpPr>
        <p:spPr bwMode="auto">
          <a:xfrm>
            <a:off x="0" y="1193800"/>
            <a:ext cx="9185275" cy="461963"/>
          </a:xfrm>
          <a:prstGeom prst="rect">
            <a:avLst/>
          </a:prstGeom>
          <a:noFill/>
          <a:ln w="9525">
            <a:noFill/>
            <a:miter lim="800000"/>
            <a:headEnd/>
            <a:tailEnd/>
          </a:ln>
        </p:spPr>
        <p:txBody>
          <a:bodyPr>
            <a:spAutoFit/>
          </a:bodyPr>
          <a:lstStyle/>
          <a:p>
            <a:pPr algn="ct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a:solidFill>
                  <a:schemeClr val="tx2"/>
                </a:solidFill>
                <a:latin typeface="Tahoma" pitchFamily="34" charset="0"/>
                <a:cs typeface="Tahoma" pitchFamily="34" charset="0"/>
              </a:rPr>
              <a:t>Обработка заказа</a:t>
            </a:r>
            <a:endParaRPr lang="ru-RU">
              <a:solidFill>
                <a:schemeClr val="tx2"/>
              </a:solidFill>
              <a:latin typeface="Tahoma" pitchFamily="34" charset="0"/>
            </a:endParaRPr>
          </a:p>
        </p:txBody>
      </p:sp>
      <p:pic>
        <p:nvPicPr>
          <p:cNvPr id="20" name="Рисунок 19" descr="call-center.jpg"/>
          <p:cNvPicPr>
            <a:picLocks noChangeAspect="1"/>
          </p:cNvPicPr>
          <p:nvPr/>
        </p:nvPicPr>
        <p:blipFill>
          <a:blip r:embed="rId5" cstate="print"/>
          <a:stretch>
            <a:fillRect/>
          </a:stretch>
        </p:blipFill>
        <p:spPr>
          <a:xfrm>
            <a:off x="335635" y="3642080"/>
            <a:ext cx="3358879" cy="234650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3"/>
          <p:cNvGrpSpPr>
            <a:grpSpLocks/>
          </p:cNvGrpSpPr>
          <p:nvPr/>
        </p:nvGrpSpPr>
        <p:grpSpPr bwMode="auto">
          <a:xfrm>
            <a:off x="-114300" y="-2860675"/>
            <a:ext cx="9144000" cy="0"/>
            <a:chOff x="0" y="0"/>
            <a:chExt cx="5760" cy="0"/>
          </a:xfrm>
        </p:grpSpPr>
        <p:sp>
          <p:nvSpPr>
            <p:cNvPr id="1947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1947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19458" name="Group 6"/>
          <p:cNvGrpSpPr>
            <a:grpSpLocks/>
          </p:cNvGrpSpPr>
          <p:nvPr/>
        </p:nvGrpSpPr>
        <p:grpSpPr bwMode="auto">
          <a:xfrm>
            <a:off x="-114300" y="-2860675"/>
            <a:ext cx="9144000" cy="0"/>
            <a:chOff x="0" y="0"/>
            <a:chExt cx="5760" cy="0"/>
          </a:xfrm>
        </p:grpSpPr>
        <p:sp>
          <p:nvSpPr>
            <p:cNvPr id="1947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1947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19459" name="Group 9"/>
          <p:cNvGrpSpPr>
            <a:grpSpLocks/>
          </p:cNvGrpSpPr>
          <p:nvPr/>
        </p:nvGrpSpPr>
        <p:grpSpPr bwMode="auto">
          <a:xfrm>
            <a:off x="-1160463" y="-5233988"/>
            <a:ext cx="9144001" cy="0"/>
            <a:chOff x="0" y="0"/>
            <a:chExt cx="5760" cy="0"/>
          </a:xfrm>
        </p:grpSpPr>
        <p:sp>
          <p:nvSpPr>
            <p:cNvPr id="1946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1946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19460" name="Group 12"/>
          <p:cNvGrpSpPr>
            <a:grpSpLocks/>
          </p:cNvGrpSpPr>
          <p:nvPr/>
        </p:nvGrpSpPr>
        <p:grpSpPr bwMode="auto">
          <a:xfrm>
            <a:off x="-1160463" y="-5233988"/>
            <a:ext cx="9144001" cy="0"/>
            <a:chOff x="0" y="0"/>
            <a:chExt cx="5760" cy="0"/>
          </a:xfrm>
        </p:grpSpPr>
        <p:sp>
          <p:nvSpPr>
            <p:cNvPr id="1946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1946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19461"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19462"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21" name="Прямоугольник 20"/>
          <p:cNvSpPr/>
          <p:nvPr/>
        </p:nvSpPr>
        <p:spPr>
          <a:xfrm>
            <a:off x="523875" y="1365250"/>
            <a:ext cx="7850188" cy="460375"/>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Сильно структурированные, формализованные, менее социальные </a:t>
            </a:r>
          </a:p>
        </p:txBody>
      </p:sp>
      <p:sp>
        <p:nvSpPr>
          <p:cNvPr id="19464"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a:t>
            </a:r>
            <a:r>
              <a:rPr lang="en-US" sz="2800" b="1">
                <a:solidFill>
                  <a:srgbClr val="336699"/>
                </a:solidFill>
                <a:latin typeface="Tahoma" pitchFamily="34" charset="0"/>
              </a:rPr>
              <a:t>(</a:t>
            </a:r>
            <a:r>
              <a:rPr lang="ru-RU" sz="2800" b="1">
                <a:solidFill>
                  <a:srgbClr val="336699"/>
                </a:solidFill>
                <a:latin typeface="Tahoma" pitchFamily="34" charset="0"/>
              </a:rPr>
              <a:t>социальный аспект</a:t>
            </a:r>
            <a:r>
              <a:rPr lang="en-US" sz="2800" b="1">
                <a:solidFill>
                  <a:srgbClr val="336699"/>
                </a:solidFill>
                <a:latin typeface="Tahoma" pitchFamily="34" charset="0"/>
              </a:rPr>
              <a:t>)</a:t>
            </a:r>
            <a:endParaRPr lang="ru-RU" sz="2800" b="1">
              <a:solidFill>
                <a:srgbClr val="336699"/>
              </a:solidFill>
              <a:latin typeface="Tahoma" pitchFamily="34" charset="0"/>
            </a:endParaRPr>
          </a:p>
        </p:txBody>
      </p:sp>
      <p:pic>
        <p:nvPicPr>
          <p:cNvPr id="29" name="Рисунок 28" descr="victory-2012-2.jpg"/>
          <p:cNvPicPr>
            <a:picLocks noChangeAspect="1"/>
          </p:cNvPicPr>
          <p:nvPr/>
        </p:nvPicPr>
        <p:blipFill>
          <a:blip r:embed="rId4" cstate="print"/>
          <a:stretch>
            <a:fillRect/>
          </a:stretch>
        </p:blipFill>
        <p:spPr>
          <a:xfrm>
            <a:off x="2062386" y="2132505"/>
            <a:ext cx="5006072" cy="377651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5" name="Group 3"/>
          <p:cNvGrpSpPr>
            <a:grpSpLocks/>
          </p:cNvGrpSpPr>
          <p:nvPr/>
        </p:nvGrpSpPr>
        <p:grpSpPr bwMode="auto">
          <a:xfrm>
            <a:off x="-114300" y="-2860675"/>
            <a:ext cx="9144000" cy="0"/>
            <a:chOff x="0" y="0"/>
            <a:chExt cx="5760" cy="0"/>
          </a:xfrm>
        </p:grpSpPr>
        <p:sp>
          <p:nvSpPr>
            <p:cNvPr id="93202"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3203"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3186" name="Group 6"/>
          <p:cNvGrpSpPr>
            <a:grpSpLocks/>
          </p:cNvGrpSpPr>
          <p:nvPr/>
        </p:nvGrpSpPr>
        <p:grpSpPr bwMode="auto">
          <a:xfrm>
            <a:off x="-114300" y="-2860675"/>
            <a:ext cx="9144000" cy="0"/>
            <a:chOff x="0" y="0"/>
            <a:chExt cx="5760" cy="0"/>
          </a:xfrm>
        </p:grpSpPr>
        <p:sp>
          <p:nvSpPr>
            <p:cNvPr id="93200"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3201"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93187" name="Group 9"/>
          <p:cNvGrpSpPr>
            <a:grpSpLocks/>
          </p:cNvGrpSpPr>
          <p:nvPr/>
        </p:nvGrpSpPr>
        <p:grpSpPr bwMode="auto">
          <a:xfrm>
            <a:off x="-1160463" y="-5233988"/>
            <a:ext cx="9144001" cy="0"/>
            <a:chOff x="0" y="0"/>
            <a:chExt cx="5760" cy="0"/>
          </a:xfrm>
        </p:grpSpPr>
        <p:sp>
          <p:nvSpPr>
            <p:cNvPr id="93198"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3199"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3188" name="Group 12"/>
          <p:cNvGrpSpPr>
            <a:grpSpLocks/>
          </p:cNvGrpSpPr>
          <p:nvPr/>
        </p:nvGrpSpPr>
        <p:grpSpPr bwMode="auto">
          <a:xfrm>
            <a:off x="-1160463" y="-5233988"/>
            <a:ext cx="9144001" cy="0"/>
            <a:chOff x="0" y="0"/>
            <a:chExt cx="5760" cy="0"/>
          </a:xfrm>
        </p:grpSpPr>
        <p:sp>
          <p:nvSpPr>
            <p:cNvPr id="93196"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3197"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93189"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93190"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Современный мировой тренд в сфере ИТ</a:t>
            </a: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6153" name="TextBox 21"/>
          <p:cNvSpPr txBox="1">
            <a:spLocks noChangeArrowheads="1"/>
          </p:cNvSpPr>
          <p:nvPr/>
        </p:nvSpPr>
        <p:spPr bwMode="auto">
          <a:xfrm>
            <a:off x="219075" y="2125663"/>
            <a:ext cx="8577263" cy="1130300"/>
          </a:xfrm>
          <a:prstGeom prst="rect">
            <a:avLst/>
          </a:prstGeom>
          <a:noFill/>
          <a:ln w="9525">
            <a:noFill/>
            <a:miter lim="800000"/>
            <a:headEnd/>
            <a:tailEnd/>
          </a:ln>
        </p:spPr>
        <p:txBody>
          <a:bodyPr>
            <a:spAutoFit/>
          </a:bodyPr>
          <a:lstStyle/>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rPr>
              <a:t> </a:t>
            </a:r>
            <a:r>
              <a:rPr lang="ru-RU" sz="1600">
                <a:latin typeface="Tahoma" pitchFamily="34" charset="0"/>
              </a:rPr>
              <a:t>Нынешний мировой тренд поставщиков известных брэндов ПО можно выразить фразой</a:t>
            </a:r>
            <a:r>
              <a:rPr lang="en-US" sz="1600">
                <a:latin typeface="Tahoma" pitchFamily="34" charset="0"/>
              </a:rPr>
              <a:t> </a:t>
            </a:r>
            <a:r>
              <a:rPr lang="ru-RU" sz="1600">
                <a:latin typeface="Tahoma" pitchFamily="34" charset="0"/>
              </a:rPr>
              <a:t>«</a:t>
            </a:r>
            <a:r>
              <a:rPr lang="ru-RU" sz="1600" i="1">
                <a:latin typeface="Tahoma" pitchFamily="34" charset="0"/>
              </a:rPr>
              <a:t>новизна подменяется сложностью </a:t>
            </a:r>
            <a:r>
              <a:rPr lang="ru-RU" sz="1600">
                <a:latin typeface="Tahoma" pitchFamily="34" charset="0"/>
                <a:cs typeface="Tahoma" pitchFamily="34" charset="0"/>
              </a:rPr>
              <a:t>»</a:t>
            </a:r>
            <a:r>
              <a:rPr lang="ru-RU" sz="1600">
                <a:latin typeface="Tahoma" pitchFamily="34" charset="0"/>
              </a:rPr>
              <a:t>. Когда сказать нечего, идей нет, </a:t>
            </a:r>
            <a:r>
              <a:rPr lang="en-US" sz="1600">
                <a:latin typeface="Tahoma" pitchFamily="34" charset="0"/>
              </a:rPr>
              <a:t/>
            </a:r>
            <a:br>
              <a:rPr lang="en-US" sz="1600">
                <a:latin typeface="Tahoma" pitchFamily="34" charset="0"/>
              </a:rPr>
            </a:br>
            <a:r>
              <a:rPr lang="ru-RU" sz="1600">
                <a:latin typeface="Tahoma" pitchFamily="34" charset="0"/>
              </a:rPr>
              <a:t>а новые версии надо выпускать, чтобы поддерживать доход, тогда на рынок выводятся софтверные монстры.</a:t>
            </a:r>
          </a:p>
        </p:txBody>
      </p:sp>
      <p:sp>
        <p:nvSpPr>
          <p:cNvPr id="93192" name="AutoShape 2" descr="https://encrypted-tbn3.gstatic.com/images?q=tbn:ANd9GcRNevQZ7_XFmyTaFk5qWzEBZAwygBHRp8QXBp4nsmwi9zuo3Vw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ru-RU"/>
          </a:p>
        </p:txBody>
      </p:sp>
      <p:sp>
        <p:nvSpPr>
          <p:cNvPr id="19" name="Прямоугольник 18"/>
          <p:cNvSpPr/>
          <p:nvPr/>
        </p:nvSpPr>
        <p:spPr>
          <a:xfrm>
            <a:off x="155575" y="3255963"/>
            <a:ext cx="4992688" cy="3482975"/>
          </a:xfrm>
          <a:prstGeom prst="rect">
            <a:avLst/>
          </a:prstGeom>
        </p:spPr>
        <p:txBody>
          <a:bodyPr>
            <a:spAutoFit/>
          </a:bodyPr>
          <a:lstStyle/>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rPr>
              <a:t> </a:t>
            </a:r>
            <a:r>
              <a:rPr lang="ru-RU" sz="1600">
                <a:latin typeface="Tahoma" pitchFamily="34" charset="0"/>
              </a:rPr>
              <a:t>Пользователи готовы пожертвовать функциональностью в пользу простоты. Прогресс в сфере ИТ во многом с этим связан – маленькие компании со своими простыми приложениями часто с успехом конкурируют с софтверными монстрами и их монстрообразными продуктами, поглотившими тысячи человеко-лет программистского труда. </a:t>
            </a:r>
          </a:p>
          <a:p>
            <a:r>
              <a:rPr lang="ru-RU" sz="1000">
                <a:latin typeface="Tahoma" pitchFamily="34" charset="0"/>
              </a:rPr>
              <a:t/>
            </a:r>
            <a:br>
              <a:rPr lang="ru-RU" sz="1000">
                <a:latin typeface="Tahoma" pitchFamily="34" charset="0"/>
              </a:rPr>
            </a:br>
            <a:r>
              <a:rPr lang="ru-RU" sz="1600">
                <a:latin typeface="Tahoma" pitchFamily="34" charset="0"/>
              </a:rPr>
              <a:t>Большая часть пользователей уже ищет на рынке простые недорогие сотовые телефоны – «</a:t>
            </a:r>
            <a:r>
              <a:rPr lang="ru-RU" sz="1600" i="1">
                <a:latin typeface="Tahoma" pitchFamily="34" charset="0"/>
              </a:rPr>
              <a:t>чтобы только звонил и посылал СМС </a:t>
            </a:r>
            <a:r>
              <a:rPr lang="ru-RU" sz="1600">
                <a:latin typeface="Tahoma" pitchFamily="34" charset="0"/>
                <a:cs typeface="Tahoma" pitchFamily="34" charset="0"/>
              </a:rPr>
              <a:t>»</a:t>
            </a:r>
            <a:r>
              <a:rPr lang="ru-RU" sz="1600">
                <a:latin typeface="Tahoma" pitchFamily="34" charset="0"/>
              </a:rPr>
              <a:t> и простые корпоративные приложения – «</a:t>
            </a:r>
            <a:r>
              <a:rPr lang="ru-RU" sz="1600" i="1">
                <a:latin typeface="Tahoma" pitchFamily="34" charset="0"/>
              </a:rPr>
              <a:t>чтобы не сложнее, чем электронная почта </a:t>
            </a:r>
            <a:r>
              <a:rPr lang="ru-RU" sz="1600">
                <a:latin typeface="Tahoma" pitchFamily="34" charset="0"/>
                <a:cs typeface="Tahoma" pitchFamily="34" charset="0"/>
              </a:rPr>
              <a:t>»</a:t>
            </a:r>
            <a:r>
              <a:rPr lang="ru-RU" sz="1600">
                <a:latin typeface="Tahoma" pitchFamily="34" charset="0"/>
              </a:rPr>
              <a:t>.</a:t>
            </a:r>
          </a:p>
        </p:txBody>
      </p:sp>
      <p:pic>
        <p:nvPicPr>
          <p:cNvPr id="20" name="Рисунок 19" descr="syserr.jpg"/>
          <p:cNvPicPr>
            <a:picLocks noChangeAspect="1"/>
          </p:cNvPicPr>
          <p:nvPr/>
        </p:nvPicPr>
        <p:blipFill>
          <a:blip r:embed="rId4" cstate="print"/>
          <a:stretch>
            <a:fillRect/>
          </a:stretch>
        </p:blipFill>
        <p:spPr>
          <a:xfrm>
            <a:off x="5124380" y="3277025"/>
            <a:ext cx="3609007" cy="2835225"/>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93195" name="Прямоугольник 20"/>
          <p:cNvSpPr>
            <a:spLocks noChangeArrowheads="1"/>
          </p:cNvSpPr>
          <p:nvPr/>
        </p:nvSpPr>
        <p:spPr bwMode="auto">
          <a:xfrm>
            <a:off x="0" y="963613"/>
            <a:ext cx="9180513" cy="830262"/>
          </a:xfrm>
          <a:prstGeom prst="rect">
            <a:avLst/>
          </a:prstGeom>
          <a:noFill/>
          <a:ln w="9525">
            <a:noFill/>
            <a:miter lim="800000"/>
            <a:headEnd/>
            <a:tailEnd/>
          </a:ln>
        </p:spPr>
        <p:txBody>
          <a:bodyPr>
            <a:spAutoFit/>
          </a:bodyPr>
          <a:lstStyle/>
          <a:p>
            <a:pPr algn="ctr"/>
            <a:r>
              <a:rPr lang="ru-RU">
                <a:solidFill>
                  <a:schemeClr val="tx2"/>
                </a:solidFill>
                <a:latin typeface="Tahoma" pitchFamily="34" charset="0"/>
              </a:rPr>
              <a:t>Тренд нового тысячелетия: НАВОРОТЫ БОЛЬШЕ НЕ НУЖНЫ! </a:t>
            </a:r>
            <a:br>
              <a:rPr lang="ru-RU">
                <a:solidFill>
                  <a:schemeClr val="tx2"/>
                </a:solidFill>
                <a:latin typeface="Tahoma" pitchFamily="34" charset="0"/>
              </a:rPr>
            </a:br>
            <a:r>
              <a:rPr lang="ru-RU">
                <a:solidFill>
                  <a:schemeClr val="tx2"/>
                </a:solidFill>
                <a:latin typeface="Tahoma" pitchFamily="34" charset="0"/>
              </a:rPr>
              <a:t>Простота важнее функциональности</a:t>
            </a:r>
            <a:endParaRPr lang="ru-RU"/>
          </a:p>
        </p:txBody>
      </p:sp>
    </p:spTree>
    <p:custDataLst>
      <p:tags r:id="rId1"/>
    </p:custDataLst>
  </p:cSld>
  <p:clrMapOvr>
    <a:masterClrMapping/>
  </p:clrMapOvr>
  <p:transition>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Group 3"/>
          <p:cNvGrpSpPr>
            <a:grpSpLocks/>
          </p:cNvGrpSpPr>
          <p:nvPr/>
        </p:nvGrpSpPr>
        <p:grpSpPr bwMode="auto">
          <a:xfrm>
            <a:off x="-114300" y="-2860675"/>
            <a:ext cx="9144000" cy="0"/>
            <a:chOff x="0" y="0"/>
            <a:chExt cx="5760" cy="0"/>
          </a:xfrm>
        </p:grpSpPr>
        <p:sp>
          <p:nvSpPr>
            <p:cNvPr id="95250"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5251"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5234" name="Group 6"/>
          <p:cNvGrpSpPr>
            <a:grpSpLocks/>
          </p:cNvGrpSpPr>
          <p:nvPr/>
        </p:nvGrpSpPr>
        <p:grpSpPr bwMode="auto">
          <a:xfrm>
            <a:off x="-114300" y="-2860675"/>
            <a:ext cx="9144000" cy="0"/>
            <a:chOff x="0" y="0"/>
            <a:chExt cx="5760" cy="0"/>
          </a:xfrm>
        </p:grpSpPr>
        <p:sp>
          <p:nvSpPr>
            <p:cNvPr id="95248"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5249"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95235" name="Group 9"/>
          <p:cNvGrpSpPr>
            <a:grpSpLocks/>
          </p:cNvGrpSpPr>
          <p:nvPr/>
        </p:nvGrpSpPr>
        <p:grpSpPr bwMode="auto">
          <a:xfrm>
            <a:off x="-1160463" y="-5233988"/>
            <a:ext cx="9144001" cy="0"/>
            <a:chOff x="0" y="0"/>
            <a:chExt cx="5760" cy="0"/>
          </a:xfrm>
        </p:grpSpPr>
        <p:sp>
          <p:nvSpPr>
            <p:cNvPr id="95246"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5247"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5236" name="Group 12"/>
          <p:cNvGrpSpPr>
            <a:grpSpLocks/>
          </p:cNvGrpSpPr>
          <p:nvPr/>
        </p:nvGrpSpPr>
        <p:grpSpPr bwMode="auto">
          <a:xfrm>
            <a:off x="-1160463" y="-5233988"/>
            <a:ext cx="9144001" cy="0"/>
            <a:chOff x="0" y="0"/>
            <a:chExt cx="5760" cy="0"/>
          </a:xfrm>
        </p:grpSpPr>
        <p:sp>
          <p:nvSpPr>
            <p:cNvPr id="95244"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5245"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95237"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95238"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95239"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Современный мировой тренд в сфере ИТ</a:t>
            </a: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95240" name="Прямоугольник 22"/>
          <p:cNvSpPr>
            <a:spLocks noChangeArrowheads="1"/>
          </p:cNvSpPr>
          <p:nvPr/>
        </p:nvSpPr>
        <p:spPr bwMode="auto">
          <a:xfrm>
            <a:off x="0" y="1014413"/>
            <a:ext cx="9140825" cy="830262"/>
          </a:xfrm>
          <a:prstGeom prst="rect">
            <a:avLst/>
          </a:prstGeom>
          <a:noFill/>
          <a:ln w="9525">
            <a:noFill/>
            <a:miter lim="800000"/>
            <a:headEnd/>
            <a:tailEnd/>
          </a:ln>
        </p:spPr>
        <p:txBody>
          <a:bodyPr>
            <a:spAutoFit/>
          </a:bodyPr>
          <a:lstStyle/>
          <a:p>
            <a:pPr algn="ctr"/>
            <a:r>
              <a:rPr lang="ru-RU">
                <a:solidFill>
                  <a:schemeClr val="tx2"/>
                </a:solidFill>
                <a:latin typeface="Tahoma" pitchFamily="34" charset="0"/>
                <a:cs typeface="Tahoma" pitchFamily="34" charset="0"/>
              </a:rPr>
              <a:t>Все гениальное простым становится позже, </a:t>
            </a:r>
            <a:br>
              <a:rPr lang="ru-RU">
                <a:solidFill>
                  <a:schemeClr val="tx2"/>
                </a:solidFill>
                <a:latin typeface="Tahoma" pitchFamily="34" charset="0"/>
                <a:cs typeface="Tahoma" pitchFamily="34" charset="0"/>
              </a:rPr>
            </a:br>
            <a:r>
              <a:rPr lang="ru-RU">
                <a:solidFill>
                  <a:schemeClr val="tx2"/>
                </a:solidFill>
                <a:latin typeface="Tahoma" pitchFamily="34" charset="0"/>
                <a:cs typeface="Tahoma" pitchFamily="34" charset="0"/>
              </a:rPr>
              <a:t>сначала оно кажется примитивным </a:t>
            </a:r>
            <a:endParaRPr lang="ru-RU"/>
          </a:p>
        </p:txBody>
      </p:sp>
      <p:pic>
        <p:nvPicPr>
          <p:cNvPr id="21" name="Рисунок 20" descr="Babushkaphone.jpg"/>
          <p:cNvPicPr>
            <a:picLocks noChangeAspect="1"/>
          </p:cNvPicPr>
          <p:nvPr/>
        </p:nvPicPr>
        <p:blipFill>
          <a:blip r:embed="rId4" cstate="print"/>
          <a:stretch>
            <a:fillRect/>
          </a:stretch>
        </p:blipFill>
        <p:spPr>
          <a:xfrm>
            <a:off x="2613930" y="2648252"/>
            <a:ext cx="3859439" cy="3180856"/>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95242" name="Picture 2"/>
          <p:cNvPicPr>
            <a:picLocks noChangeAspect="1" noChangeArrowheads="1"/>
          </p:cNvPicPr>
          <p:nvPr/>
        </p:nvPicPr>
        <p:blipFill>
          <a:blip r:embed="rId5"/>
          <a:srcRect/>
          <a:stretch>
            <a:fillRect/>
          </a:stretch>
        </p:blipFill>
        <p:spPr bwMode="auto">
          <a:xfrm>
            <a:off x="4529138" y="3371850"/>
            <a:ext cx="85725" cy="114300"/>
          </a:xfrm>
          <a:prstGeom prst="rect">
            <a:avLst/>
          </a:prstGeom>
          <a:noFill/>
          <a:ln w="9525">
            <a:noFill/>
            <a:miter lim="800000"/>
            <a:headEnd/>
            <a:tailEnd/>
          </a:ln>
        </p:spPr>
      </p:pic>
      <p:sp>
        <p:nvSpPr>
          <p:cNvPr id="95243" name="Прямоугольник 25"/>
          <p:cNvSpPr>
            <a:spLocks noChangeArrowheads="1"/>
          </p:cNvSpPr>
          <p:nvPr/>
        </p:nvSpPr>
        <p:spPr bwMode="auto">
          <a:xfrm>
            <a:off x="0" y="2117725"/>
            <a:ext cx="9140825" cy="369888"/>
          </a:xfrm>
          <a:prstGeom prst="rect">
            <a:avLst/>
          </a:prstGeom>
          <a:noFill/>
          <a:ln w="9525">
            <a:noFill/>
            <a:miter lim="800000"/>
            <a:headEnd/>
            <a:tailEnd/>
          </a:ln>
        </p:spPr>
        <p:txBody>
          <a:bodyPr>
            <a:spAutoFit/>
          </a:bodyPr>
          <a:lstStyle/>
          <a:p>
            <a:pPr algn="ctr"/>
            <a:r>
              <a:rPr lang="ru-RU" sz="1800">
                <a:latin typeface="Tahoma" pitchFamily="34" charset="0"/>
              </a:rPr>
              <a:t>«</a:t>
            </a:r>
            <a:r>
              <a:rPr lang="ru-RU" sz="1800">
                <a:latin typeface="Tahoma" pitchFamily="34" charset="0"/>
                <a:cs typeface="Tahoma" pitchFamily="34" charset="0"/>
              </a:rPr>
              <a:t>Бабушкафон» с одной кнопкой</a:t>
            </a:r>
          </a:p>
        </p:txBody>
      </p:sp>
    </p:spTree>
    <p:custDataLst>
      <p:tags r:id="rId1"/>
    </p:custDataLst>
  </p:cSld>
  <p:clrMapOvr>
    <a:masterClrMapping/>
  </p:clrMapOvr>
  <p:transition>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1" name="Group 3"/>
          <p:cNvGrpSpPr>
            <a:grpSpLocks/>
          </p:cNvGrpSpPr>
          <p:nvPr/>
        </p:nvGrpSpPr>
        <p:grpSpPr bwMode="auto">
          <a:xfrm>
            <a:off x="-114300" y="-2860675"/>
            <a:ext cx="9144000" cy="0"/>
            <a:chOff x="0" y="0"/>
            <a:chExt cx="5760" cy="0"/>
          </a:xfrm>
        </p:grpSpPr>
        <p:sp>
          <p:nvSpPr>
            <p:cNvPr id="9729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729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7282" name="Group 6"/>
          <p:cNvGrpSpPr>
            <a:grpSpLocks/>
          </p:cNvGrpSpPr>
          <p:nvPr/>
        </p:nvGrpSpPr>
        <p:grpSpPr bwMode="auto">
          <a:xfrm>
            <a:off x="-114300" y="-2860675"/>
            <a:ext cx="9144000" cy="0"/>
            <a:chOff x="0" y="0"/>
            <a:chExt cx="5760" cy="0"/>
          </a:xfrm>
        </p:grpSpPr>
        <p:sp>
          <p:nvSpPr>
            <p:cNvPr id="9729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729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97283" name="Group 9"/>
          <p:cNvGrpSpPr>
            <a:grpSpLocks/>
          </p:cNvGrpSpPr>
          <p:nvPr/>
        </p:nvGrpSpPr>
        <p:grpSpPr bwMode="auto">
          <a:xfrm>
            <a:off x="-1160463" y="-5233988"/>
            <a:ext cx="9144001" cy="0"/>
            <a:chOff x="0" y="0"/>
            <a:chExt cx="5760" cy="0"/>
          </a:xfrm>
        </p:grpSpPr>
        <p:sp>
          <p:nvSpPr>
            <p:cNvPr id="9729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729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7284" name="Group 12"/>
          <p:cNvGrpSpPr>
            <a:grpSpLocks/>
          </p:cNvGrpSpPr>
          <p:nvPr/>
        </p:nvGrpSpPr>
        <p:grpSpPr bwMode="auto">
          <a:xfrm>
            <a:off x="-1160463" y="-5233988"/>
            <a:ext cx="9144001" cy="0"/>
            <a:chOff x="0" y="0"/>
            <a:chExt cx="5760" cy="0"/>
          </a:xfrm>
        </p:grpSpPr>
        <p:sp>
          <p:nvSpPr>
            <p:cNvPr id="9729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729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97285"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97286"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97287" name="Прямоугольник 19"/>
          <p:cNvSpPr>
            <a:spLocks noChangeArrowheads="1"/>
          </p:cNvSpPr>
          <p:nvPr/>
        </p:nvSpPr>
        <p:spPr bwMode="auto">
          <a:xfrm>
            <a:off x="300038" y="1420813"/>
            <a:ext cx="8562975" cy="1477962"/>
          </a:xfrm>
          <a:prstGeom prst="rect">
            <a:avLst/>
          </a:prstGeom>
          <a:noFill/>
          <a:ln w="9525">
            <a:noFill/>
            <a:miter lim="800000"/>
            <a:headEnd/>
            <a:tailEnd/>
          </a:ln>
        </p:spPr>
        <p:txBody>
          <a:bodyPr>
            <a:spAutoFit/>
          </a:bodyPr>
          <a:lstStyle/>
          <a:p>
            <a:r>
              <a:rPr lang="ru-RU" sz="1800">
                <a:latin typeface="Tahoma" pitchFamily="34" charset="0"/>
              </a:rPr>
              <a:t>«</a:t>
            </a:r>
            <a:r>
              <a:rPr lang="ru-RU" sz="1800">
                <a:latin typeface="Tahoma" pitchFamily="34" charset="0"/>
                <a:cs typeface="Tahoma" pitchFamily="34" charset="0"/>
              </a:rPr>
              <a:t>Ни одного менеджера еще не уволили за то, что он выбрал решения от IBM»</a:t>
            </a:r>
          </a:p>
          <a:p>
            <a:r>
              <a:rPr lang="ru-RU" sz="1800">
                <a:latin typeface="Tahoma" pitchFamily="34" charset="0"/>
                <a:cs typeface="Tahoma" pitchFamily="34" charset="0"/>
              </a:rPr>
              <a:t> </a:t>
            </a:r>
          </a:p>
          <a:p>
            <a:r>
              <a:rPr lang="ru-RU" sz="1800">
                <a:latin typeface="Tahoma" pitchFamily="34" charset="0"/>
                <a:cs typeface="Tahoma" pitchFamily="34" charset="0"/>
              </a:rPr>
              <a:t>«Сисадмина, у которого все хорошо, никто не замечает, а сисадмина, </a:t>
            </a:r>
          </a:p>
          <a:p>
            <a:r>
              <a:rPr lang="ru-RU" sz="1800">
                <a:latin typeface="Tahoma" pitchFamily="34" charset="0"/>
                <a:cs typeface="Tahoma" pitchFamily="34" charset="0"/>
              </a:rPr>
              <a:t>у которого все ломается, носят на руках, как героя, который всех спасает </a:t>
            </a:r>
            <a:br>
              <a:rPr lang="ru-RU" sz="1800">
                <a:latin typeface="Tahoma" pitchFamily="34" charset="0"/>
                <a:cs typeface="Tahoma" pitchFamily="34" charset="0"/>
              </a:rPr>
            </a:br>
            <a:r>
              <a:rPr lang="ru-RU" sz="1800">
                <a:latin typeface="Tahoma" pitchFamily="34" charset="0"/>
                <a:cs typeface="Tahoma" pitchFamily="34" charset="0"/>
              </a:rPr>
              <a:t>в критический момент»</a:t>
            </a:r>
          </a:p>
        </p:txBody>
      </p:sp>
      <p:sp>
        <p:nvSpPr>
          <p:cNvPr id="97288" name="Text Box 1041"/>
          <p:cNvSpPr txBox="1">
            <a:spLocks noChangeArrowheads="1"/>
          </p:cNvSpPr>
          <p:nvPr/>
        </p:nvSpPr>
        <p:spPr bwMode="auto">
          <a:xfrm>
            <a:off x="-3175" y="415925"/>
            <a:ext cx="9185275" cy="954088"/>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Влияние корпоративной психологии на ИТ</a:t>
            </a:r>
          </a:p>
          <a:p>
            <a:pPr algn="ctr">
              <a:buClr>
                <a:srgbClr val="6699FF"/>
              </a:buClr>
              <a:buSzPct val="130000"/>
              <a:buFont typeface="Wingdings" pitchFamily="2" charset="2"/>
              <a:buNone/>
            </a:pPr>
            <a:endParaRPr lang="ru-RU" sz="2800" b="1">
              <a:solidFill>
                <a:srgbClr val="336699"/>
              </a:solidFill>
              <a:latin typeface="Tahoma" pitchFamily="34" charset="0"/>
            </a:endParaRPr>
          </a:p>
        </p:txBody>
      </p:sp>
      <p:sp>
        <p:nvSpPr>
          <p:cNvPr id="97289" name="Прямоугольник 24"/>
          <p:cNvSpPr>
            <a:spLocks noChangeArrowheads="1"/>
          </p:cNvSpPr>
          <p:nvPr/>
        </p:nvSpPr>
        <p:spPr bwMode="auto">
          <a:xfrm>
            <a:off x="692150" y="3632200"/>
            <a:ext cx="5192713" cy="646113"/>
          </a:xfrm>
          <a:prstGeom prst="rect">
            <a:avLst/>
          </a:prstGeom>
          <a:noFill/>
          <a:ln w="9525">
            <a:noFill/>
            <a:miter lim="800000"/>
            <a:headEnd/>
            <a:tailEnd/>
          </a:ln>
        </p:spPr>
        <p:txBody>
          <a:bodyPr>
            <a:spAutoFit/>
          </a:bodyPr>
          <a:lstStyle/>
          <a:p>
            <a:r>
              <a:rPr lang="ru-RU" sz="1800">
                <a:latin typeface="Tahoma" pitchFamily="34" charset="0"/>
                <a:cs typeface="Tahoma" pitchFamily="34" charset="0"/>
              </a:rPr>
              <a:t>Дорогие громоздкие решения от </a:t>
            </a:r>
            <a:br>
              <a:rPr lang="ru-RU" sz="1800">
                <a:latin typeface="Tahoma" pitchFamily="34" charset="0"/>
                <a:cs typeface="Tahoma" pitchFamily="34" charset="0"/>
              </a:rPr>
            </a:br>
            <a:r>
              <a:rPr lang="ru-RU" sz="1800">
                <a:latin typeface="Tahoma" pitchFamily="34" charset="0"/>
                <a:cs typeface="Tahoma" pitchFamily="34" charset="0"/>
              </a:rPr>
              <a:t>«крупного вендора»: </a:t>
            </a:r>
          </a:p>
        </p:txBody>
      </p:sp>
      <p:sp>
        <p:nvSpPr>
          <p:cNvPr id="27" name="Прямоугольник 26"/>
          <p:cNvSpPr/>
          <p:nvPr/>
        </p:nvSpPr>
        <p:spPr>
          <a:xfrm>
            <a:off x="1154113" y="4365625"/>
            <a:ext cx="7118350" cy="1322388"/>
          </a:xfrm>
          <a:prstGeom prst="rect">
            <a:avLst/>
          </a:prstGeom>
        </p:spPr>
        <p:txBody>
          <a:bodyPr>
            <a:spAutoFit/>
          </a:bodyPr>
          <a:lstStyle/>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высокая стоимость владения (TCO), </a:t>
            </a:r>
          </a:p>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сомнительный возврат инвестиций (ROI) </a:t>
            </a:r>
          </a:p>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высокий риск провала внедрения</a:t>
            </a:r>
          </a:p>
          <a:p>
            <a:pPr>
              <a:buFont typeface="Wingdings" pitchFamily="2" charset="2"/>
              <a:buChar char="ü"/>
            </a:pPr>
            <a:r>
              <a:rPr lang="ru-RU" sz="2000">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непризнание провала такого внедрения </a:t>
            </a:r>
          </a:p>
        </p:txBody>
      </p:sp>
      <p:pic>
        <p:nvPicPr>
          <p:cNvPr id="29" name="Рисунок 28" descr="sisadmin.jpg"/>
          <p:cNvPicPr>
            <a:picLocks noChangeAspect="1"/>
          </p:cNvPicPr>
          <p:nvPr/>
        </p:nvPicPr>
        <p:blipFill>
          <a:blip r:embed="rId4" cstate="print"/>
          <a:stretch>
            <a:fillRect/>
          </a:stretch>
        </p:blipFill>
        <p:spPr>
          <a:xfrm>
            <a:off x="5854191" y="2802168"/>
            <a:ext cx="2970487" cy="2079341"/>
          </a:xfrm>
          <a:prstGeom prst="rect">
            <a:avLst/>
          </a:prstGeom>
          <a:ln>
            <a:noFill/>
          </a:ln>
          <a:effectLst/>
          <a:scene3d>
            <a:camera prst="perspectiveContrastingLeftFacing" fov="2700000">
              <a:rot lat="300000" lon="1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3"/>
          <p:cNvGrpSpPr>
            <a:grpSpLocks/>
          </p:cNvGrpSpPr>
          <p:nvPr/>
        </p:nvGrpSpPr>
        <p:grpSpPr bwMode="auto">
          <a:xfrm>
            <a:off x="-114300" y="-2860675"/>
            <a:ext cx="9144000" cy="0"/>
            <a:chOff x="0" y="0"/>
            <a:chExt cx="5760" cy="0"/>
          </a:xfrm>
        </p:grpSpPr>
        <p:sp>
          <p:nvSpPr>
            <p:cNvPr id="9934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934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9330" name="Group 6"/>
          <p:cNvGrpSpPr>
            <a:grpSpLocks/>
          </p:cNvGrpSpPr>
          <p:nvPr/>
        </p:nvGrpSpPr>
        <p:grpSpPr bwMode="auto">
          <a:xfrm>
            <a:off x="-114300" y="-2860675"/>
            <a:ext cx="9144000" cy="0"/>
            <a:chOff x="0" y="0"/>
            <a:chExt cx="5760" cy="0"/>
          </a:xfrm>
        </p:grpSpPr>
        <p:sp>
          <p:nvSpPr>
            <p:cNvPr id="9934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934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99331" name="Group 9"/>
          <p:cNvGrpSpPr>
            <a:grpSpLocks/>
          </p:cNvGrpSpPr>
          <p:nvPr/>
        </p:nvGrpSpPr>
        <p:grpSpPr bwMode="auto">
          <a:xfrm>
            <a:off x="-1160463" y="-5233988"/>
            <a:ext cx="9144001" cy="0"/>
            <a:chOff x="0" y="0"/>
            <a:chExt cx="5760" cy="0"/>
          </a:xfrm>
        </p:grpSpPr>
        <p:sp>
          <p:nvSpPr>
            <p:cNvPr id="9934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9934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99332" name="Group 12"/>
          <p:cNvGrpSpPr>
            <a:grpSpLocks/>
          </p:cNvGrpSpPr>
          <p:nvPr/>
        </p:nvGrpSpPr>
        <p:grpSpPr bwMode="auto">
          <a:xfrm>
            <a:off x="-1160463" y="-5233988"/>
            <a:ext cx="9144001" cy="0"/>
            <a:chOff x="0" y="0"/>
            <a:chExt cx="5760" cy="0"/>
          </a:xfrm>
        </p:grpSpPr>
        <p:sp>
          <p:nvSpPr>
            <p:cNvPr id="9934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9934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99333"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99334"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99335" name="Прямоугольник 19"/>
          <p:cNvSpPr>
            <a:spLocks noChangeArrowheads="1"/>
          </p:cNvSpPr>
          <p:nvPr/>
        </p:nvSpPr>
        <p:spPr bwMode="auto">
          <a:xfrm>
            <a:off x="517525" y="865188"/>
            <a:ext cx="5384800" cy="2400300"/>
          </a:xfrm>
          <a:prstGeom prst="rect">
            <a:avLst/>
          </a:prstGeom>
          <a:noFill/>
          <a:ln w="9525">
            <a:noFill/>
            <a:miter lim="800000"/>
            <a:headEnd/>
            <a:tailEnd/>
          </a:ln>
        </p:spPr>
        <p:txBody>
          <a:bodyPr>
            <a:spAutoFit/>
          </a:bodyPr>
          <a:lstStyle/>
          <a:p>
            <a:pPr>
              <a:buFont typeface="Wingdings" pitchFamily="2" charset="2"/>
              <a:buChar char="ü"/>
            </a:pPr>
            <a:r>
              <a:rPr lang="ru-RU">
                <a:solidFill>
                  <a:srgbClr val="FFFF00"/>
                </a:solidFill>
                <a:latin typeface="Tahoma" pitchFamily="34" charset="0"/>
                <a:cs typeface="Tahoma" pitchFamily="34" charset="0"/>
              </a:rPr>
              <a:t> </a:t>
            </a:r>
            <a:r>
              <a:rPr lang="ru-RU" sz="1800">
                <a:solidFill>
                  <a:srgbClr val="FFFF00"/>
                </a:solidFill>
                <a:latin typeface="Tahoma" pitchFamily="34" charset="0"/>
                <a:cs typeface="Tahoma" pitchFamily="34" charset="0"/>
              </a:rPr>
              <a:t>Простота и социальность – современный мировой тренд в сфере ИТ.</a:t>
            </a:r>
            <a:r>
              <a:rPr lang="ru-RU" sz="1800">
                <a:latin typeface="Tahoma" pitchFamily="34" charset="0"/>
                <a:cs typeface="Tahoma" pitchFamily="34" charset="0"/>
              </a:rPr>
              <a:t> Вместо сложных описаний бизнес-процессов весь Adaptive Case Management крутится фактически вокруг чек-листов, представляющих собой список из задач, которые необходимо выполнить и чек-пойнтов (или milestones – контрольных точек), которые необходимо пройти</a:t>
            </a:r>
            <a:r>
              <a:rPr lang="en-US" sz="1800">
                <a:latin typeface="Tahoma" pitchFamily="34" charset="0"/>
                <a:cs typeface="Tahoma" pitchFamily="34" charset="0"/>
              </a:rPr>
              <a:t>. </a:t>
            </a:r>
            <a:endParaRPr lang="ru-RU" sz="1800">
              <a:solidFill>
                <a:schemeClr val="tx2"/>
              </a:solidFill>
              <a:latin typeface="Tahoma" pitchFamily="34" charset="0"/>
              <a:cs typeface="Tahoma" pitchFamily="34" charset="0"/>
            </a:endParaRPr>
          </a:p>
        </p:txBody>
      </p:sp>
      <p:sp>
        <p:nvSpPr>
          <p:cNvPr id="99336" name="Text Box 1041"/>
          <p:cNvSpPr txBox="1">
            <a:spLocks noChangeArrowheads="1"/>
          </p:cNvSpPr>
          <p:nvPr/>
        </p:nvSpPr>
        <p:spPr bwMode="auto">
          <a:xfrm>
            <a:off x="-3175" y="415925"/>
            <a:ext cx="9185275" cy="523875"/>
          </a:xfrm>
          <a:prstGeom prst="rect">
            <a:avLst/>
          </a:prstGeom>
          <a:noFill/>
          <a:ln w="9525">
            <a:noFill/>
            <a:miter lim="800000"/>
            <a:headEnd/>
            <a:tailEnd/>
          </a:ln>
        </p:spPr>
        <p:txBody>
          <a:bodyPr>
            <a:spAutoFit/>
          </a:bodyPr>
          <a:lstStyle/>
          <a:p>
            <a:pPr algn="ctr">
              <a:buClr>
                <a:srgbClr val="6699FF"/>
              </a:buClr>
              <a:buSzPct val="130000"/>
            </a:pPr>
            <a:r>
              <a:rPr lang="ru-RU" sz="2800" b="1">
                <a:solidFill>
                  <a:srgbClr val="336699"/>
                </a:solidFill>
                <a:latin typeface="Tahoma" pitchFamily="34" charset="0"/>
              </a:rPr>
              <a:t>Современный мировой тренд в сфере ИТ</a:t>
            </a:r>
          </a:p>
        </p:txBody>
      </p:sp>
      <p:sp>
        <p:nvSpPr>
          <p:cNvPr id="25" name="Прямоугольник 24"/>
          <p:cNvSpPr/>
          <p:nvPr/>
        </p:nvSpPr>
        <p:spPr>
          <a:xfrm>
            <a:off x="3792538" y="3168650"/>
            <a:ext cx="4940300" cy="3230563"/>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cs typeface="Tahoma" pitchFamily="34" charset="0"/>
              </a:rPr>
              <a:t>Для ACM такой чек-лист из задач и контрольных точек – это то же самое, что для «традиционного» BPM «happy path» – основной перечень действий, которые надо сделать и представление о которых имеется перед началом процесса. Но в ACM этот перечень по мере исполнения процесса корректируется и дополняется, т.е. постоянно адаптируется к реальности. </a:t>
            </a:r>
          </a:p>
          <a:p>
            <a:r>
              <a:rPr lang="en-US" sz="1800">
                <a:solidFill>
                  <a:schemeClr val="tx2"/>
                </a:solidFill>
                <a:latin typeface="Tahoma" pitchFamily="34" charset="0"/>
                <a:cs typeface="Tahoma" pitchFamily="34" charset="0"/>
              </a:rPr>
              <a:t>ACM </a:t>
            </a:r>
            <a:r>
              <a:rPr lang="ru-RU" sz="1800">
                <a:solidFill>
                  <a:schemeClr val="tx2"/>
                </a:solidFill>
                <a:latin typeface="Tahoma" pitchFamily="34" charset="0"/>
                <a:cs typeface="Tahoma" pitchFamily="34" charset="0"/>
              </a:rPr>
              <a:t>ориентирован на результат, а процесс его достижения уточняется по ходу дела</a:t>
            </a:r>
            <a:endParaRPr lang="ru-RU" sz="1800">
              <a:solidFill>
                <a:srgbClr val="FFFF66"/>
              </a:solidFill>
              <a:latin typeface="Tahoma" pitchFamily="34" charset="0"/>
              <a:cs typeface="Tahoma" pitchFamily="34" charset="0"/>
            </a:endParaRPr>
          </a:p>
        </p:txBody>
      </p:sp>
      <p:pic>
        <p:nvPicPr>
          <p:cNvPr id="26" name="Рисунок 25" descr="checklist_paydox.png"/>
          <p:cNvPicPr>
            <a:picLocks noChangeAspect="1"/>
          </p:cNvPicPr>
          <p:nvPr/>
        </p:nvPicPr>
        <p:blipFill>
          <a:blip r:embed="rId4" cstate="print"/>
          <a:stretch>
            <a:fillRect/>
          </a:stretch>
        </p:blipFill>
        <p:spPr>
          <a:xfrm>
            <a:off x="373174" y="3502095"/>
            <a:ext cx="3689746" cy="2677656"/>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21" name="Рисунок 20" descr="checklist.png"/>
          <p:cNvPicPr>
            <a:picLocks noChangeAspect="1"/>
          </p:cNvPicPr>
          <p:nvPr/>
        </p:nvPicPr>
        <p:blipFill>
          <a:blip r:embed="rId5" cstate="print"/>
          <a:stretch>
            <a:fillRect/>
          </a:stretch>
        </p:blipFill>
        <p:spPr>
          <a:xfrm>
            <a:off x="5796136" y="1094268"/>
            <a:ext cx="2941464" cy="2206098"/>
          </a:xfrm>
          <a:prstGeom prst="rect">
            <a:avLst/>
          </a:prstGeom>
          <a:ln>
            <a:noFill/>
          </a:ln>
          <a:effectLst/>
          <a:scene3d>
            <a:camera prst="perspectiveContrastingLeftFacing" fov="2700000">
              <a:rot lat="300000" lon="1800000" rev="0"/>
            </a:camera>
            <a:lightRig rig="threePt" dir="t">
              <a:rot lat="0" lon="0" rev="2700000"/>
            </a:lightRig>
          </a:scene3d>
          <a:sp3d>
            <a:bevelT w="63500" h="50800"/>
          </a:sp3d>
        </p:spPr>
      </p:pic>
    </p:spTree>
    <p:custDataLst>
      <p:tags r:id="rId1"/>
    </p:custDataLst>
  </p:cSld>
  <p:clrMapOvr>
    <a:masterClrMapping/>
  </p:clrMapOvr>
  <p:transition>
    <p:diamon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p:cNvPicPr>
            <a:picLocks noChangeAspect="1"/>
          </p:cNvPicPr>
          <p:nvPr/>
        </p:nvPicPr>
        <p:blipFill>
          <a:blip r:embed="rId4"/>
          <a:stretch>
            <a:fillRect/>
          </a:stretch>
        </p:blipFill>
        <p:spPr>
          <a:xfrm>
            <a:off x="1247775" y="2794000"/>
            <a:ext cx="2909888" cy="3876675"/>
          </a:xfrm>
          <a:prstGeom prst="rect">
            <a:avLst/>
          </a:prstGeom>
          <a:effectLst>
            <a:outerShdw blurRad="50800" dist="38100" dir="5400000" algn="t" rotWithShape="0">
              <a:prstClr val="black">
                <a:alpha val="40000"/>
              </a:prstClr>
            </a:outerShdw>
          </a:effectLst>
        </p:spPr>
      </p:pic>
      <p:grpSp>
        <p:nvGrpSpPr>
          <p:cNvPr id="101378" name="Group 3"/>
          <p:cNvGrpSpPr>
            <a:grpSpLocks/>
          </p:cNvGrpSpPr>
          <p:nvPr/>
        </p:nvGrpSpPr>
        <p:grpSpPr bwMode="auto">
          <a:xfrm>
            <a:off x="-114300" y="-2860675"/>
            <a:ext cx="9144000" cy="0"/>
            <a:chOff x="0" y="0"/>
            <a:chExt cx="5760" cy="0"/>
          </a:xfrm>
        </p:grpSpPr>
        <p:sp>
          <p:nvSpPr>
            <p:cNvPr id="101397"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101398"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101379" name="Group 6"/>
          <p:cNvGrpSpPr>
            <a:grpSpLocks/>
          </p:cNvGrpSpPr>
          <p:nvPr/>
        </p:nvGrpSpPr>
        <p:grpSpPr bwMode="auto">
          <a:xfrm>
            <a:off x="-114300" y="-2860675"/>
            <a:ext cx="9144000" cy="0"/>
            <a:chOff x="0" y="0"/>
            <a:chExt cx="5760" cy="0"/>
          </a:xfrm>
        </p:grpSpPr>
        <p:sp>
          <p:nvSpPr>
            <p:cNvPr id="101395"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101396"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101380" name="Group 9"/>
          <p:cNvGrpSpPr>
            <a:grpSpLocks/>
          </p:cNvGrpSpPr>
          <p:nvPr/>
        </p:nvGrpSpPr>
        <p:grpSpPr bwMode="auto">
          <a:xfrm>
            <a:off x="-1160463" y="-5233988"/>
            <a:ext cx="9144001" cy="0"/>
            <a:chOff x="0" y="0"/>
            <a:chExt cx="5760" cy="0"/>
          </a:xfrm>
        </p:grpSpPr>
        <p:sp>
          <p:nvSpPr>
            <p:cNvPr id="101393"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101394"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101381" name="Group 12"/>
          <p:cNvGrpSpPr>
            <a:grpSpLocks/>
          </p:cNvGrpSpPr>
          <p:nvPr/>
        </p:nvGrpSpPr>
        <p:grpSpPr bwMode="auto">
          <a:xfrm>
            <a:off x="-1160463" y="-5233988"/>
            <a:ext cx="9144001" cy="0"/>
            <a:chOff x="0" y="0"/>
            <a:chExt cx="5760" cy="0"/>
          </a:xfrm>
        </p:grpSpPr>
        <p:sp>
          <p:nvSpPr>
            <p:cNvPr id="101391"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101392"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101382"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101383" name="Text Box 1041"/>
          <p:cNvSpPr txBox="1">
            <a:spLocks noChangeArrowheads="1"/>
          </p:cNvSpPr>
          <p:nvPr/>
        </p:nvSpPr>
        <p:spPr bwMode="auto">
          <a:xfrm>
            <a:off x="-3175" y="415925"/>
            <a:ext cx="9185275" cy="523875"/>
          </a:xfrm>
          <a:prstGeom prst="rect">
            <a:avLst/>
          </a:prstGeom>
          <a:noFill/>
          <a:ln w="9525">
            <a:noFill/>
            <a:miter lim="800000"/>
            <a:headEnd/>
            <a:tailEnd/>
          </a:ln>
        </p:spPr>
        <p:txBody>
          <a:bodyPr>
            <a:spAutoFit/>
          </a:bodyPr>
          <a:lstStyle/>
          <a:p>
            <a:pPr algn="ctr">
              <a:buClr>
                <a:srgbClr val="6699FF"/>
              </a:buClr>
              <a:buSzPct val="130000"/>
              <a:buFont typeface="Wingdings" pitchFamily="2" charset="2"/>
              <a:buNone/>
            </a:pPr>
            <a:r>
              <a:rPr lang="ru-RU" sz="2800" b="1">
                <a:solidFill>
                  <a:srgbClr val="336699"/>
                </a:solidFill>
                <a:latin typeface="Tahoma" pitchFamily="34" charset="0"/>
              </a:rPr>
              <a:t>Принцип бритвы Оккама</a:t>
            </a:r>
          </a:p>
        </p:txBody>
      </p:sp>
      <p:sp>
        <p:nvSpPr>
          <p:cNvPr id="101384"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32" name="Овальная выноска 31"/>
          <p:cNvSpPr/>
          <p:nvPr/>
        </p:nvSpPr>
        <p:spPr bwMode="auto">
          <a:xfrm>
            <a:off x="4858521" y="2980387"/>
            <a:ext cx="3081475" cy="2013049"/>
          </a:xfrm>
          <a:prstGeom prst="wedgeEllipseCallout">
            <a:avLst>
              <a:gd name="adj1" fmla="val -68882"/>
              <a:gd name="adj2" fmla="val 50800"/>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dirty="0"/>
              <a:t>                                             </a:t>
            </a:r>
          </a:p>
        </p:txBody>
      </p:sp>
      <p:sp>
        <p:nvSpPr>
          <p:cNvPr id="101388" name="TextBox 32"/>
          <p:cNvSpPr txBox="1">
            <a:spLocks noChangeArrowheads="1"/>
          </p:cNvSpPr>
          <p:nvPr/>
        </p:nvSpPr>
        <p:spPr bwMode="auto">
          <a:xfrm>
            <a:off x="4873625" y="3697288"/>
            <a:ext cx="3036888" cy="646112"/>
          </a:xfrm>
          <a:prstGeom prst="rect">
            <a:avLst/>
          </a:prstGeom>
          <a:noFill/>
          <a:ln w="9525">
            <a:noFill/>
            <a:miter lim="800000"/>
            <a:headEnd/>
            <a:tailEnd/>
          </a:ln>
        </p:spPr>
        <p:txBody>
          <a:bodyPr>
            <a:spAutoFit/>
          </a:bodyPr>
          <a:lstStyle/>
          <a:p>
            <a:pPr algn="ctr"/>
            <a:r>
              <a:rPr lang="ru-RU" sz="1800" i="1">
                <a:solidFill>
                  <a:srgbClr val="336699"/>
                </a:solidFill>
                <a:latin typeface="Tahoma" pitchFamily="34" charset="0"/>
                <a:cs typeface="Tahoma" pitchFamily="34" charset="0"/>
              </a:rPr>
              <a:t>Не изобретай сущностей </a:t>
            </a:r>
            <a:br>
              <a:rPr lang="ru-RU" sz="1800" i="1">
                <a:solidFill>
                  <a:srgbClr val="336699"/>
                </a:solidFill>
                <a:latin typeface="Tahoma" pitchFamily="34" charset="0"/>
                <a:cs typeface="Tahoma" pitchFamily="34" charset="0"/>
              </a:rPr>
            </a:br>
            <a:r>
              <a:rPr lang="ru-RU" sz="1800" i="1">
                <a:solidFill>
                  <a:srgbClr val="336699"/>
                </a:solidFill>
                <a:latin typeface="Tahoma" pitchFamily="34" charset="0"/>
                <a:cs typeface="Tahoma" pitchFamily="34" charset="0"/>
              </a:rPr>
              <a:t>сверх необходимых</a:t>
            </a:r>
          </a:p>
        </p:txBody>
      </p:sp>
      <p:sp>
        <p:nvSpPr>
          <p:cNvPr id="20" name="Прямоугольник 19"/>
          <p:cNvSpPr/>
          <p:nvPr/>
        </p:nvSpPr>
        <p:spPr>
          <a:xfrm>
            <a:off x="630238" y="1004888"/>
            <a:ext cx="7932737" cy="1785937"/>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rPr>
              <a:t>Принцип бритвы Оккама безнадежно забыт многими вендорами ИТ </a:t>
            </a:r>
            <a:br>
              <a:rPr lang="ru-RU" sz="1800">
                <a:latin typeface="Tahoma" pitchFamily="34" charset="0"/>
              </a:rPr>
            </a:br>
            <a:r>
              <a:rPr lang="ru-RU" sz="1000">
                <a:latin typeface="Tahoma" pitchFamily="34" charset="0"/>
              </a:rPr>
              <a:t> </a:t>
            </a:r>
          </a:p>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latin typeface="Tahoma" pitchFamily="34" charset="0"/>
                <a:cs typeface="Tahoma" pitchFamily="34" charset="0"/>
              </a:rPr>
              <a:t>И появление ACM можно трактовать как возврат к простоте и фундаментальному принципу монаха Оккама</a:t>
            </a:r>
          </a:p>
          <a:p>
            <a:endParaRPr lang="ru-RU" sz="1000">
              <a:solidFill>
                <a:srgbClr val="FFFF99"/>
              </a:solidFill>
              <a:latin typeface="Tahoma" pitchFamily="34" charset="0"/>
            </a:endParaRPr>
          </a:p>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rPr>
              <a:t> </a:t>
            </a:r>
            <a:r>
              <a:rPr lang="ru-RU" sz="1800">
                <a:solidFill>
                  <a:srgbClr val="FFFF66"/>
                </a:solidFill>
                <a:latin typeface="Tahoma" pitchFamily="34" charset="0"/>
              </a:rPr>
              <a:t>Простота и социальность – вот девиз </a:t>
            </a:r>
            <a:r>
              <a:rPr lang="en-US" sz="1800">
                <a:solidFill>
                  <a:srgbClr val="FFFF66"/>
                </a:solidFill>
                <a:latin typeface="Tahoma" pitchFamily="34" charset="0"/>
              </a:rPr>
              <a:t>ACM</a:t>
            </a:r>
            <a:r>
              <a:rPr lang="ru-RU" sz="1800">
                <a:solidFill>
                  <a:srgbClr val="FFFF66"/>
                </a:solidFill>
                <a:latin typeface="Tahoma" pitchFamily="34" charset="0"/>
              </a:rPr>
              <a:t>!</a:t>
            </a:r>
          </a:p>
        </p:txBody>
      </p:sp>
      <p:sp>
        <p:nvSpPr>
          <p:cNvPr id="101390" name="TextBox 32"/>
          <p:cNvSpPr txBox="1">
            <a:spLocks noChangeArrowheads="1"/>
          </p:cNvSpPr>
          <p:nvPr/>
        </p:nvSpPr>
        <p:spPr bwMode="auto">
          <a:xfrm>
            <a:off x="4241800" y="5969000"/>
            <a:ext cx="3036888" cy="522288"/>
          </a:xfrm>
          <a:prstGeom prst="rect">
            <a:avLst/>
          </a:prstGeom>
          <a:noFill/>
          <a:ln w="9525">
            <a:noFill/>
            <a:miter lim="800000"/>
            <a:headEnd/>
            <a:tailEnd/>
          </a:ln>
        </p:spPr>
        <p:txBody>
          <a:bodyPr>
            <a:spAutoFit/>
          </a:bodyPr>
          <a:lstStyle/>
          <a:p>
            <a:r>
              <a:rPr lang="en-US" sz="1400">
                <a:latin typeface="Tahoma" pitchFamily="34" charset="0"/>
                <a:cs typeface="Tahoma" pitchFamily="34" charset="0"/>
              </a:rPr>
              <a:t>William of Ockham</a:t>
            </a:r>
            <a:r>
              <a:rPr lang="ru-RU" sz="1400">
                <a:latin typeface="Tahoma" pitchFamily="34" charset="0"/>
                <a:cs typeface="Tahoma" pitchFamily="34" charset="0"/>
              </a:rPr>
              <a:t/>
            </a:r>
            <a:br>
              <a:rPr lang="ru-RU" sz="1400">
                <a:latin typeface="Tahoma" pitchFamily="34" charset="0"/>
                <a:cs typeface="Tahoma" pitchFamily="34" charset="0"/>
              </a:rPr>
            </a:br>
            <a:r>
              <a:rPr lang="en-US" sz="1400">
                <a:latin typeface="Tahoma" pitchFamily="34" charset="0"/>
                <a:cs typeface="Tahoma" pitchFamily="34" charset="0"/>
              </a:rPr>
              <a:t>~</a:t>
            </a:r>
            <a:r>
              <a:rPr lang="ru-RU" sz="1400">
                <a:latin typeface="Tahoma" pitchFamily="34" charset="0"/>
                <a:cs typeface="Tahoma" pitchFamily="34" charset="0"/>
              </a:rPr>
              <a:t>1285—1349</a:t>
            </a:r>
          </a:p>
        </p:txBody>
      </p:sp>
    </p:spTree>
    <p:custDataLst>
      <p:tags r:id="rId1"/>
    </p:custDataLst>
  </p:cSld>
  <p:clrMapOvr>
    <a:masterClrMapping/>
  </p:clrMapOvr>
  <p:transition>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Рисунок 3" descr="29046314.jpg"/>
          <p:cNvPicPr>
            <a:picLocks noChangeAspect="1"/>
          </p:cNvPicPr>
          <p:nvPr/>
        </p:nvPicPr>
        <p:blipFill>
          <a:blip r:embed="rId3"/>
          <a:srcRect/>
          <a:stretch>
            <a:fillRect/>
          </a:stretch>
        </p:blipFill>
        <p:spPr bwMode="auto">
          <a:xfrm>
            <a:off x="-7938" y="981075"/>
            <a:ext cx="9151938" cy="6091238"/>
          </a:xfrm>
          <a:prstGeom prst="rect">
            <a:avLst/>
          </a:prstGeom>
          <a:noFill/>
          <a:ln w="9525">
            <a:noFill/>
            <a:miter lim="800000"/>
            <a:headEnd/>
            <a:tailEnd/>
          </a:ln>
        </p:spPr>
      </p:pic>
      <p:sp>
        <p:nvSpPr>
          <p:cNvPr id="9222" name="Text Box 6"/>
          <p:cNvSpPr txBox="1">
            <a:spLocks noChangeArrowheads="1"/>
          </p:cNvSpPr>
          <p:nvPr/>
        </p:nvSpPr>
        <p:spPr bwMode="auto">
          <a:xfrm>
            <a:off x="0" y="3468688"/>
            <a:ext cx="9144000" cy="830262"/>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r>
              <a:rPr lang="ru-RU" sz="4800" b="1">
                <a:solidFill>
                  <a:schemeClr val="tx2"/>
                </a:solidFill>
                <a:latin typeface="Tahoma" pitchFamily="34" charset="0"/>
              </a:rPr>
              <a:t>Спасибо за внимание!</a:t>
            </a:r>
            <a:endParaRPr lang="en-US" sz="4800" b="1">
              <a:solidFill>
                <a:schemeClr val="tx2"/>
              </a:solidFill>
              <a:latin typeface="Tahoma" pitchFamily="34" charset="0"/>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
          <p:cNvSpPr txBox="1">
            <a:spLocks noChangeArrowheads="1"/>
          </p:cNvSpPr>
          <p:nvPr/>
        </p:nvSpPr>
        <p:spPr bwMode="auto">
          <a:xfrm>
            <a:off x="0" y="414338"/>
            <a:ext cx="9144000" cy="519112"/>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Контакты</a:t>
            </a:r>
            <a:endParaRPr lang="en-US" sz="2800" b="1">
              <a:solidFill>
                <a:srgbClr val="336699"/>
              </a:solidFill>
              <a:latin typeface="Tahoma" pitchFamily="34" charset="0"/>
            </a:endParaRPr>
          </a:p>
        </p:txBody>
      </p:sp>
      <p:sp>
        <p:nvSpPr>
          <p:cNvPr id="19461" name="Text Box 7"/>
          <p:cNvSpPr txBox="1">
            <a:spLocks noChangeArrowheads="1"/>
          </p:cNvSpPr>
          <p:nvPr/>
        </p:nvSpPr>
        <p:spPr bwMode="auto">
          <a:xfrm>
            <a:off x="1349375" y="1912938"/>
            <a:ext cx="6981825" cy="2308225"/>
          </a:xfrm>
          <a:prstGeom prst="rect">
            <a:avLst/>
          </a:prstGeom>
          <a:noFill/>
          <a:ln w="9525">
            <a:noFill/>
            <a:miter lim="800000"/>
            <a:headEnd/>
            <a:tailEnd/>
          </a:ln>
        </p:spPr>
        <p:txBody>
          <a:bodyPr>
            <a:spAutoFit/>
          </a:bodyPr>
          <a:lstStyle/>
          <a:p>
            <a:pPr>
              <a:lnSpc>
                <a:spcPct val="150000"/>
              </a:lnSpc>
            </a:pPr>
            <a:r>
              <a:rPr lang="ru-RU">
                <a:solidFill>
                  <a:srgbClr val="FFFF99"/>
                </a:solidFill>
                <a:latin typeface="Tahoma" pitchFamily="34" charset="0"/>
              </a:rPr>
              <a:t>Виктор Сенкевич </a:t>
            </a:r>
            <a:endParaRPr lang="en-US">
              <a:solidFill>
                <a:srgbClr val="FFFF99"/>
              </a:solidFill>
              <a:latin typeface="Tahoma" pitchFamily="34" charset="0"/>
            </a:endParaRPr>
          </a:p>
          <a:p>
            <a:pPr>
              <a:lnSpc>
                <a:spcPct val="150000"/>
              </a:lnSpc>
            </a:pPr>
            <a:r>
              <a:rPr lang="en-US">
                <a:latin typeface="Tahoma" pitchFamily="34" charset="0"/>
              </a:rPr>
              <a:t>E-mail: </a:t>
            </a:r>
            <a:r>
              <a:rPr lang="en-US" u="sng">
                <a:solidFill>
                  <a:srgbClr val="FFFF66"/>
                </a:solidFill>
                <a:latin typeface="Tahoma" pitchFamily="34" charset="0"/>
              </a:rPr>
              <a:t>victors@USA.com</a:t>
            </a:r>
          </a:p>
          <a:p>
            <a:pPr>
              <a:lnSpc>
                <a:spcPct val="150000"/>
              </a:lnSpc>
            </a:pPr>
            <a:r>
              <a:rPr lang="en-US">
                <a:latin typeface="Tahoma" pitchFamily="34" charset="0"/>
              </a:rPr>
              <a:t>Skype: </a:t>
            </a:r>
            <a:r>
              <a:rPr lang="en-US">
                <a:solidFill>
                  <a:srgbClr val="FFFF66"/>
                </a:solidFill>
                <a:latin typeface="Tahoma" pitchFamily="34" charset="0"/>
              </a:rPr>
              <a:t>paybot</a:t>
            </a:r>
          </a:p>
          <a:p>
            <a:pPr>
              <a:lnSpc>
                <a:spcPct val="150000"/>
              </a:lnSpc>
            </a:pPr>
            <a:r>
              <a:rPr lang="ru-RU">
                <a:solidFill>
                  <a:srgbClr val="FFFFFF"/>
                </a:solidFill>
                <a:latin typeface="Tahoma" pitchFamily="34" charset="0"/>
              </a:rPr>
              <a:t>PayDox Case Management</a:t>
            </a:r>
            <a:r>
              <a:rPr lang="en-US">
                <a:latin typeface="Tahoma" pitchFamily="34" charset="0"/>
              </a:rPr>
              <a:t>: </a:t>
            </a:r>
            <a:r>
              <a:rPr lang="en-US" u="sng">
                <a:solidFill>
                  <a:srgbClr val="FFFF66"/>
                </a:solidFill>
                <a:latin typeface="Tahoma" pitchFamily="34" charset="0"/>
              </a:rPr>
              <a:t>http://www.PayDox.ru</a:t>
            </a:r>
          </a:p>
        </p:txBody>
      </p:sp>
      <p:pic>
        <p:nvPicPr>
          <p:cNvPr id="105475" name="Рисунок 11" descr="contact-icon3.png"/>
          <p:cNvPicPr>
            <a:picLocks noChangeAspect="1"/>
          </p:cNvPicPr>
          <p:nvPr/>
        </p:nvPicPr>
        <p:blipFill>
          <a:blip r:embed="rId3">
            <a:lum bright="-10000"/>
          </a:blip>
          <a:srcRect/>
          <a:stretch>
            <a:fillRect/>
          </a:stretch>
        </p:blipFill>
        <p:spPr bwMode="auto">
          <a:xfrm>
            <a:off x="-87313" y="4300538"/>
            <a:ext cx="2700338" cy="2698750"/>
          </a:xfrm>
          <a:prstGeom prst="rect">
            <a:avLst/>
          </a:prstGeom>
          <a:noFill/>
          <a:ln w="9525">
            <a:noFill/>
            <a:miter lim="800000"/>
            <a:headEnd/>
            <a:tailEnd/>
          </a:ln>
        </p:spPr>
      </p:pic>
    </p:spTree>
  </p:cSld>
  <p:clrMapOvr>
    <a:masterClrMapping/>
  </p:clrMapOvr>
  <p:transition>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3"/>
          <p:cNvGrpSpPr>
            <a:grpSpLocks/>
          </p:cNvGrpSpPr>
          <p:nvPr/>
        </p:nvGrpSpPr>
        <p:grpSpPr bwMode="auto">
          <a:xfrm>
            <a:off x="-114300" y="-2860675"/>
            <a:ext cx="9144000" cy="0"/>
            <a:chOff x="0" y="0"/>
            <a:chExt cx="5760" cy="0"/>
          </a:xfrm>
        </p:grpSpPr>
        <p:sp>
          <p:nvSpPr>
            <p:cNvPr id="21520"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1521"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1506" name="Group 6"/>
          <p:cNvGrpSpPr>
            <a:grpSpLocks/>
          </p:cNvGrpSpPr>
          <p:nvPr/>
        </p:nvGrpSpPr>
        <p:grpSpPr bwMode="auto">
          <a:xfrm>
            <a:off x="-114300" y="-2860675"/>
            <a:ext cx="9144000" cy="0"/>
            <a:chOff x="0" y="0"/>
            <a:chExt cx="5760" cy="0"/>
          </a:xfrm>
        </p:grpSpPr>
        <p:sp>
          <p:nvSpPr>
            <p:cNvPr id="21518"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1519"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21507" name="Group 9"/>
          <p:cNvGrpSpPr>
            <a:grpSpLocks/>
          </p:cNvGrpSpPr>
          <p:nvPr/>
        </p:nvGrpSpPr>
        <p:grpSpPr bwMode="auto">
          <a:xfrm>
            <a:off x="-1160463" y="-5233988"/>
            <a:ext cx="9144001" cy="0"/>
            <a:chOff x="0" y="0"/>
            <a:chExt cx="5760" cy="0"/>
          </a:xfrm>
        </p:grpSpPr>
        <p:sp>
          <p:nvSpPr>
            <p:cNvPr id="21516"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1517"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1508" name="Group 12"/>
          <p:cNvGrpSpPr>
            <a:grpSpLocks/>
          </p:cNvGrpSpPr>
          <p:nvPr/>
        </p:nvGrpSpPr>
        <p:grpSpPr bwMode="auto">
          <a:xfrm>
            <a:off x="-1160463" y="-5233988"/>
            <a:ext cx="9144001" cy="0"/>
            <a:chOff x="0" y="0"/>
            <a:chExt cx="5760" cy="0"/>
          </a:xfrm>
        </p:grpSpPr>
        <p:sp>
          <p:nvSpPr>
            <p:cNvPr id="21514"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1515"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21509"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1510"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21" name="Прямоугольник 20"/>
          <p:cNvSpPr/>
          <p:nvPr/>
        </p:nvSpPr>
        <p:spPr>
          <a:xfrm>
            <a:off x="523875" y="1365250"/>
            <a:ext cx="7850188" cy="460375"/>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Вплоть до анти-социальных</a:t>
            </a:r>
          </a:p>
        </p:txBody>
      </p:sp>
      <p:sp>
        <p:nvSpPr>
          <p:cNvPr id="21512"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a:t>
            </a:r>
            <a:r>
              <a:rPr lang="en-US" sz="2800" b="1">
                <a:solidFill>
                  <a:srgbClr val="336699"/>
                </a:solidFill>
                <a:latin typeface="Tahoma" pitchFamily="34" charset="0"/>
              </a:rPr>
              <a:t>(</a:t>
            </a:r>
            <a:r>
              <a:rPr lang="ru-RU" sz="2800" b="1">
                <a:solidFill>
                  <a:srgbClr val="336699"/>
                </a:solidFill>
                <a:latin typeface="Tahoma" pitchFamily="34" charset="0"/>
              </a:rPr>
              <a:t>социальный аспект</a:t>
            </a:r>
            <a:r>
              <a:rPr lang="en-US" sz="2800" b="1">
                <a:solidFill>
                  <a:srgbClr val="336699"/>
                </a:solidFill>
                <a:latin typeface="Tahoma" pitchFamily="34" charset="0"/>
              </a:rPr>
              <a:t>)</a:t>
            </a:r>
            <a:endParaRPr lang="ru-RU" sz="2800" b="1">
              <a:solidFill>
                <a:srgbClr val="336699"/>
              </a:solidFill>
              <a:latin typeface="Tahoma" pitchFamily="34" charset="0"/>
            </a:endParaRPr>
          </a:p>
        </p:txBody>
      </p:sp>
      <p:pic>
        <p:nvPicPr>
          <p:cNvPr id="19" name="Рисунок 18" descr="Chaplin_Ford.jpg"/>
          <p:cNvPicPr>
            <a:picLocks noChangeAspect="1"/>
          </p:cNvPicPr>
          <p:nvPr/>
        </p:nvPicPr>
        <p:blipFill>
          <a:blip r:embed="rId4" cstate="print"/>
          <a:stretch>
            <a:fillRect/>
          </a:stretch>
        </p:blipFill>
        <p:spPr>
          <a:xfrm>
            <a:off x="2094699" y="2089313"/>
            <a:ext cx="5002785" cy="385447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26259172.jpg"/>
          <p:cNvPicPr>
            <a:picLocks noChangeAspect="1"/>
          </p:cNvPicPr>
          <p:nvPr/>
        </p:nvPicPr>
        <p:blipFill>
          <a:blip r:embed="rId4" cstate="print"/>
          <a:stretch>
            <a:fillRect/>
          </a:stretch>
        </p:blipFill>
        <p:spPr>
          <a:xfrm>
            <a:off x="1833630" y="2206128"/>
            <a:ext cx="5407153" cy="3599136"/>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grpSp>
        <p:nvGrpSpPr>
          <p:cNvPr id="23554" name="Group 3"/>
          <p:cNvGrpSpPr>
            <a:grpSpLocks/>
          </p:cNvGrpSpPr>
          <p:nvPr/>
        </p:nvGrpSpPr>
        <p:grpSpPr bwMode="auto">
          <a:xfrm>
            <a:off x="-114300" y="-2860675"/>
            <a:ext cx="9144000" cy="0"/>
            <a:chOff x="0" y="0"/>
            <a:chExt cx="5760" cy="0"/>
          </a:xfrm>
        </p:grpSpPr>
        <p:sp>
          <p:nvSpPr>
            <p:cNvPr id="23568"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3569"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3555" name="Group 6"/>
          <p:cNvGrpSpPr>
            <a:grpSpLocks/>
          </p:cNvGrpSpPr>
          <p:nvPr/>
        </p:nvGrpSpPr>
        <p:grpSpPr bwMode="auto">
          <a:xfrm>
            <a:off x="-114300" y="-2860675"/>
            <a:ext cx="9144000" cy="0"/>
            <a:chOff x="0" y="0"/>
            <a:chExt cx="5760" cy="0"/>
          </a:xfrm>
        </p:grpSpPr>
        <p:sp>
          <p:nvSpPr>
            <p:cNvPr id="23566"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3567"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23556" name="Group 9"/>
          <p:cNvGrpSpPr>
            <a:grpSpLocks/>
          </p:cNvGrpSpPr>
          <p:nvPr/>
        </p:nvGrpSpPr>
        <p:grpSpPr bwMode="auto">
          <a:xfrm>
            <a:off x="-1160463" y="-5233988"/>
            <a:ext cx="9144001" cy="0"/>
            <a:chOff x="0" y="0"/>
            <a:chExt cx="5760" cy="0"/>
          </a:xfrm>
        </p:grpSpPr>
        <p:sp>
          <p:nvSpPr>
            <p:cNvPr id="23564"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3565"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3557" name="Group 12"/>
          <p:cNvGrpSpPr>
            <a:grpSpLocks/>
          </p:cNvGrpSpPr>
          <p:nvPr/>
        </p:nvGrpSpPr>
        <p:grpSpPr bwMode="auto">
          <a:xfrm>
            <a:off x="-1160463" y="-5233988"/>
            <a:ext cx="9144001" cy="0"/>
            <a:chOff x="0" y="0"/>
            <a:chExt cx="5760" cy="0"/>
          </a:xfrm>
        </p:grpSpPr>
        <p:sp>
          <p:nvSpPr>
            <p:cNvPr id="23562"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3563"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23558"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3559"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21" name="Прямоугольник 20"/>
          <p:cNvSpPr/>
          <p:nvPr/>
        </p:nvSpPr>
        <p:spPr>
          <a:xfrm>
            <a:off x="523875" y="1365250"/>
            <a:ext cx="7850188" cy="460375"/>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Слабо структурированные, неформализованные, более социальные</a:t>
            </a:r>
          </a:p>
        </p:txBody>
      </p:sp>
      <p:sp>
        <p:nvSpPr>
          <p:cNvPr id="23561" name="Rectangle 13"/>
          <p:cNvSpPr>
            <a:spLocks noChangeArrowheads="1"/>
          </p:cNvSpPr>
          <p:nvPr/>
        </p:nvSpPr>
        <p:spPr bwMode="auto">
          <a:xfrm>
            <a:off x="0" y="415925"/>
            <a:ext cx="9185275" cy="952500"/>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a:t>
            </a:r>
            <a:r>
              <a:rPr lang="en-US" sz="2800" b="1">
                <a:solidFill>
                  <a:srgbClr val="336699"/>
                </a:solidFill>
                <a:latin typeface="Tahoma" pitchFamily="34" charset="0"/>
              </a:rPr>
              <a:t>(</a:t>
            </a:r>
            <a:r>
              <a:rPr lang="ru-RU" sz="2800" b="1">
                <a:solidFill>
                  <a:srgbClr val="336699"/>
                </a:solidFill>
                <a:latin typeface="Tahoma" pitchFamily="34" charset="0"/>
              </a:rPr>
              <a:t>социальный аспект</a:t>
            </a:r>
            <a:r>
              <a:rPr lang="en-US" sz="2800" b="1">
                <a:solidFill>
                  <a:srgbClr val="336699"/>
                </a:solidFill>
                <a:latin typeface="Tahoma" pitchFamily="34" charset="0"/>
              </a:rPr>
              <a:t>)</a:t>
            </a:r>
            <a:endParaRPr lang="ru-RU" sz="2800" b="1">
              <a:solidFill>
                <a:srgbClr val="336699"/>
              </a:solidFill>
              <a:latin typeface="Tahoma" pitchFamily="34" charset="0"/>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ru-RU" sz="2800" b="1">
              <a:solidFill>
                <a:srgbClr val="336699"/>
              </a:solidFill>
              <a:latin typeface="Tahoma" pitchFamily="34" charset="0"/>
            </a:endParaRPr>
          </a:p>
        </p:txBody>
      </p:sp>
    </p:spTree>
    <p:custDataLst>
      <p:tags r:id="rId1"/>
    </p:custDataLst>
  </p:cSld>
  <p:clrMapOvr>
    <a:masterClrMapping/>
  </p:clrMapOvr>
  <p:transition>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3"/>
          <p:cNvGrpSpPr>
            <a:grpSpLocks/>
          </p:cNvGrpSpPr>
          <p:nvPr/>
        </p:nvGrpSpPr>
        <p:grpSpPr bwMode="auto">
          <a:xfrm>
            <a:off x="-114300" y="-2860675"/>
            <a:ext cx="9144000" cy="0"/>
            <a:chOff x="0" y="0"/>
            <a:chExt cx="5760" cy="0"/>
          </a:xfrm>
        </p:grpSpPr>
        <p:sp>
          <p:nvSpPr>
            <p:cNvPr id="2561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561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5602" name="Group 6"/>
          <p:cNvGrpSpPr>
            <a:grpSpLocks/>
          </p:cNvGrpSpPr>
          <p:nvPr/>
        </p:nvGrpSpPr>
        <p:grpSpPr bwMode="auto">
          <a:xfrm>
            <a:off x="-114300" y="-2860675"/>
            <a:ext cx="9144000" cy="0"/>
            <a:chOff x="0" y="0"/>
            <a:chExt cx="5760" cy="0"/>
          </a:xfrm>
        </p:grpSpPr>
        <p:sp>
          <p:nvSpPr>
            <p:cNvPr id="2561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561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25603" name="Group 9"/>
          <p:cNvGrpSpPr>
            <a:grpSpLocks/>
          </p:cNvGrpSpPr>
          <p:nvPr/>
        </p:nvGrpSpPr>
        <p:grpSpPr bwMode="auto">
          <a:xfrm>
            <a:off x="-1160463" y="-5233988"/>
            <a:ext cx="9144001" cy="0"/>
            <a:chOff x="0" y="0"/>
            <a:chExt cx="5760" cy="0"/>
          </a:xfrm>
        </p:grpSpPr>
        <p:sp>
          <p:nvSpPr>
            <p:cNvPr id="2561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561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5604" name="Group 12"/>
          <p:cNvGrpSpPr>
            <a:grpSpLocks/>
          </p:cNvGrpSpPr>
          <p:nvPr/>
        </p:nvGrpSpPr>
        <p:grpSpPr bwMode="auto">
          <a:xfrm>
            <a:off x="-1160463" y="-5233988"/>
            <a:ext cx="9144001" cy="0"/>
            <a:chOff x="0" y="0"/>
            <a:chExt cx="5760" cy="0"/>
          </a:xfrm>
        </p:grpSpPr>
        <p:sp>
          <p:nvSpPr>
            <p:cNvPr id="2561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561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25605"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5606"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21" name="Прямоугольник 20"/>
          <p:cNvSpPr/>
          <p:nvPr/>
        </p:nvSpPr>
        <p:spPr>
          <a:xfrm>
            <a:off x="523875" y="1365250"/>
            <a:ext cx="7850188" cy="738188"/>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Вплоть до хаотических и совершенно непредсказуемых</a:t>
            </a:r>
          </a:p>
          <a:p>
            <a:pPr>
              <a:buFont typeface="Wingdings" pitchFamily="2" charset="2"/>
              <a:buChar char="ü"/>
            </a:pPr>
            <a:endParaRPr lang="ru-RU" sz="1800">
              <a:latin typeface="Tahoma" pitchFamily="34" charset="0"/>
              <a:cs typeface="Tahoma" pitchFamily="34" charset="0"/>
            </a:endParaRPr>
          </a:p>
        </p:txBody>
      </p:sp>
      <p:sp>
        <p:nvSpPr>
          <p:cNvPr id="25608" name="Rectangle 13"/>
          <p:cNvSpPr>
            <a:spLocks noChangeArrowheads="1"/>
          </p:cNvSpPr>
          <p:nvPr/>
        </p:nvSpPr>
        <p:spPr bwMode="auto">
          <a:xfrm>
            <a:off x="0" y="415925"/>
            <a:ext cx="9185275" cy="952500"/>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a:t>
            </a:r>
            <a:r>
              <a:rPr lang="en-US" sz="2800" b="1">
                <a:solidFill>
                  <a:srgbClr val="336699"/>
                </a:solidFill>
                <a:latin typeface="Tahoma" pitchFamily="34" charset="0"/>
              </a:rPr>
              <a:t>(</a:t>
            </a:r>
            <a:r>
              <a:rPr lang="ru-RU" sz="2800" b="1">
                <a:solidFill>
                  <a:srgbClr val="336699"/>
                </a:solidFill>
                <a:latin typeface="Tahoma" pitchFamily="34" charset="0"/>
              </a:rPr>
              <a:t>социальный аспект</a:t>
            </a:r>
            <a:r>
              <a:rPr lang="en-US" sz="2800" b="1">
                <a:solidFill>
                  <a:srgbClr val="336699"/>
                </a:solidFill>
                <a:latin typeface="Tahoma" pitchFamily="34" charset="0"/>
              </a:rPr>
              <a:t>)</a:t>
            </a:r>
            <a:endParaRPr lang="ru-RU" sz="2800" b="1">
              <a:solidFill>
                <a:srgbClr val="336699"/>
              </a:solidFill>
              <a:latin typeface="Tahoma" pitchFamily="34" charset="0"/>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ru-RU" sz="2800" b="1">
              <a:solidFill>
                <a:srgbClr val="336699"/>
              </a:solidFill>
              <a:latin typeface="Tahoma" pitchFamily="34" charset="0"/>
            </a:endParaRPr>
          </a:p>
        </p:txBody>
      </p:sp>
      <p:pic>
        <p:nvPicPr>
          <p:cNvPr id="20" name="Рисунок 19" descr="demonstration.jpg"/>
          <p:cNvPicPr>
            <a:picLocks noChangeAspect="1"/>
          </p:cNvPicPr>
          <p:nvPr/>
        </p:nvPicPr>
        <p:blipFill>
          <a:blip r:embed="rId4" cstate="print"/>
          <a:stretch>
            <a:fillRect/>
          </a:stretch>
        </p:blipFill>
        <p:spPr>
          <a:xfrm>
            <a:off x="1728559" y="2324399"/>
            <a:ext cx="5602805" cy="356037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114300" y="-2860675"/>
            <a:ext cx="9144000" cy="0"/>
            <a:chOff x="0" y="0"/>
            <a:chExt cx="5760" cy="0"/>
          </a:xfrm>
        </p:grpSpPr>
        <p:sp>
          <p:nvSpPr>
            <p:cNvPr id="27666"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7667"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7650" name="Group 6"/>
          <p:cNvGrpSpPr>
            <a:grpSpLocks/>
          </p:cNvGrpSpPr>
          <p:nvPr/>
        </p:nvGrpSpPr>
        <p:grpSpPr bwMode="auto">
          <a:xfrm>
            <a:off x="-114300" y="-2860675"/>
            <a:ext cx="9144000" cy="0"/>
            <a:chOff x="0" y="0"/>
            <a:chExt cx="5760" cy="0"/>
          </a:xfrm>
        </p:grpSpPr>
        <p:sp>
          <p:nvSpPr>
            <p:cNvPr id="27664"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7665"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27651" name="Group 9"/>
          <p:cNvGrpSpPr>
            <a:grpSpLocks/>
          </p:cNvGrpSpPr>
          <p:nvPr/>
        </p:nvGrpSpPr>
        <p:grpSpPr bwMode="auto">
          <a:xfrm>
            <a:off x="-1160463" y="-5233988"/>
            <a:ext cx="9144001" cy="0"/>
            <a:chOff x="0" y="0"/>
            <a:chExt cx="5760" cy="0"/>
          </a:xfrm>
        </p:grpSpPr>
        <p:sp>
          <p:nvSpPr>
            <p:cNvPr id="27662"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7663"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7652" name="Group 12"/>
          <p:cNvGrpSpPr>
            <a:grpSpLocks/>
          </p:cNvGrpSpPr>
          <p:nvPr/>
        </p:nvGrpSpPr>
        <p:grpSpPr bwMode="auto">
          <a:xfrm>
            <a:off x="-1160463" y="-5233988"/>
            <a:ext cx="9144001" cy="0"/>
            <a:chOff x="0" y="0"/>
            <a:chExt cx="5760" cy="0"/>
          </a:xfrm>
        </p:grpSpPr>
        <p:sp>
          <p:nvSpPr>
            <p:cNvPr id="27660"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7661"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27653"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sp>
        <p:nvSpPr>
          <p:cNvPr id="27654" name="AutoShape 2" descr="https://encrypted-tbn1.gstatic.com/images?q=tbn:ANd9GcQ2SIWNP0MLKskU985n3HTn3eG5SCXEWabpFTbsB25P87RYtFXk"/>
          <p:cNvSpPr>
            <a:spLocks noChangeAspect="1" noChangeArrowheads="1"/>
          </p:cNvSpPr>
          <p:nvPr/>
        </p:nvSpPr>
        <p:spPr bwMode="auto">
          <a:xfrm>
            <a:off x="168275" y="-974725"/>
            <a:ext cx="1676400" cy="2038350"/>
          </a:xfrm>
          <a:prstGeom prst="rect">
            <a:avLst/>
          </a:prstGeom>
          <a:noFill/>
          <a:ln w="9525">
            <a:noFill/>
            <a:miter lim="800000"/>
            <a:headEnd/>
            <a:tailEnd/>
          </a:ln>
        </p:spPr>
        <p:txBody>
          <a:bodyPr/>
          <a:lstStyle/>
          <a:p>
            <a:endParaRPr lang="ru-RU"/>
          </a:p>
        </p:txBody>
      </p:sp>
      <p:sp>
        <p:nvSpPr>
          <p:cNvPr id="21" name="Прямоугольник 20"/>
          <p:cNvSpPr/>
          <p:nvPr/>
        </p:nvSpPr>
        <p:spPr>
          <a:xfrm>
            <a:off x="365125" y="1509713"/>
            <a:ext cx="5646738" cy="1016000"/>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Жестко-детерминированные бизнес-процессы хорошо автоматизируются традиционными информационными системами</a:t>
            </a:r>
          </a:p>
        </p:txBody>
      </p:sp>
      <p:sp>
        <p:nvSpPr>
          <p:cNvPr id="27656"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предприятия</a:t>
            </a:r>
          </a:p>
        </p:txBody>
      </p:sp>
      <p:sp>
        <p:nvSpPr>
          <p:cNvPr id="19" name="Прямоугольник 18"/>
          <p:cNvSpPr/>
          <p:nvPr/>
        </p:nvSpPr>
        <p:spPr>
          <a:xfrm>
            <a:off x="3163888" y="4130675"/>
            <a:ext cx="5676900" cy="2276475"/>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Социальные бизнес-процессы, преобладающие в современном офисе, часто </a:t>
            </a:r>
            <a:r>
              <a:rPr lang="ru-RU" sz="1800">
                <a:latin typeface="Tahoma" pitchFamily="34" charset="0"/>
              </a:rPr>
              <a:t>«</a:t>
            </a:r>
            <a:r>
              <a:rPr lang="ru-RU" sz="1800">
                <a:latin typeface="Tahoma" pitchFamily="34" charset="0"/>
                <a:cs typeface="Tahoma" pitchFamily="34" charset="0"/>
              </a:rPr>
              <a:t>автоматизируются» подручными средствами – электронной почтой, форумами и блогами</a:t>
            </a:r>
            <a:br>
              <a:rPr lang="ru-RU" sz="1800">
                <a:latin typeface="Tahoma" pitchFamily="34" charset="0"/>
                <a:cs typeface="Tahoma" pitchFamily="34" charset="0"/>
              </a:rPr>
            </a:br>
            <a:r>
              <a:rPr lang="ru-RU" sz="1000">
                <a:latin typeface="Tahoma" pitchFamily="34" charset="0"/>
                <a:cs typeface="Tahoma" pitchFamily="34" charset="0"/>
              </a:rPr>
              <a:t> </a:t>
            </a:r>
            <a:r>
              <a:rPr lang="ru-RU" sz="1800">
                <a:latin typeface="Tahoma" pitchFamily="34" charset="0"/>
                <a:cs typeface="Tahoma" pitchFamily="34" charset="0"/>
              </a:rPr>
              <a:t/>
            </a:r>
            <a:br>
              <a:rPr lang="ru-RU" sz="1800">
                <a:latin typeface="Tahoma" pitchFamily="34" charset="0"/>
                <a:cs typeface="Tahoma" pitchFamily="34" charset="0"/>
              </a:rPr>
            </a:br>
            <a:r>
              <a:rPr lang="ru-RU" sz="1800">
                <a:latin typeface="Tahoma" pitchFamily="34" charset="0"/>
              </a:rPr>
              <a:t> «О</a:t>
            </a:r>
            <a:r>
              <a:rPr lang="ru-RU" sz="1800">
                <a:latin typeface="Tahoma" pitchFamily="34" charset="0"/>
                <a:cs typeface="Tahoma" pitchFamily="34" charset="0"/>
              </a:rPr>
              <a:t>фейсбученный» офисный пипл, оснащенный iPhone'ами и iPad'ами, ждет от бизнес-приложений привычной легкости в использовании</a:t>
            </a:r>
          </a:p>
        </p:txBody>
      </p:sp>
      <p:pic>
        <p:nvPicPr>
          <p:cNvPr id="23" name="Рисунок 22" descr="iphone.jpg"/>
          <p:cNvPicPr>
            <a:picLocks noChangeAspect="1"/>
          </p:cNvPicPr>
          <p:nvPr/>
        </p:nvPicPr>
        <p:blipFill>
          <a:blip r:embed="rId4" cstate="print"/>
          <a:stretch>
            <a:fillRect/>
          </a:stretch>
        </p:blipFill>
        <p:spPr>
          <a:xfrm>
            <a:off x="393851" y="4020515"/>
            <a:ext cx="2566851" cy="2539101"/>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4" name="Рисунок 23" descr="robot_line.jpg"/>
          <p:cNvPicPr>
            <a:picLocks noChangeAspect="1"/>
          </p:cNvPicPr>
          <p:nvPr/>
        </p:nvPicPr>
        <p:blipFill>
          <a:blip r:embed="rId5" cstate="print"/>
          <a:stretch>
            <a:fillRect/>
          </a:stretch>
        </p:blipFill>
        <p:spPr>
          <a:xfrm>
            <a:off x="6185257" y="1252307"/>
            <a:ext cx="2566850" cy="2539101"/>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ustDataLst>
      <p:tags r:id="rId1"/>
    </p:custDataLst>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
          <p:cNvGrpSpPr>
            <a:grpSpLocks/>
          </p:cNvGrpSpPr>
          <p:nvPr/>
        </p:nvGrpSpPr>
        <p:grpSpPr bwMode="auto">
          <a:xfrm>
            <a:off x="-114300" y="-2860675"/>
            <a:ext cx="9144000" cy="0"/>
            <a:chOff x="0" y="0"/>
            <a:chExt cx="5760" cy="0"/>
          </a:xfrm>
        </p:grpSpPr>
        <p:sp>
          <p:nvSpPr>
            <p:cNvPr id="29714" name="Rectangle 4"/>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9715" name="Rectangle 5"/>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9698" name="Group 6"/>
          <p:cNvGrpSpPr>
            <a:grpSpLocks/>
          </p:cNvGrpSpPr>
          <p:nvPr/>
        </p:nvGrpSpPr>
        <p:grpSpPr bwMode="auto">
          <a:xfrm>
            <a:off x="-114300" y="-2860675"/>
            <a:ext cx="9144000" cy="0"/>
            <a:chOff x="0" y="0"/>
            <a:chExt cx="5760" cy="0"/>
          </a:xfrm>
        </p:grpSpPr>
        <p:sp>
          <p:nvSpPr>
            <p:cNvPr id="29712" name="Rectangle 7"/>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9713" name="Rectangle 8"/>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grpSp>
        <p:nvGrpSpPr>
          <p:cNvPr id="29699" name="Group 9"/>
          <p:cNvGrpSpPr>
            <a:grpSpLocks/>
          </p:cNvGrpSpPr>
          <p:nvPr/>
        </p:nvGrpSpPr>
        <p:grpSpPr bwMode="auto">
          <a:xfrm>
            <a:off x="-1160463" y="-5233988"/>
            <a:ext cx="9144001" cy="0"/>
            <a:chOff x="0" y="0"/>
            <a:chExt cx="5760" cy="0"/>
          </a:xfrm>
        </p:grpSpPr>
        <p:sp>
          <p:nvSpPr>
            <p:cNvPr id="29710" name="Rectangle 10"/>
            <p:cNvSpPr>
              <a:spLocks noChangeArrowheads="1"/>
            </p:cNvSpPr>
            <p:nvPr/>
          </p:nvSpPr>
          <p:spPr bwMode="auto">
            <a:xfrm>
              <a:off x="0" y="0"/>
              <a:ext cx="5760" cy="0"/>
            </a:xfrm>
            <a:prstGeom prst="rect">
              <a:avLst/>
            </a:prstGeom>
            <a:solidFill>
              <a:srgbClr val="FFFFFF"/>
            </a:solidFill>
            <a:ln w="9525">
              <a:noFill/>
              <a:miter lim="800000"/>
              <a:headEnd/>
              <a:tailEnd/>
            </a:ln>
          </p:spPr>
          <p:txBody>
            <a:bodyPr/>
            <a:lstStyle/>
            <a:p>
              <a:endParaRPr lang="ru-RU"/>
            </a:p>
          </p:txBody>
        </p:sp>
        <p:sp>
          <p:nvSpPr>
            <p:cNvPr id="29711" name="Rectangle 11"/>
            <p:cNvSpPr>
              <a:spLocks noChangeArrowheads="1"/>
            </p:cNvSpPr>
            <p:nvPr/>
          </p:nvSpPr>
          <p:spPr bwMode="auto">
            <a:xfrm>
              <a:off x="0" y="0"/>
              <a:ext cx="5760" cy="0"/>
            </a:xfrm>
            <a:prstGeom prst="rect">
              <a:avLst/>
            </a:prstGeom>
            <a:solidFill>
              <a:srgbClr val="FFFFFF"/>
            </a:solidFill>
            <a:ln w="9525">
              <a:noFill/>
              <a:miter lim="800000"/>
              <a:headEnd/>
              <a:tailEnd/>
            </a:ln>
          </p:spPr>
          <p:txBody>
            <a:bodyPr>
              <a:spAutoFit/>
            </a:bodyPr>
            <a:lstStyle/>
            <a:p>
              <a:endParaRPr lang="ru-RU"/>
            </a:p>
          </p:txBody>
        </p:sp>
      </p:grpSp>
      <p:grpSp>
        <p:nvGrpSpPr>
          <p:cNvPr id="29700" name="Group 12"/>
          <p:cNvGrpSpPr>
            <a:grpSpLocks/>
          </p:cNvGrpSpPr>
          <p:nvPr/>
        </p:nvGrpSpPr>
        <p:grpSpPr bwMode="auto">
          <a:xfrm>
            <a:off x="-1160463" y="-5233988"/>
            <a:ext cx="9144001" cy="0"/>
            <a:chOff x="0" y="0"/>
            <a:chExt cx="5760" cy="0"/>
          </a:xfrm>
        </p:grpSpPr>
        <p:sp>
          <p:nvSpPr>
            <p:cNvPr id="29708" name="Rectangle 13"/>
            <p:cNvSpPr>
              <a:spLocks noChangeArrowheads="1"/>
            </p:cNvSpPr>
            <p:nvPr/>
          </p:nvSpPr>
          <p:spPr bwMode="auto">
            <a:xfrm>
              <a:off x="0" y="0"/>
              <a:ext cx="5760" cy="0"/>
            </a:xfrm>
            <a:prstGeom prst="rect">
              <a:avLst/>
            </a:prstGeom>
            <a:solidFill>
              <a:srgbClr val="93BEE2"/>
            </a:solidFill>
            <a:ln w="9525">
              <a:noFill/>
              <a:miter lim="800000"/>
              <a:headEnd/>
              <a:tailEnd/>
            </a:ln>
          </p:spPr>
          <p:txBody>
            <a:bodyPr/>
            <a:lstStyle/>
            <a:p>
              <a:endParaRPr lang="ru-RU"/>
            </a:p>
          </p:txBody>
        </p:sp>
        <p:sp>
          <p:nvSpPr>
            <p:cNvPr id="29709" name="Rectangle 14"/>
            <p:cNvSpPr>
              <a:spLocks noChangeArrowheads="1"/>
            </p:cNvSpPr>
            <p:nvPr/>
          </p:nvSpPr>
          <p:spPr bwMode="auto">
            <a:xfrm>
              <a:off x="0" y="0"/>
              <a:ext cx="5760" cy="0"/>
            </a:xfrm>
            <a:prstGeom prst="rect">
              <a:avLst/>
            </a:prstGeom>
            <a:solidFill>
              <a:srgbClr val="93BEE2"/>
            </a:solidFill>
            <a:ln w="9525">
              <a:noFill/>
              <a:miter lim="800000"/>
              <a:headEnd/>
              <a:tailEnd/>
            </a:ln>
          </p:spPr>
          <p:txBody>
            <a:bodyPr>
              <a:spAutoFit/>
            </a:bodyPr>
            <a:lstStyle/>
            <a:p>
              <a:endParaRPr lang="ru-RU"/>
            </a:p>
          </p:txBody>
        </p:sp>
      </p:grpSp>
      <p:sp>
        <p:nvSpPr>
          <p:cNvPr id="29701" name="Text Box 2"/>
          <p:cNvSpPr txBox="1">
            <a:spLocks noChangeArrowheads="1"/>
          </p:cNvSpPr>
          <p:nvPr/>
        </p:nvSpPr>
        <p:spPr bwMode="auto">
          <a:xfrm>
            <a:off x="-3175" y="415925"/>
            <a:ext cx="9144000" cy="523875"/>
          </a:xfrm>
          <a:prstGeom prst="rect">
            <a:avLst/>
          </a:prstGeom>
          <a:noFill/>
          <a:ln w="12700">
            <a:noFill/>
            <a:miter lim="800000"/>
            <a:headEnd type="none" w="sm" len="sm"/>
            <a:tailEnd type="none" w="sm" len="sm"/>
          </a:ln>
        </p:spPr>
        <p:txBody>
          <a:bodyPr>
            <a:spAutoFit/>
          </a:bodyPr>
          <a:lstStyle/>
          <a:p>
            <a:pPr algn="ctr"/>
            <a:r>
              <a:rPr lang="ru-RU" sz="2800" b="1">
                <a:solidFill>
                  <a:srgbClr val="336699"/>
                </a:solidFill>
                <a:latin typeface="Tahoma" pitchFamily="34" charset="0"/>
              </a:rPr>
              <a:t> </a:t>
            </a:r>
            <a:endParaRPr lang="en-US" sz="2800" b="1">
              <a:solidFill>
                <a:srgbClr val="336699"/>
              </a:solidFill>
              <a:latin typeface="Tahoma" pitchFamily="34" charset="0"/>
            </a:endParaRPr>
          </a:p>
        </p:txBody>
      </p:sp>
      <p:pic>
        <p:nvPicPr>
          <p:cNvPr id="26" name="Рисунок 25" descr="23831452.jpg"/>
          <p:cNvPicPr>
            <a:picLocks noChangeAspect="1"/>
          </p:cNvPicPr>
          <p:nvPr/>
        </p:nvPicPr>
        <p:blipFill>
          <a:blip r:embed="rId4" cstate="print"/>
          <a:stretch>
            <a:fillRect/>
          </a:stretch>
        </p:blipFill>
        <p:spPr>
          <a:xfrm>
            <a:off x="5753718" y="1139258"/>
            <a:ext cx="2840677" cy="1886387"/>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27" name="Рисунок 26" descr="35134136.jpg"/>
          <p:cNvPicPr>
            <a:picLocks noChangeAspect="1"/>
          </p:cNvPicPr>
          <p:nvPr/>
        </p:nvPicPr>
        <p:blipFill>
          <a:blip r:embed="rId5" cstate="print"/>
          <a:stretch>
            <a:fillRect/>
          </a:stretch>
        </p:blipFill>
        <p:spPr>
          <a:xfrm>
            <a:off x="5768232" y="4575015"/>
            <a:ext cx="2840677" cy="1890826"/>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22" name="TextBox 21"/>
          <p:cNvSpPr txBox="1"/>
          <p:nvPr/>
        </p:nvSpPr>
        <p:spPr>
          <a:xfrm>
            <a:off x="576263" y="1385888"/>
            <a:ext cx="5040312" cy="1570037"/>
          </a:xfrm>
          <a:prstGeom prst="rect">
            <a:avLst/>
          </a:prstGeom>
          <a:noFill/>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Традиционные системы управления бизнес-процессами </a:t>
            </a:r>
            <a:r>
              <a:rPr lang="en-US" sz="1800">
                <a:latin typeface="Tahoma" pitchFamily="34" charset="0"/>
                <a:cs typeface="Tahoma" pitchFamily="34" charset="0"/>
              </a:rPr>
              <a:t>(Business Process Management, </a:t>
            </a:r>
            <a:r>
              <a:rPr lang="ru-RU" sz="1800">
                <a:latin typeface="Tahoma" pitchFamily="34" charset="0"/>
                <a:cs typeface="Tahoma" pitchFamily="34" charset="0"/>
              </a:rPr>
              <a:t>BPM</a:t>
            </a:r>
            <a:r>
              <a:rPr lang="en-US" sz="1800">
                <a:latin typeface="Tahoma" pitchFamily="34" charset="0"/>
                <a:cs typeface="Tahoma" pitchFamily="34" charset="0"/>
              </a:rPr>
              <a:t>S)</a:t>
            </a:r>
            <a:r>
              <a:rPr lang="ru-RU" sz="1800">
                <a:latin typeface="Tahoma" pitchFamily="34" charset="0"/>
                <a:cs typeface="Tahoma" pitchFamily="34" charset="0"/>
              </a:rPr>
              <a:t> поддерживают жестко детерминированную последовательность действий</a:t>
            </a:r>
            <a:endParaRPr lang="ru-RU" sz="1800">
              <a:solidFill>
                <a:schemeClr val="tx2"/>
              </a:solidFill>
              <a:effectLst>
                <a:outerShdw blurRad="38100" dist="38100" dir="2700000" algn="tl">
                  <a:srgbClr val="000000"/>
                </a:outerShdw>
              </a:effectLst>
              <a:latin typeface="Tahoma" pitchFamily="34" charset="0"/>
              <a:cs typeface="Tahoma" pitchFamily="34" charset="0"/>
            </a:endParaRPr>
          </a:p>
        </p:txBody>
      </p:sp>
      <p:pic>
        <p:nvPicPr>
          <p:cNvPr id="29" name="Рисунок 28" descr="Corbis-42-34849563.jpg"/>
          <p:cNvPicPr>
            <a:picLocks noChangeAspect="1"/>
          </p:cNvPicPr>
          <p:nvPr/>
        </p:nvPicPr>
        <p:blipFill>
          <a:blip r:embed="rId6" cstate="print"/>
          <a:stretch>
            <a:fillRect/>
          </a:stretch>
        </p:blipFill>
        <p:spPr>
          <a:xfrm>
            <a:off x="655103" y="4587268"/>
            <a:ext cx="2864314" cy="1906558"/>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29706" name="Rectangle 13"/>
          <p:cNvSpPr>
            <a:spLocks noChangeArrowheads="1"/>
          </p:cNvSpPr>
          <p:nvPr/>
        </p:nvSpPr>
        <p:spPr bwMode="auto">
          <a:xfrm>
            <a:off x="0" y="415925"/>
            <a:ext cx="9185275" cy="517525"/>
          </a:xfrm>
          <a:prstGeom prst="rect">
            <a:avLst/>
          </a:prstGeom>
          <a:noFill/>
          <a:ln w="9360">
            <a:noFill/>
            <a:miter lim="800000"/>
            <a:headEnd/>
            <a:tailEnd/>
          </a:ln>
        </p:spPr>
        <p:txBody>
          <a:bodyPr lIns="90000" tIns="45000" rIns="90000" bIns="45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ru-RU" sz="2800" b="1">
                <a:solidFill>
                  <a:srgbClr val="336699"/>
                </a:solidFill>
                <a:latin typeface="Tahoma" pitchFamily="34" charset="0"/>
              </a:rPr>
              <a:t>Бизнес-процессы предприятия</a:t>
            </a:r>
          </a:p>
        </p:txBody>
      </p:sp>
      <p:sp>
        <p:nvSpPr>
          <p:cNvPr id="23" name="Прямоугольник 22"/>
          <p:cNvSpPr/>
          <p:nvPr/>
        </p:nvSpPr>
        <p:spPr>
          <a:xfrm>
            <a:off x="554038" y="3084513"/>
            <a:ext cx="8185150" cy="1293812"/>
          </a:xfrm>
          <a:prstGeom prst="rect">
            <a:avLst/>
          </a:prstGeom>
        </p:spPr>
        <p:txBody>
          <a:bodyPr>
            <a:spAutoFit/>
          </a:bodyPr>
          <a:lstStyle/>
          <a:p>
            <a:pPr>
              <a:buFont typeface="Wingdings" pitchFamily="2" charset="2"/>
              <a:buChar char="ü"/>
            </a:pPr>
            <a:r>
              <a:rPr lang="ru-RU">
                <a:solidFill>
                  <a:schemeClr val="tx2"/>
                </a:solidFill>
                <a:effectLst>
                  <a:outerShdw blurRad="38100" dist="38100" dir="2700000" algn="tl">
                    <a:srgbClr val="000000"/>
                  </a:outerShdw>
                </a:effectLst>
                <a:latin typeface="Tahoma" pitchFamily="34" charset="0"/>
                <a:cs typeface="Tahoma" pitchFamily="34" charset="0"/>
              </a:rPr>
              <a:t> </a:t>
            </a:r>
            <a:r>
              <a:rPr lang="ru-RU" sz="1800">
                <a:latin typeface="Tahoma" pitchFamily="34" charset="0"/>
                <a:cs typeface="Tahoma" pitchFamily="34" charset="0"/>
              </a:rPr>
              <a:t>BPM</a:t>
            </a:r>
            <a:r>
              <a:rPr lang="en-US" sz="1800">
                <a:latin typeface="Tahoma" pitchFamily="34" charset="0"/>
                <a:cs typeface="Tahoma" pitchFamily="34" charset="0"/>
              </a:rPr>
              <a:t>S</a:t>
            </a:r>
            <a:r>
              <a:rPr lang="ru-RU" sz="1800">
                <a:latin typeface="Tahoma" pitchFamily="34" charset="0"/>
                <a:cs typeface="Tahoma" pitchFamily="34" charset="0"/>
              </a:rPr>
              <a:t> позволяют автоматизировать структурированные и формализованные перечни работ, выполняемые на предприятии</a:t>
            </a:r>
            <a:r>
              <a:rPr lang="en-US" sz="1800">
                <a:latin typeface="Tahoma" pitchFamily="34" charset="0"/>
                <a:cs typeface="Tahoma" pitchFamily="34" charset="0"/>
              </a:rPr>
              <a:t>:</a:t>
            </a:r>
            <a:r>
              <a:rPr lang="ru-RU" sz="1800">
                <a:latin typeface="Tahoma" pitchFamily="34" charset="0"/>
              </a:rPr>
              <a:t> </a:t>
            </a:r>
            <a:r>
              <a:rPr lang="ru-RU" sz="1800" i="1">
                <a:latin typeface="Tahoma" pitchFamily="34" charset="0"/>
              </a:rPr>
              <a:t>обработка однотипных заказов, стандартное оформление командировок, повторяющаяся закупка оборудования и материалов и т.д.</a:t>
            </a:r>
            <a:endParaRPr lang="ru-RU" sz="1800" i="1">
              <a:latin typeface="Tahoma" pitchFamily="34" charset="0"/>
              <a:cs typeface="Tahoma" pitchFamily="34" charset="0"/>
            </a:endParaRPr>
          </a:p>
        </p:txBody>
      </p:sp>
    </p:spTree>
    <p:custDataLst>
      <p:tags r:id="rId1"/>
    </p:custDataLst>
  </p:cSld>
  <p:clrMapOvr>
    <a:masterClrMapping/>
  </p:clrMapOvr>
  <p:transition>
    <p:diamon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MOVIE_ONCLICK_URL_TARGET" val="_blank"/>
  <p:tag name="GENSWF_MOVIE_PRESENTATION_END_URL_TARGET" val="_self"/>
  <p:tag name="FLASHSPRING_BG_AUDIO_DURATION_TAG" val="96.2360077"/>
  <p:tag name="GENSWF_MOVIE_ONCLICK_URL" val="http://www.paydox.ru"/>
  <p:tag name="GENSWF_MOVIE_PRESENTATION_END_URL" val="http://"/>
  <p:tag name="FLASHSPRING_BG_AUDIO_FULL_PATH_TAG" val="C:\PayDox Presentation\PayDox Presentation2\940473[3].mp3"/>
  <p:tag name="ISPRING_RESOURCE_FOLDER" val="C:\Презентация\2\PayDoxPresentationBPRUS\"/>
  <p:tag name="ISPRING_UUID" val="{5A63D9D0-540D-4667-B5A6-EECF139A88D3}"/>
  <p:tag name="FLASHSPRING_PRESENTATION_REFERENCES" val=""/>
  <p:tag name="FLASHSPRING_BG_AUDIO_RELATIVE_PATH_TAG" val="C:\PayDox Presentation\PayDox Presentation2\940473[3].mp3"/>
  <p:tag name="GENSWF_OUTPUT_FILE_NAME" val="PayDoxContracts"/>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None"/>
  <p:tag name="ISPRING_RESOURCE_AUDIO" val="01811552.wav"/>
  <p:tag name="ISPRING_AUDIO_FULL_PATH" val="C:\PayDox Presentation\PayDoxPresentationBPRUS1_2\audio\01811552.wav"/>
  <p:tag name="ISPRING_AUDIO_RELATIVE_PATH" val="PayDoxPresentationBPRUS1_2\audio\01811552.wav"/>
  <p:tag name="ISPRING_AUDIO_BITRATE" val="192"/>
  <p:tag name="GENSWF_SLIDE_TITLE" val="Управление бизнес-процессами PayDox AJAX-BPM"/>
  <p:tag name="TIMING" val="|3.8|3.5|4.2|3.4"/>
  <p:tag name="GENSWF_ADVANCE_TIME" val="18.77"/>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3.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4.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5.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6.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7.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8.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39.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40.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41.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42.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43.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CUSTOM_TIMING_USED" val="1"/>
  <p:tag name="ISPRING_PRESENTER_ID" val="None"/>
  <p:tag name="GENSWF_SLIDE_TITLE" val="Функциональные возможности PayDox"/>
  <p:tag name="GENSWF_ADVANCE_TIME" val="3.76"/>
</p:tagLst>
</file>

<file path=ppt/theme/theme1.xml><?xml version="1.0" encoding="utf-8"?>
<a:theme xmlns:a="http://schemas.openxmlformats.org/drawingml/2006/main" name="Default Design">
  <a:themeElements>
    <a:clrScheme name="Другая 4">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0000FF"/>
      </a:hlink>
      <a:folHlink>
        <a:srgbClr val="0000FF"/>
      </a:folHlink>
    </a:clrScheme>
    <a:fontScheme name="Default Design">
      <a:majorFont>
        <a:latin typeface="Times New Roman"/>
        <a:ea typeface=""/>
        <a:cs typeface=""/>
      </a:majorFont>
      <a:minorFont>
        <a:latin typeface="Times New Roman"/>
        <a:ea typeface=""/>
        <a:cs typeface=""/>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4409003</TotalTime>
  <Words>1884</Words>
  <Application>Microsoft Office PowerPoint</Application>
  <PresentationFormat>Экран (4:3)</PresentationFormat>
  <Paragraphs>331</Paragraphs>
  <Slides>46</Slides>
  <Notes>44</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1</vt:i4>
      </vt:variant>
      <vt:variant>
        <vt:lpstr>Заголовки слайдов</vt:lpstr>
      </vt:variant>
      <vt:variant>
        <vt:i4>46</vt:i4>
      </vt:variant>
    </vt:vector>
  </HeadingPairs>
  <TitlesOfParts>
    <vt:vector size="51" baseType="lpstr">
      <vt:lpstr>Times New Roman</vt:lpstr>
      <vt:lpstr>Arial</vt:lpstr>
      <vt:lpstr>Tahoma</vt:lpstr>
      <vt:lpstr>Wingdings</vt:lpstr>
      <vt:lpstr>Default Design</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vector>
  </TitlesOfParts>
  <Company>Paybot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Адаптивный кейс-менеджмент (ACM)</dc:title>
  <dc:creator>PayDox</dc:creator>
  <cp:keywords>Adaptive Case Management ACM</cp:keywords>
  <cp:lastModifiedBy>hohlova</cp:lastModifiedBy>
  <cp:revision>3830</cp:revision>
  <dcterms:created xsi:type="dcterms:W3CDTF">2001-12-31T20:26:38Z</dcterms:created>
  <dcterms:modified xsi:type="dcterms:W3CDTF">2012-11-23T11:13:31Z</dcterms:modified>
</cp:coreProperties>
</file>