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5" r:id="rId2"/>
    <p:sldId id="323" r:id="rId3"/>
    <p:sldId id="332" r:id="rId4"/>
    <p:sldId id="355" r:id="rId5"/>
    <p:sldId id="366" r:id="rId6"/>
    <p:sldId id="326" r:id="rId7"/>
    <p:sldId id="361" r:id="rId8"/>
    <p:sldId id="365" r:id="rId9"/>
    <p:sldId id="364" r:id="rId10"/>
    <p:sldId id="328" r:id="rId11"/>
    <p:sldId id="367" r:id="rId12"/>
    <p:sldId id="336" r:id="rId13"/>
    <p:sldId id="341" r:id="rId14"/>
    <p:sldId id="309" r:id="rId15"/>
    <p:sldId id="368" r:id="rId16"/>
  </p:sldIdLst>
  <p:sldSz cx="9144000" cy="5143500" type="screen16x9"/>
  <p:notesSz cx="4846638" cy="880586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99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62" autoAdjust="0"/>
    <p:restoredTop sz="88511" autoAdjust="0"/>
  </p:normalViewPr>
  <p:slideViewPr>
    <p:cSldViewPr>
      <p:cViewPr>
        <p:scale>
          <a:sx n="125" d="100"/>
          <a:sy n="125" d="100"/>
        </p:scale>
        <p:origin x="-330" y="-228"/>
      </p:cViewPr>
      <p:guideLst>
        <p:guide orient="horz" pos="667"/>
        <p:guide orient="horz" pos="1620"/>
        <p:guide orient="horz" pos="1030"/>
        <p:guide orient="horz" pos="383"/>
        <p:guide orient="horz" pos="3072"/>
        <p:guide orient="horz" pos="849"/>
        <p:guide pos="2880"/>
        <p:guide pos="3288"/>
        <p:guide pos="521"/>
        <p:guide pos="204"/>
        <p:guide pos="34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6" y="2"/>
            <a:ext cx="2100703" cy="440084"/>
          </a:xfrm>
          <a:prstGeom prst="rect">
            <a:avLst/>
          </a:prstGeom>
        </p:spPr>
        <p:txBody>
          <a:bodyPr vert="horz" lIns="75504" tIns="37753" rIns="75504" bIns="37753" rtlCol="0"/>
          <a:lstStyle>
            <a:lvl1pPr algn="l">
              <a:defRPr sz="1100"/>
            </a:lvl1pPr>
          </a:lstStyle>
          <a:p>
            <a:endParaRPr lang="zh-CN" altLang="en-US"/>
          </a:p>
        </p:txBody>
      </p:sp>
      <p:sp>
        <p:nvSpPr>
          <p:cNvPr id="3" name="日期占位符 2"/>
          <p:cNvSpPr>
            <a:spLocks noGrp="1"/>
          </p:cNvSpPr>
          <p:nvPr>
            <p:ph type="dt" sz="quarter" idx="1"/>
          </p:nvPr>
        </p:nvSpPr>
        <p:spPr>
          <a:xfrm>
            <a:off x="2744802" y="2"/>
            <a:ext cx="2100703" cy="440084"/>
          </a:xfrm>
          <a:prstGeom prst="rect">
            <a:avLst/>
          </a:prstGeom>
        </p:spPr>
        <p:txBody>
          <a:bodyPr vert="horz" lIns="75504" tIns="37753" rIns="75504" bIns="37753" rtlCol="0"/>
          <a:lstStyle>
            <a:lvl1pPr algn="r">
              <a:defRPr sz="1100"/>
            </a:lvl1pPr>
          </a:lstStyle>
          <a:p>
            <a:fld id="{F8302BDB-4163-42E6-980A-A4E341A38CE7}" type="datetimeFigureOut">
              <a:rPr lang="zh-CN" altLang="en-US" smtClean="0"/>
              <a:t>2016/4/26</a:t>
            </a:fld>
            <a:endParaRPr lang="zh-CN" altLang="en-US"/>
          </a:p>
        </p:txBody>
      </p:sp>
      <p:sp>
        <p:nvSpPr>
          <p:cNvPr id="4" name="页脚占位符 3"/>
          <p:cNvSpPr>
            <a:spLocks noGrp="1"/>
          </p:cNvSpPr>
          <p:nvPr>
            <p:ph type="ftr" sz="quarter" idx="2"/>
          </p:nvPr>
        </p:nvSpPr>
        <p:spPr>
          <a:xfrm>
            <a:off x="6" y="8364378"/>
            <a:ext cx="2100703" cy="440083"/>
          </a:xfrm>
          <a:prstGeom prst="rect">
            <a:avLst/>
          </a:prstGeom>
        </p:spPr>
        <p:txBody>
          <a:bodyPr vert="horz" lIns="75504" tIns="37753" rIns="75504" bIns="37753" rtlCol="0" anchor="b"/>
          <a:lstStyle>
            <a:lvl1pPr algn="l">
              <a:defRPr sz="1100"/>
            </a:lvl1pPr>
          </a:lstStyle>
          <a:p>
            <a:endParaRPr lang="zh-CN" altLang="en-US"/>
          </a:p>
        </p:txBody>
      </p:sp>
      <p:sp>
        <p:nvSpPr>
          <p:cNvPr id="5" name="灯片编号占位符 4"/>
          <p:cNvSpPr>
            <a:spLocks noGrp="1"/>
          </p:cNvSpPr>
          <p:nvPr>
            <p:ph type="sldNum" sz="quarter" idx="3"/>
          </p:nvPr>
        </p:nvSpPr>
        <p:spPr>
          <a:xfrm>
            <a:off x="2744802" y="8364378"/>
            <a:ext cx="2100703" cy="440083"/>
          </a:xfrm>
          <a:prstGeom prst="rect">
            <a:avLst/>
          </a:prstGeom>
        </p:spPr>
        <p:txBody>
          <a:bodyPr vert="horz" lIns="75504" tIns="37753" rIns="75504" bIns="37753" rtlCol="0" anchor="b"/>
          <a:lstStyle>
            <a:lvl1pPr algn="r">
              <a:defRPr sz="1100"/>
            </a:lvl1pPr>
          </a:lstStyle>
          <a:p>
            <a:fld id="{5EC4D819-FD38-4E76-A02A-1E0247DADF14}" type="slidenum">
              <a:rPr lang="zh-CN" altLang="en-US" smtClean="0"/>
              <a:t>‹#›</a:t>
            </a:fld>
            <a:endParaRPr lang="zh-CN" altLang="en-US"/>
          </a:p>
        </p:txBody>
      </p:sp>
    </p:spTree>
    <p:extLst>
      <p:ext uri="{BB962C8B-B14F-4D97-AF65-F5344CB8AC3E}">
        <p14:creationId xmlns:p14="http://schemas.microsoft.com/office/powerpoint/2010/main" val="379124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6" y="2"/>
            <a:ext cx="2100703" cy="440084"/>
          </a:xfrm>
          <a:prstGeom prst="rect">
            <a:avLst/>
          </a:prstGeom>
        </p:spPr>
        <p:txBody>
          <a:bodyPr vert="horz" lIns="75504" tIns="37753" rIns="75504" bIns="37753" rtlCol="0"/>
          <a:lstStyle>
            <a:lvl1pPr algn="l">
              <a:defRPr sz="1100"/>
            </a:lvl1pPr>
          </a:lstStyle>
          <a:p>
            <a:endParaRPr lang="zh-CN" altLang="en-US"/>
          </a:p>
        </p:txBody>
      </p:sp>
      <p:sp>
        <p:nvSpPr>
          <p:cNvPr id="3" name="日期占位符 2"/>
          <p:cNvSpPr>
            <a:spLocks noGrp="1"/>
          </p:cNvSpPr>
          <p:nvPr>
            <p:ph type="dt" idx="1"/>
          </p:nvPr>
        </p:nvSpPr>
        <p:spPr>
          <a:xfrm>
            <a:off x="2744802" y="2"/>
            <a:ext cx="2100703" cy="440084"/>
          </a:xfrm>
          <a:prstGeom prst="rect">
            <a:avLst/>
          </a:prstGeom>
        </p:spPr>
        <p:txBody>
          <a:bodyPr vert="horz" lIns="75504" tIns="37753" rIns="75504" bIns="37753" rtlCol="0"/>
          <a:lstStyle>
            <a:lvl1pPr algn="r">
              <a:defRPr sz="1100"/>
            </a:lvl1pPr>
          </a:lstStyle>
          <a:p>
            <a:fld id="{ABF1DD15-DCE4-45D9-9C0F-5DA1A142EFAB}" type="datetimeFigureOut">
              <a:rPr lang="zh-CN" altLang="en-US" smtClean="0"/>
              <a:t>2016/4/26</a:t>
            </a:fld>
            <a:endParaRPr lang="zh-CN" altLang="en-US"/>
          </a:p>
        </p:txBody>
      </p:sp>
      <p:sp>
        <p:nvSpPr>
          <p:cNvPr id="4" name="幻灯片图像占位符 3"/>
          <p:cNvSpPr>
            <a:spLocks noGrp="1" noRot="1" noChangeAspect="1"/>
          </p:cNvSpPr>
          <p:nvPr>
            <p:ph type="sldImg" idx="2"/>
          </p:nvPr>
        </p:nvSpPr>
        <p:spPr>
          <a:xfrm>
            <a:off x="-511175" y="661988"/>
            <a:ext cx="5868988" cy="3300412"/>
          </a:xfrm>
          <a:prstGeom prst="rect">
            <a:avLst/>
          </a:prstGeom>
          <a:noFill/>
          <a:ln w="12700">
            <a:solidFill>
              <a:prstClr val="black"/>
            </a:solidFill>
          </a:ln>
        </p:spPr>
        <p:txBody>
          <a:bodyPr vert="horz" lIns="75504" tIns="37753" rIns="75504" bIns="37753" rtlCol="0" anchor="ctr"/>
          <a:lstStyle/>
          <a:p>
            <a:endParaRPr lang="zh-CN" altLang="en-US"/>
          </a:p>
        </p:txBody>
      </p:sp>
      <p:sp>
        <p:nvSpPr>
          <p:cNvPr id="5" name="备注占位符 4"/>
          <p:cNvSpPr>
            <a:spLocks noGrp="1"/>
          </p:cNvSpPr>
          <p:nvPr>
            <p:ph type="body" sz="quarter" idx="3"/>
          </p:nvPr>
        </p:nvSpPr>
        <p:spPr>
          <a:xfrm>
            <a:off x="484780" y="4182895"/>
            <a:ext cx="3877083" cy="3962145"/>
          </a:xfrm>
          <a:prstGeom prst="rect">
            <a:avLst/>
          </a:prstGeom>
        </p:spPr>
        <p:txBody>
          <a:bodyPr vert="horz" lIns="75504" tIns="37753" rIns="75504" bIns="37753"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6" y="8364378"/>
            <a:ext cx="2100703" cy="440083"/>
          </a:xfrm>
          <a:prstGeom prst="rect">
            <a:avLst/>
          </a:prstGeom>
        </p:spPr>
        <p:txBody>
          <a:bodyPr vert="horz" lIns="75504" tIns="37753" rIns="75504" bIns="37753" rtlCol="0" anchor="b"/>
          <a:lstStyle>
            <a:lvl1pPr algn="l">
              <a:defRPr sz="1100"/>
            </a:lvl1pPr>
          </a:lstStyle>
          <a:p>
            <a:endParaRPr lang="zh-CN" altLang="en-US"/>
          </a:p>
        </p:txBody>
      </p:sp>
      <p:sp>
        <p:nvSpPr>
          <p:cNvPr id="7" name="灯片编号占位符 6"/>
          <p:cNvSpPr>
            <a:spLocks noGrp="1"/>
          </p:cNvSpPr>
          <p:nvPr>
            <p:ph type="sldNum" sz="quarter" idx="5"/>
          </p:nvPr>
        </p:nvSpPr>
        <p:spPr>
          <a:xfrm>
            <a:off x="2744802" y="8364378"/>
            <a:ext cx="2100703" cy="440083"/>
          </a:xfrm>
          <a:prstGeom prst="rect">
            <a:avLst/>
          </a:prstGeom>
        </p:spPr>
        <p:txBody>
          <a:bodyPr vert="horz" lIns="75504" tIns="37753" rIns="75504" bIns="37753" rtlCol="0" anchor="b"/>
          <a:lstStyle>
            <a:lvl1pPr algn="r">
              <a:defRPr sz="1100"/>
            </a:lvl1pPr>
          </a:lstStyle>
          <a:p>
            <a:fld id="{632992E0-C47A-4D85-A3C1-36C29FCF6D23}" type="slidenum">
              <a:rPr lang="zh-CN" altLang="en-US" smtClean="0"/>
              <a:t>‹#›</a:t>
            </a:fld>
            <a:endParaRPr lang="zh-CN" altLang="en-US"/>
          </a:p>
        </p:txBody>
      </p:sp>
    </p:spTree>
    <p:extLst>
      <p:ext uri="{BB962C8B-B14F-4D97-AF65-F5344CB8AC3E}">
        <p14:creationId xmlns:p14="http://schemas.microsoft.com/office/powerpoint/2010/main" val="349550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32992E0-C47A-4D85-A3C1-36C29FCF6D23}" type="slidenum">
              <a:rPr lang="zh-CN" altLang="en-US" smtClean="0"/>
              <a:t>1</a:t>
            </a:fld>
            <a:endParaRPr lang="zh-CN" altLang="en-US"/>
          </a:p>
        </p:txBody>
      </p:sp>
    </p:spTree>
    <p:extLst>
      <p:ext uri="{BB962C8B-B14F-4D97-AF65-F5344CB8AC3E}">
        <p14:creationId xmlns:p14="http://schemas.microsoft.com/office/powerpoint/2010/main" val="280242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32992E0-C47A-4D85-A3C1-36C29FCF6D23}" type="slidenum">
              <a:rPr lang="zh-CN" altLang="en-US" smtClean="0"/>
              <a:t>5</a:t>
            </a:fld>
            <a:endParaRPr lang="zh-CN" altLang="en-US"/>
          </a:p>
        </p:txBody>
      </p:sp>
    </p:spTree>
    <p:extLst>
      <p:ext uri="{BB962C8B-B14F-4D97-AF65-F5344CB8AC3E}">
        <p14:creationId xmlns:p14="http://schemas.microsoft.com/office/powerpoint/2010/main" val="3824440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2992E0-C47A-4D85-A3C1-36C29FCF6D23}" type="slidenum">
              <a:rPr lang="zh-CN" altLang="en-US" smtClean="0"/>
              <a:t>14</a:t>
            </a:fld>
            <a:endParaRPr lang="zh-CN" altLang="en-US"/>
          </a:p>
        </p:txBody>
      </p:sp>
    </p:spTree>
    <p:extLst>
      <p:ext uri="{BB962C8B-B14F-4D97-AF65-F5344CB8AC3E}">
        <p14:creationId xmlns:p14="http://schemas.microsoft.com/office/powerpoint/2010/main" val="2223808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2992E0-C47A-4D85-A3C1-36C29FCF6D23}" type="slidenum">
              <a:rPr lang="zh-CN" altLang="en-US" smtClean="0"/>
              <a:t>15</a:t>
            </a:fld>
            <a:endParaRPr lang="zh-CN" altLang="en-US"/>
          </a:p>
        </p:txBody>
      </p:sp>
    </p:spTree>
    <p:extLst>
      <p:ext uri="{BB962C8B-B14F-4D97-AF65-F5344CB8AC3E}">
        <p14:creationId xmlns:p14="http://schemas.microsoft.com/office/powerpoint/2010/main" val="222380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324917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170218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46615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133381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34136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314808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220629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183042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4050572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268380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607B3-F9A6-4446-9A77-53A4CF66C068}" type="datetimeFigureOut">
              <a:rPr lang="zh-CN" altLang="en-US" smtClean="0"/>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250926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2B607B3-F9A6-4446-9A77-53A4CF66C068}" type="datetimeFigureOut">
              <a:rPr lang="zh-CN" altLang="en-US" smtClean="0"/>
              <a:t>2016/4/26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6EA8147-2391-485F-8719-FE7FFFE1DD06}" type="slidenum">
              <a:rPr lang="zh-CN" altLang="en-US" smtClean="0"/>
              <a:t>‹#›</a:t>
            </a:fld>
            <a:endParaRPr lang="zh-CN" altLang="en-US"/>
          </a:p>
        </p:txBody>
      </p:sp>
    </p:spTree>
    <p:extLst>
      <p:ext uri="{BB962C8B-B14F-4D97-AF65-F5344CB8AC3E}">
        <p14:creationId xmlns:p14="http://schemas.microsoft.com/office/powerpoint/2010/main" val="277583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573" y="1926580"/>
            <a:ext cx="7704856" cy="954107"/>
          </a:xfrm>
          <a:prstGeom prst="rect">
            <a:avLst/>
          </a:prstGeom>
          <a:noFill/>
        </p:spPr>
        <p:txBody>
          <a:bodyPr wrap="square" rtlCol="0">
            <a:spAutoFit/>
          </a:bodyPr>
          <a:lstStyle/>
          <a:p>
            <a:pPr algn="ctr"/>
            <a:r>
              <a:rPr lang="en-US" altLang="zh-CN" sz="2800" dirty="0" smtClean="0">
                <a:solidFill>
                  <a:schemeClr val="bg1"/>
                </a:solidFill>
                <a:latin typeface="Arial" pitchFamily="34" charset="0"/>
                <a:ea typeface="微软雅黑" pitchFamily="34" charset="-122"/>
                <a:cs typeface="Arial" pitchFamily="34" charset="0"/>
              </a:rPr>
              <a:t>China International Software &amp; Information Service Fair 2016</a:t>
            </a:r>
            <a:endParaRPr lang="zh-CN" altLang="en-US" sz="2800" dirty="0">
              <a:solidFill>
                <a:schemeClr val="bg1"/>
              </a:solidFill>
              <a:latin typeface="Arial" pitchFamily="34" charset="0"/>
              <a:ea typeface="微软雅黑" pitchFamily="34" charset="-122"/>
              <a:cs typeface="Arial" pitchFamily="34" charset="0"/>
            </a:endParaRPr>
          </a:p>
        </p:txBody>
      </p:sp>
      <p:sp>
        <p:nvSpPr>
          <p:cNvPr id="3" name="TextBox 2"/>
          <p:cNvSpPr txBox="1"/>
          <p:nvPr/>
        </p:nvSpPr>
        <p:spPr>
          <a:xfrm>
            <a:off x="3855298" y="3219822"/>
            <a:ext cx="1433406" cy="276999"/>
          </a:xfrm>
          <a:prstGeom prst="rect">
            <a:avLst/>
          </a:prstGeom>
          <a:noFill/>
        </p:spPr>
        <p:txBody>
          <a:bodyPr wrap="none" rtlCol="0">
            <a:spAutoFit/>
          </a:bodyPr>
          <a:lstStyle/>
          <a:p>
            <a:r>
              <a:rPr lang="en-US" altLang="zh-CN" sz="1200" dirty="0" smtClean="0">
                <a:solidFill>
                  <a:schemeClr val="bg1">
                    <a:lumMod val="95000"/>
                  </a:schemeClr>
                </a:solidFill>
                <a:latin typeface="微软雅黑" pitchFamily="34" charset="-122"/>
                <a:ea typeface="微软雅黑" pitchFamily="34" charset="-122"/>
                <a:cs typeface="Arial" pitchFamily="34" charset="0"/>
              </a:rPr>
              <a:t>June 16-19, 2016</a:t>
            </a:r>
            <a:endParaRPr lang="zh-CN" altLang="en-US" sz="1200" dirty="0">
              <a:solidFill>
                <a:schemeClr val="bg1">
                  <a:lumMod val="95000"/>
                </a:schemeClr>
              </a:solidFill>
              <a:latin typeface="微软雅黑" pitchFamily="34" charset="-122"/>
              <a:ea typeface="微软雅黑" pitchFamily="34" charset="-122"/>
              <a:cs typeface="Arial" pitchFamily="34" charset="0"/>
            </a:endParaRPr>
          </a:p>
        </p:txBody>
      </p:sp>
      <p:sp>
        <p:nvSpPr>
          <p:cNvPr id="4" name="TextBox 3"/>
          <p:cNvSpPr txBox="1"/>
          <p:nvPr/>
        </p:nvSpPr>
        <p:spPr>
          <a:xfrm>
            <a:off x="3997164" y="3662903"/>
            <a:ext cx="1149674" cy="276999"/>
          </a:xfrm>
          <a:prstGeom prst="rect">
            <a:avLst/>
          </a:prstGeom>
          <a:noFill/>
        </p:spPr>
        <p:txBody>
          <a:bodyPr wrap="none" rtlCol="0">
            <a:spAutoFit/>
          </a:bodyPr>
          <a:lstStyle/>
          <a:p>
            <a:pPr algn="ctr"/>
            <a:r>
              <a:rPr lang="en-US" altLang="zh-CN" sz="1200" dirty="0" smtClean="0">
                <a:solidFill>
                  <a:schemeClr val="bg1">
                    <a:lumMod val="95000"/>
                  </a:schemeClr>
                </a:solidFill>
                <a:latin typeface="微软雅黑" pitchFamily="34" charset="-122"/>
                <a:ea typeface="微软雅黑" pitchFamily="34" charset="-122"/>
                <a:cs typeface="Arial" pitchFamily="34" charset="0"/>
              </a:rPr>
              <a:t>Dalian, China</a:t>
            </a:r>
            <a:endParaRPr lang="zh-CN" altLang="en-US" sz="1200" dirty="0">
              <a:solidFill>
                <a:schemeClr val="bg1">
                  <a:lumMod val="95000"/>
                </a:schemeClr>
              </a:solidFill>
              <a:latin typeface="微软雅黑" pitchFamily="34" charset="-122"/>
              <a:ea typeface="微软雅黑" pitchFamily="34" charset="-122"/>
              <a:cs typeface="Arial" pitchFamily="34" charset="0"/>
            </a:endParaRPr>
          </a:p>
        </p:txBody>
      </p:sp>
      <p:pic>
        <p:nvPicPr>
          <p:cNvPr id="1027" name="Picture 3" descr="D:\MY WORK\FUNDAMENTAL\素材\LOGO2016白.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0337" y="1343148"/>
            <a:ext cx="2203328" cy="3002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03419" y="4443958"/>
            <a:ext cx="8137164" cy="624402"/>
          </a:xfrm>
          <a:prstGeom prst="rect">
            <a:avLst/>
          </a:prstGeom>
          <a:noFill/>
        </p:spPr>
        <p:txBody>
          <a:bodyPr wrap="none" rtlCol="0">
            <a:spAutoFit/>
          </a:bodyPr>
          <a:lstStyle/>
          <a:p>
            <a:pPr algn="ctr">
              <a:lnSpc>
                <a:spcPct val="150000"/>
              </a:lnSpc>
            </a:pPr>
            <a:r>
              <a:rPr lang="en-US" altLang="zh-CN" sz="800" b="1" dirty="0" smtClean="0">
                <a:solidFill>
                  <a:schemeClr val="bg1"/>
                </a:solidFill>
                <a:latin typeface="Arial" pitchFamily="34" charset="0"/>
                <a:cs typeface="Arial" pitchFamily="34" charset="0"/>
              </a:rPr>
              <a:t>Sponsors: </a:t>
            </a:r>
            <a:r>
              <a:rPr lang="en-US" altLang="zh-CN" sz="800" dirty="0" smtClean="0">
                <a:solidFill>
                  <a:schemeClr val="bg1"/>
                </a:solidFill>
                <a:latin typeface="Arial" pitchFamily="34" charset="0"/>
                <a:cs typeface="Arial" pitchFamily="34" charset="0"/>
              </a:rPr>
              <a:t> Ministry </a:t>
            </a:r>
            <a:r>
              <a:rPr lang="en-US" altLang="zh-CN" sz="800" dirty="0">
                <a:solidFill>
                  <a:schemeClr val="bg1"/>
                </a:solidFill>
                <a:latin typeface="Arial" pitchFamily="34" charset="0"/>
                <a:cs typeface="Arial" pitchFamily="34" charset="0"/>
              </a:rPr>
              <a:t>of </a:t>
            </a:r>
            <a:r>
              <a:rPr lang="en-US" altLang="zh-CN" sz="800" dirty="0" smtClean="0">
                <a:solidFill>
                  <a:schemeClr val="bg1"/>
                </a:solidFill>
                <a:latin typeface="Arial" pitchFamily="34" charset="0"/>
                <a:cs typeface="Arial" pitchFamily="34" charset="0"/>
              </a:rPr>
              <a:t>Commerce  |  Ministry </a:t>
            </a:r>
            <a:r>
              <a:rPr lang="en-US" altLang="zh-CN" sz="800" dirty="0">
                <a:solidFill>
                  <a:schemeClr val="bg1"/>
                </a:solidFill>
                <a:latin typeface="Arial" pitchFamily="34" charset="0"/>
                <a:cs typeface="Arial" pitchFamily="34" charset="0"/>
              </a:rPr>
              <a:t>of Science and </a:t>
            </a:r>
            <a:r>
              <a:rPr lang="en-US" altLang="zh-CN" sz="800" dirty="0" smtClean="0">
                <a:solidFill>
                  <a:schemeClr val="bg1"/>
                </a:solidFill>
                <a:latin typeface="Arial" pitchFamily="34" charset="0"/>
                <a:cs typeface="Arial" pitchFamily="34" charset="0"/>
              </a:rPr>
              <a:t>Technology  |  China </a:t>
            </a:r>
            <a:r>
              <a:rPr lang="en-US" altLang="zh-CN" sz="800" dirty="0">
                <a:solidFill>
                  <a:schemeClr val="bg1"/>
                </a:solidFill>
                <a:latin typeface="Arial" pitchFamily="34" charset="0"/>
                <a:cs typeface="Arial" pitchFamily="34" charset="0"/>
              </a:rPr>
              <a:t>Council for the Promotion of </a:t>
            </a:r>
            <a:r>
              <a:rPr lang="en-US" altLang="zh-CN" sz="800" dirty="0" smtClean="0">
                <a:solidFill>
                  <a:schemeClr val="bg1"/>
                </a:solidFill>
                <a:latin typeface="Arial" pitchFamily="34" charset="0"/>
                <a:cs typeface="Arial" pitchFamily="34" charset="0"/>
              </a:rPr>
              <a:t>International Trade |  Liaoning </a:t>
            </a:r>
            <a:r>
              <a:rPr lang="en-US" altLang="zh-CN" sz="800" dirty="0">
                <a:solidFill>
                  <a:schemeClr val="bg1"/>
                </a:solidFill>
                <a:latin typeface="Arial" pitchFamily="34" charset="0"/>
                <a:cs typeface="Arial" pitchFamily="34" charset="0"/>
              </a:rPr>
              <a:t>Provincial People’s </a:t>
            </a:r>
            <a:r>
              <a:rPr lang="en-US" altLang="zh-CN" sz="800" dirty="0" smtClean="0">
                <a:solidFill>
                  <a:schemeClr val="bg1"/>
                </a:solidFill>
                <a:latin typeface="Arial" pitchFamily="34" charset="0"/>
                <a:cs typeface="Arial" pitchFamily="34" charset="0"/>
              </a:rPr>
              <a:t>Government</a:t>
            </a:r>
          </a:p>
          <a:p>
            <a:pPr algn="ctr">
              <a:lnSpc>
                <a:spcPct val="150000"/>
              </a:lnSpc>
            </a:pPr>
            <a:r>
              <a:rPr lang="en-US" altLang="zh-CN" sz="800" b="1" dirty="0" smtClean="0">
                <a:solidFill>
                  <a:schemeClr val="bg1"/>
                </a:solidFill>
                <a:latin typeface="Arial" pitchFamily="34" charset="0"/>
                <a:cs typeface="Arial" pitchFamily="34" charset="0"/>
              </a:rPr>
              <a:t>Organizers:</a:t>
            </a:r>
            <a:r>
              <a:rPr lang="en-US" altLang="zh-CN" sz="800" dirty="0" smtClean="0">
                <a:solidFill>
                  <a:schemeClr val="bg1"/>
                </a:solidFill>
                <a:latin typeface="Arial" pitchFamily="34" charset="0"/>
                <a:cs typeface="Arial" pitchFamily="34" charset="0"/>
              </a:rPr>
              <a:t> Dalian </a:t>
            </a:r>
            <a:r>
              <a:rPr lang="en-US" altLang="zh-CN" sz="800" dirty="0">
                <a:solidFill>
                  <a:schemeClr val="bg1"/>
                </a:solidFill>
                <a:latin typeface="Arial" pitchFamily="34" charset="0"/>
                <a:cs typeface="Arial" pitchFamily="34" charset="0"/>
              </a:rPr>
              <a:t>Municipal </a:t>
            </a:r>
            <a:r>
              <a:rPr lang="en-US" altLang="zh-CN" sz="800" dirty="0" smtClean="0">
                <a:solidFill>
                  <a:schemeClr val="bg1"/>
                </a:solidFill>
                <a:latin typeface="Arial" pitchFamily="34" charset="0"/>
                <a:cs typeface="Arial" pitchFamily="34" charset="0"/>
              </a:rPr>
              <a:t>Government |  China </a:t>
            </a:r>
            <a:r>
              <a:rPr lang="en-US" altLang="zh-CN" sz="800" dirty="0">
                <a:solidFill>
                  <a:schemeClr val="bg1"/>
                </a:solidFill>
                <a:latin typeface="Arial" pitchFamily="34" charset="0"/>
                <a:cs typeface="Arial" pitchFamily="34" charset="0"/>
              </a:rPr>
              <a:t>Association of Trade in </a:t>
            </a:r>
            <a:r>
              <a:rPr lang="en-US" altLang="zh-CN" sz="800" dirty="0" smtClean="0">
                <a:solidFill>
                  <a:schemeClr val="bg1"/>
                </a:solidFill>
                <a:latin typeface="Arial" pitchFamily="34" charset="0"/>
                <a:cs typeface="Arial" pitchFamily="34" charset="0"/>
              </a:rPr>
              <a:t>Service</a:t>
            </a:r>
          </a:p>
          <a:p>
            <a:pPr algn="ctr">
              <a:lnSpc>
                <a:spcPct val="150000"/>
              </a:lnSpc>
            </a:pPr>
            <a:r>
              <a:rPr lang="en-US" altLang="zh-CN" sz="800" b="1" dirty="0" smtClean="0">
                <a:solidFill>
                  <a:schemeClr val="bg1"/>
                </a:solidFill>
                <a:latin typeface="Arial" pitchFamily="34" charset="0"/>
                <a:cs typeface="Arial" pitchFamily="34" charset="0"/>
              </a:rPr>
              <a:t>Secretariat:</a:t>
            </a:r>
            <a:r>
              <a:rPr lang="en-US" altLang="zh-CN" sz="800" dirty="0" smtClean="0">
                <a:solidFill>
                  <a:schemeClr val="bg1"/>
                </a:solidFill>
                <a:latin typeface="Arial" pitchFamily="34" charset="0"/>
                <a:cs typeface="Arial" pitchFamily="34" charset="0"/>
              </a:rPr>
              <a:t> China </a:t>
            </a:r>
            <a:r>
              <a:rPr lang="en-US" altLang="zh-CN" sz="800" dirty="0">
                <a:solidFill>
                  <a:schemeClr val="bg1"/>
                </a:solidFill>
                <a:latin typeface="Arial" pitchFamily="34" charset="0"/>
                <a:cs typeface="Arial" pitchFamily="34" charset="0"/>
              </a:rPr>
              <a:t>International Software and Information </a:t>
            </a:r>
            <a:r>
              <a:rPr lang="en-US" altLang="zh-CN" sz="800" dirty="0" smtClean="0">
                <a:solidFill>
                  <a:schemeClr val="bg1"/>
                </a:solidFill>
                <a:latin typeface="Arial" pitchFamily="34" charset="0"/>
                <a:cs typeface="Arial" pitchFamily="34" charset="0"/>
              </a:rPr>
              <a:t>Service Center</a:t>
            </a:r>
            <a:endParaRPr lang="zh-CN" altLang="en-US" sz="800" dirty="0">
              <a:solidFill>
                <a:schemeClr val="bg1"/>
              </a:solidFill>
              <a:latin typeface="微软雅黑" pitchFamily="34" charset="-122"/>
              <a:ea typeface="微软雅黑" pitchFamily="34" charset="-122"/>
              <a:cs typeface="Arial" pitchFamily="34" charset="0"/>
            </a:endParaRPr>
          </a:p>
        </p:txBody>
      </p:sp>
    </p:spTree>
    <p:extLst>
      <p:ext uri="{BB962C8B-B14F-4D97-AF65-F5344CB8AC3E}">
        <p14:creationId xmlns:p14="http://schemas.microsoft.com/office/powerpoint/2010/main" val="641624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39874" y="1263987"/>
            <a:ext cx="4032126" cy="3416320"/>
          </a:xfrm>
          <a:prstGeom prst="rect">
            <a:avLst/>
          </a:prstGeom>
        </p:spPr>
        <p:txBody>
          <a:bodyPr wrap="square">
            <a:spAutoFit/>
          </a:bodyPr>
          <a:lstStyle/>
          <a:p>
            <a:pPr>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09.00-17.30, June 16, 2016</a:t>
            </a:r>
            <a:endParaRPr lang="en-US" altLang="zh-CN" sz="900" dirty="0">
              <a:solidFill>
                <a:schemeClr val="bg1"/>
              </a:solidFill>
              <a:latin typeface="Arial" panose="020B0604020202020204" pitchFamily="34" charset="0"/>
              <a:ea typeface="微软雅黑" pitchFamily="34" charset="-122"/>
              <a:cs typeface="Arial" panose="020B0604020202020204" pitchFamily="34" charset="0"/>
            </a:endParaRPr>
          </a:p>
          <a:p>
            <a:pPr>
              <a:lnSpc>
                <a:spcPct val="150000"/>
              </a:lnSpc>
            </a:pP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Digital Synergy and Smart Innovation</a:t>
            </a:r>
            <a:endParaRPr lang="zh-CN" altLang="en-US" sz="900" b="1" dirty="0">
              <a:solidFill>
                <a:schemeClr val="bg1"/>
              </a:solidFill>
              <a:latin typeface="Arial" panose="020B0604020202020204" pitchFamily="34" charset="0"/>
              <a:ea typeface="微软雅黑" pitchFamily="34" charset="-122"/>
              <a:cs typeface="Arial" panose="020B0604020202020204" pitchFamily="34" charset="0"/>
            </a:endParaRPr>
          </a:p>
          <a:p>
            <a:pPr>
              <a:lnSpc>
                <a:spcPct val="150000"/>
              </a:lnSpc>
            </a:pPr>
            <a:endParaRPr lang="en-US" altLang="zh-CN" sz="900" dirty="0">
              <a:solidFill>
                <a:schemeClr val="bg1"/>
              </a:solidFill>
              <a:latin typeface="Arial" panose="020B0604020202020204" pitchFamily="34" charset="0"/>
              <a:ea typeface="微软雅黑"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With the release of the 13</a:t>
            </a:r>
            <a:r>
              <a:rPr lang="en-US" altLang="zh-CN" sz="900" baseline="30000" dirty="0" smtClean="0">
                <a:solidFill>
                  <a:schemeClr val="bg1"/>
                </a:solidFill>
                <a:latin typeface="Arial" panose="020B0604020202020204" pitchFamily="34" charset="0"/>
                <a:ea typeface="微软雅黑" pitchFamily="34" charset="-122"/>
                <a:cs typeface="Arial" panose="020B0604020202020204" pitchFamily="34" charset="0"/>
              </a:rPr>
              <a:t>th</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5-Years’ Plan of China, and the Strategy for the Belt and Road, China’s software and information service industry in standing on critical turning point.   The potential demands in China’s sustainable development and digital economic transformation present huge opportunities for big data, internet, </a:t>
            </a:r>
            <a:r>
              <a:rPr lang="en-US" altLang="zh-CN" sz="900" dirty="0" err="1" smtClean="0">
                <a:solidFill>
                  <a:schemeClr val="bg1"/>
                </a:solidFill>
                <a:latin typeface="Arial" panose="020B0604020202020204" pitchFamily="34" charset="0"/>
                <a:ea typeface="微软雅黑" pitchFamily="34" charset="-122"/>
                <a:cs typeface="Arial" panose="020B0604020202020204" pitchFamily="34" charset="0"/>
              </a:rPr>
              <a:t>IoT</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smart city, AI, and digital technologies.  </a:t>
            </a:r>
          </a:p>
          <a:p>
            <a:pPr>
              <a:lnSpc>
                <a:spcPct val="150000"/>
              </a:lnSpc>
            </a:pPr>
            <a:endParaRPr lang="en-US" altLang="zh-CN" sz="900" dirty="0">
              <a:solidFill>
                <a:schemeClr val="bg1"/>
              </a:solidFill>
              <a:latin typeface="Arial" panose="020B0604020202020204" pitchFamily="34" charset="0"/>
              <a:ea typeface="微软雅黑"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In the digital transformation, software and information service play a major role.  China International Software and Information Service Forum &amp; Entrepreneurs’ Summit invites government leaders, entrepreneurs in IT sector and conventional sectors, senior executives and recognized experts from all over the globe, to share their perspectives on the latest trends, and the strategies for the oncoming smart era.</a:t>
            </a:r>
            <a:endParaRPr lang="zh-CN" altLang="en-US" sz="900" dirty="0">
              <a:solidFill>
                <a:schemeClr val="bg1"/>
              </a:solidFill>
              <a:latin typeface="Arial" panose="020B0604020202020204" pitchFamily="34" charset="0"/>
              <a:ea typeface="微软雅黑" pitchFamily="34" charset="-122"/>
              <a:cs typeface="Arial" panose="020B0604020202020204" pitchFamily="34" charset="0"/>
            </a:endParaRPr>
          </a:p>
        </p:txBody>
      </p:sp>
      <p:sp>
        <p:nvSpPr>
          <p:cNvPr id="16" name="TextBox 15"/>
          <p:cNvSpPr txBox="1"/>
          <p:nvPr/>
        </p:nvSpPr>
        <p:spPr>
          <a:xfrm>
            <a:off x="309415" y="608013"/>
            <a:ext cx="4910285" cy="523220"/>
          </a:xfrm>
          <a:prstGeom prst="rect">
            <a:avLst/>
          </a:prstGeom>
          <a:noFill/>
        </p:spPr>
        <p:txBody>
          <a:bodyPr wrap="square" rtlCol="0">
            <a:spAutoFit/>
          </a:bodyPr>
          <a:lstStyle/>
          <a:p>
            <a:r>
              <a:rPr lang="en-US" altLang="zh-CN" sz="1400" dirty="0" smtClean="0">
                <a:solidFill>
                  <a:schemeClr val="bg1"/>
                </a:solidFill>
                <a:latin typeface="Arial" panose="020B0604020202020204" pitchFamily="34" charset="0"/>
                <a:ea typeface="微软雅黑" pitchFamily="34" charset="-122"/>
                <a:cs typeface="Arial" panose="020B0604020202020204" pitchFamily="34" charset="0"/>
              </a:rPr>
              <a:t>China International Software and Information Service Forum &amp; Entrepreneurs’ Summit 2016</a:t>
            </a:r>
            <a:endParaRPr lang="zh-CN" altLang="en-US" sz="1400" dirty="0">
              <a:solidFill>
                <a:schemeClr val="bg1"/>
              </a:solidFill>
              <a:latin typeface="Arial" panose="020B0604020202020204" pitchFamily="34" charset="0"/>
              <a:ea typeface="微软雅黑" pitchFamily="34" charset="-122"/>
              <a:cs typeface="Arial" panose="020B0604020202020204" pitchFamily="34" charset="0"/>
            </a:endParaRPr>
          </a:p>
        </p:txBody>
      </p:sp>
      <p:grpSp>
        <p:nvGrpSpPr>
          <p:cNvPr id="18" name="组合 17"/>
          <p:cNvGrpSpPr/>
          <p:nvPr/>
        </p:nvGrpSpPr>
        <p:grpSpPr>
          <a:xfrm>
            <a:off x="5486400" y="0"/>
            <a:ext cx="3657600" cy="5143500"/>
            <a:chOff x="5493149" y="-20538"/>
            <a:chExt cx="3657600" cy="5143500"/>
          </a:xfrm>
        </p:grpSpPr>
        <p:grpSp>
          <p:nvGrpSpPr>
            <p:cNvPr id="19" name="组合 18"/>
            <p:cNvGrpSpPr/>
            <p:nvPr/>
          </p:nvGrpSpPr>
          <p:grpSpPr>
            <a:xfrm>
              <a:off x="5508624" y="123478"/>
              <a:ext cx="3620725" cy="4876800"/>
              <a:chOff x="-14650" y="123478"/>
              <a:chExt cx="9144000" cy="4876800"/>
            </a:xfrm>
          </p:grpSpPr>
          <p:cxnSp>
            <p:nvCxnSpPr>
              <p:cNvPr id="45" name="直接连接符 44"/>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20" name="直接连接符 19"/>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pic>
        <p:nvPicPr>
          <p:cNvPr id="79" name="Picture 2" descr="D:\MY WORK\FUNDAMENTAL\素材\LOGO2016镂空.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sp>
        <p:nvSpPr>
          <p:cNvPr id="81" name="矩形 80"/>
          <p:cNvSpPr/>
          <p:nvPr/>
        </p:nvSpPr>
        <p:spPr>
          <a:xfrm>
            <a:off x="6041776" y="3507854"/>
            <a:ext cx="2797424" cy="897618"/>
          </a:xfrm>
          <a:prstGeom prst="rect">
            <a:avLst/>
          </a:prstGeom>
          <a:solidFill>
            <a:srgbClr val="0070C0"/>
          </a:solidFill>
        </p:spPr>
        <p:txBody>
          <a:bodyPr wrap="square">
            <a:spAutoFit/>
          </a:bodyPr>
          <a:lstStyle/>
          <a:p>
            <a:pPr>
              <a:lnSpc>
                <a:spcPct val="150000"/>
              </a:lnSpc>
            </a:pPr>
            <a:r>
              <a:rPr lang="en-US" altLang="zh-CN" sz="900" dirty="0" smtClean="0">
                <a:solidFill>
                  <a:schemeClr val="bg1"/>
                </a:solidFill>
                <a:latin typeface="Arial" pitchFamily="34" charset="0"/>
                <a:cs typeface="Arial" pitchFamily="34" charset="0"/>
              </a:rPr>
              <a:t>1000 </a:t>
            </a:r>
            <a:r>
              <a:rPr lang="en-US" altLang="zh-CN" sz="900" dirty="0">
                <a:solidFill>
                  <a:schemeClr val="bg1"/>
                </a:solidFill>
                <a:latin typeface="Arial" pitchFamily="34" charset="0"/>
                <a:cs typeface="Arial" pitchFamily="34" charset="0"/>
              </a:rPr>
              <a:t>audiences are invited to the </a:t>
            </a:r>
            <a:r>
              <a:rPr lang="en-US" altLang="zh-CN" sz="900" dirty="0" smtClean="0">
                <a:solidFill>
                  <a:schemeClr val="bg1"/>
                </a:solidFill>
                <a:latin typeface="Arial" pitchFamily="34" charset="0"/>
                <a:cs typeface="Arial" pitchFamily="34" charset="0"/>
              </a:rPr>
              <a:t>Summit </a:t>
            </a:r>
            <a:r>
              <a:rPr lang="en-US" altLang="zh-CN" sz="900" dirty="0">
                <a:solidFill>
                  <a:schemeClr val="bg1"/>
                </a:solidFill>
                <a:latin typeface="Arial" pitchFamily="34" charset="0"/>
                <a:cs typeface="Arial" pitchFamily="34" charset="0"/>
              </a:rPr>
              <a:t>Forum, including senior management from government administrations, senior technology supervisors from IT and conventional </a:t>
            </a:r>
            <a:r>
              <a:rPr lang="en-US" altLang="zh-CN" sz="900" dirty="0" smtClean="0">
                <a:solidFill>
                  <a:schemeClr val="bg1"/>
                </a:solidFill>
                <a:latin typeface="Arial" pitchFamily="34" charset="0"/>
                <a:cs typeface="Arial" pitchFamily="34" charset="0"/>
              </a:rPr>
              <a:t>Sectors.</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82" name="组合 81"/>
          <p:cNvGrpSpPr/>
          <p:nvPr/>
        </p:nvGrpSpPr>
        <p:grpSpPr>
          <a:xfrm rot="18900000" flipV="1">
            <a:off x="7263631" y="4579885"/>
            <a:ext cx="305371" cy="304800"/>
            <a:chOff x="4283968" y="428278"/>
            <a:chExt cx="360040" cy="361142"/>
          </a:xfrm>
        </p:grpSpPr>
        <p:cxnSp>
          <p:nvCxnSpPr>
            <p:cNvPr id="83" name="直接连接符 82"/>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85" name="等腰三角形 84"/>
          <p:cNvSpPr/>
          <p:nvPr/>
        </p:nvSpPr>
        <p:spPr>
          <a:xfrm flipH="1">
            <a:off x="781236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86" name="TextBox 85"/>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forum</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1882771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39924" y="1249179"/>
            <a:ext cx="4824164" cy="3182859"/>
          </a:xfrm>
          <a:prstGeom prst="rect">
            <a:avLst/>
          </a:prstGeom>
        </p:spPr>
        <p:txBody>
          <a:bodyPr wrap="square">
            <a:spAutoFit/>
          </a:bodyPr>
          <a:lstStyle/>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09.00-09.10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Opening Remarks</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09.10-09.45</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Keynote speech by Chinese government official</a:t>
            </a: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Keynote speech by Russian official, TBC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09.45-10.15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Keynote speech by Mr. Liu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Jiren</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Chairman and CEO,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Neusoft</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10.15-10.45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Jerry Kaplan, Recognized AI Specialist</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13.30-16.30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Entrepreneur speech:</a:t>
            </a: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Hu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Shanyong</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Chief Engineer, Huawei</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Rong</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Yongkang</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Amazon AWS Global VP</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Loo Tai Koon, CEO,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Pectera</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Sumar</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GM, Global Delivery Center,  IBM</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Liu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Tianwen</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Chairman and CEO, iSoftStone</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Tian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Rongju</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CTO,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Kingdee</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Xi </a:t>
            </a:r>
            <a:r>
              <a:rPr lang="en-US" altLang="zh-CN" sz="900" dirty="0" err="1" smtClean="0">
                <a:solidFill>
                  <a:schemeClr val="bg1"/>
                </a:solidFill>
                <a:latin typeface="Arial" panose="020B0604020202020204" pitchFamily="34" charset="0"/>
                <a:ea typeface="微软雅黑" panose="020B0503020204020204" pitchFamily="34" charset="-122"/>
                <a:cs typeface="Arial" panose="020B0604020202020204" pitchFamily="34" charset="0"/>
              </a:rPr>
              <a:t>Zuqiang</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VP, Greater China, CISCO</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15.30-16.00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Keynote Speech, Mr. Joseph Sifakis, Computer Scientist</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16.00-17.30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Panel Discussion</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0" name="组合 9"/>
          <p:cNvGrpSpPr/>
          <p:nvPr/>
        </p:nvGrpSpPr>
        <p:grpSpPr>
          <a:xfrm>
            <a:off x="5486400" y="0"/>
            <a:ext cx="3657600" cy="5143500"/>
            <a:chOff x="5493149" y="-20538"/>
            <a:chExt cx="3657600" cy="5143500"/>
          </a:xfrm>
        </p:grpSpPr>
        <p:grpSp>
          <p:nvGrpSpPr>
            <p:cNvPr id="11" name="组合 10"/>
            <p:cNvGrpSpPr/>
            <p:nvPr/>
          </p:nvGrpSpPr>
          <p:grpSpPr>
            <a:xfrm>
              <a:off x="5508624" y="123478"/>
              <a:ext cx="3620725" cy="4876800"/>
              <a:chOff x="-14650" y="123478"/>
              <a:chExt cx="9144000" cy="4876800"/>
            </a:xfrm>
          </p:grpSpPr>
          <p:cxnSp>
            <p:nvCxnSpPr>
              <p:cNvPr id="37" name="直接连接符 36"/>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12" name="直接连接符 11"/>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pic>
        <p:nvPicPr>
          <p:cNvPr id="71" name="Picture 2" descr="D:\MY WORK\FUNDAMENTAL\素材\LOGO2016镂空.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sp>
        <p:nvSpPr>
          <p:cNvPr id="74" name="矩形 73"/>
          <p:cNvSpPr/>
          <p:nvPr/>
        </p:nvSpPr>
        <p:spPr>
          <a:xfrm>
            <a:off x="5943600" y="1405115"/>
            <a:ext cx="2895600" cy="3182859"/>
          </a:xfrm>
          <a:prstGeom prst="rect">
            <a:avLst/>
          </a:prstGeom>
          <a:solidFill>
            <a:srgbClr val="0070C0"/>
          </a:solidFill>
        </p:spPr>
        <p:txBody>
          <a:bodyPr wrap="square">
            <a:spAutoFit/>
          </a:bodyPr>
          <a:lstStyle/>
          <a:p>
            <a:pPr>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Topics:</a:t>
            </a:r>
            <a:endParaRPr lang="zh-CN" altLang="en-US" sz="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Digital Transformation</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Data Sharing and Win-Win</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Smart Life in Cloud Era</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New Patterns in the Shared Economy</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Opportunities in Smart Economy</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Eco Systems Reshaped by Innovation</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Cloud + Net + Terminal, New Integration</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O2O, New Business Model</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High Speed WB and Cloud Computing Development</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Smart Manufacturing and Made in China 2025</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Trends for Digitalized World</a:t>
            </a: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Innovation in Health Care</a:t>
            </a: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IT+, New Perspectives in Cross Sector Development</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The Eco System in Mobile Internet</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76" name="组合 75"/>
          <p:cNvGrpSpPr/>
          <p:nvPr/>
        </p:nvGrpSpPr>
        <p:grpSpPr>
          <a:xfrm rot="8100000" flipH="1" flipV="1">
            <a:off x="387162" y="2419350"/>
            <a:ext cx="305371" cy="304800"/>
            <a:chOff x="4283968" y="428278"/>
            <a:chExt cx="360040" cy="361142"/>
          </a:xfrm>
        </p:grpSpPr>
        <p:cxnSp>
          <p:nvCxnSpPr>
            <p:cNvPr id="77" name="直接连接符 76"/>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3" name="等腰三角形 72"/>
          <p:cNvSpPr/>
          <p:nvPr/>
        </p:nvSpPr>
        <p:spPr>
          <a:xfrm flipH="1">
            <a:off x="781236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79" name="TextBox 78"/>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forum</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
        <p:nvSpPr>
          <p:cNvPr id="80" name="TextBox 79"/>
          <p:cNvSpPr txBox="1"/>
          <p:nvPr/>
        </p:nvSpPr>
        <p:spPr>
          <a:xfrm>
            <a:off x="309415" y="608013"/>
            <a:ext cx="5198324" cy="523220"/>
          </a:xfrm>
          <a:prstGeom prst="rect">
            <a:avLst/>
          </a:prstGeom>
          <a:noFill/>
        </p:spPr>
        <p:txBody>
          <a:bodyPr wrap="square" rtlCol="0">
            <a:spAutoFit/>
          </a:bodyPr>
          <a:lstStyle/>
          <a:p>
            <a:r>
              <a:rPr lang="en-US" altLang="zh-CN" sz="1400" dirty="0" smtClean="0">
                <a:solidFill>
                  <a:schemeClr val="bg1"/>
                </a:solidFill>
                <a:latin typeface="Arial" panose="020B0604020202020204" pitchFamily="34" charset="0"/>
                <a:ea typeface="微软雅黑" pitchFamily="34" charset="-122"/>
                <a:cs typeface="Arial" panose="020B0604020202020204" pitchFamily="34" charset="0"/>
              </a:rPr>
              <a:t>China International Software and Information Service Forum &amp; Entrepreneurs’ Summit 2016</a:t>
            </a:r>
            <a:endParaRPr lang="zh-CN" altLang="en-US" sz="1400" dirty="0">
              <a:solidFill>
                <a:schemeClr val="bg1"/>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2782425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a:off x="323528" y="1203598"/>
            <a:ext cx="4248472" cy="2723823"/>
          </a:xfrm>
          <a:prstGeom prst="rect">
            <a:avLst/>
          </a:prstGeom>
        </p:spPr>
        <p:txBody>
          <a:bodyPr wrap="square">
            <a:spAutoFit/>
          </a:bodyPr>
          <a:lstStyle/>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09.30-17.30, June 16, 2016</a:t>
            </a:r>
          </a:p>
          <a:p>
            <a:pPr algn="just">
              <a:lnSpc>
                <a:spcPct val="150000"/>
              </a:lnSpc>
            </a:pP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Complex Thinking, the New Paradigm of the Smart Era</a:t>
            </a:r>
            <a:endParaRPr lang="zh-CN" altLang="zh-CN" sz="900" dirty="0">
              <a:solidFill>
                <a:schemeClr val="bg1"/>
              </a:solidFill>
              <a:latin typeface="Arial" panose="020B0604020202020204" pitchFamily="34" charset="0"/>
              <a:ea typeface="微软雅黑" pitchFamily="34" charset="-122"/>
              <a:cs typeface="Arial" panose="020B0604020202020204" pitchFamily="34" charset="0"/>
            </a:endParaRPr>
          </a:p>
          <a:p>
            <a:endParaRPr lang="en-US" altLang="zh-CN" sz="900" dirty="0" smtClean="0">
              <a:solidFill>
                <a:schemeClr val="bg1"/>
              </a:solidFill>
              <a:latin typeface="Arial" panose="020B0604020202020204" pitchFamily="34" charset="0"/>
              <a:cs typeface="Arial" panose="020B0604020202020204" pitchFamily="34" charset="0"/>
            </a:endParaRPr>
          </a:p>
          <a:p>
            <a:r>
              <a:rPr lang="en-US" altLang="zh-CN" sz="900" dirty="0" smtClean="0">
                <a:solidFill>
                  <a:schemeClr val="bg1"/>
                </a:solidFill>
                <a:latin typeface="Arial" panose="020B0604020202020204" pitchFamily="34" charset="0"/>
                <a:cs typeface="Arial" panose="020B0604020202020204" pitchFamily="34" charset="0"/>
              </a:rPr>
              <a:t>As </a:t>
            </a:r>
            <a:r>
              <a:rPr lang="en-US" altLang="zh-CN" sz="900" dirty="0">
                <a:solidFill>
                  <a:schemeClr val="bg1"/>
                </a:solidFill>
                <a:latin typeface="Arial" panose="020B0604020202020204" pitchFamily="34" charset="0"/>
                <a:cs typeface="Arial" panose="020B0604020202020204" pitchFamily="34" charset="0"/>
              </a:rPr>
              <a:t>one of the major events of China International Software and Information Service Fair, China Software Trends Forums is committed to boost the development of China’s software and information service industry.   </a:t>
            </a:r>
            <a:endParaRPr lang="zh-CN" altLang="zh-CN" sz="900" dirty="0">
              <a:solidFill>
                <a:schemeClr val="bg1"/>
              </a:solidFill>
              <a:latin typeface="Arial" panose="020B0604020202020204" pitchFamily="34" charset="0"/>
              <a:cs typeface="Arial" panose="020B0604020202020204" pitchFamily="34" charset="0"/>
            </a:endParaRPr>
          </a:p>
          <a:p>
            <a:r>
              <a:rPr lang="en-US" altLang="zh-CN" sz="900" dirty="0">
                <a:solidFill>
                  <a:schemeClr val="bg1"/>
                </a:solidFill>
                <a:latin typeface="Arial" panose="020B0604020202020204" pitchFamily="34" charset="0"/>
                <a:cs typeface="Arial" panose="020B0604020202020204" pitchFamily="34" charset="0"/>
              </a:rPr>
              <a:t> </a:t>
            </a:r>
            <a:endParaRPr lang="zh-CN" altLang="zh-CN" sz="900" dirty="0">
              <a:solidFill>
                <a:schemeClr val="bg1"/>
              </a:solidFill>
              <a:latin typeface="Arial" panose="020B0604020202020204" pitchFamily="34" charset="0"/>
              <a:cs typeface="Arial" panose="020B0604020202020204" pitchFamily="34" charset="0"/>
            </a:endParaRPr>
          </a:p>
          <a:p>
            <a:r>
              <a:rPr lang="en-US" altLang="zh-CN" sz="900" dirty="0">
                <a:solidFill>
                  <a:schemeClr val="bg1"/>
                </a:solidFill>
                <a:latin typeface="Arial" panose="020B0604020202020204" pitchFamily="34" charset="0"/>
                <a:cs typeface="Arial" panose="020B0604020202020204" pitchFamily="34" charset="0"/>
              </a:rPr>
              <a:t>The theme of China Software Trends Forum is </a:t>
            </a:r>
            <a:r>
              <a:rPr lang="en-US" altLang="zh-CN" sz="900" b="1" dirty="0">
                <a:solidFill>
                  <a:schemeClr val="bg1"/>
                </a:solidFill>
                <a:latin typeface="Arial" panose="020B0604020202020204" pitchFamily="34" charset="0"/>
                <a:cs typeface="Arial" panose="020B0604020202020204" pitchFamily="34" charset="0"/>
              </a:rPr>
              <a:t>“Complex Thinking, the New Paradigm of the Smart Era”.  </a:t>
            </a:r>
            <a:r>
              <a:rPr lang="en-US" altLang="zh-CN" sz="900" dirty="0">
                <a:solidFill>
                  <a:schemeClr val="bg1"/>
                </a:solidFill>
                <a:latin typeface="Arial" panose="020B0604020202020204" pitchFamily="34" charset="0"/>
                <a:cs typeface="Arial" panose="020B0604020202020204" pitchFamily="34" charset="0"/>
              </a:rPr>
              <a:t>The forum will discuss why we should see the world with interdisciplinary and </a:t>
            </a:r>
            <a:r>
              <a:rPr lang="en-US" altLang="zh-CN" sz="900" dirty="0" smtClean="0">
                <a:solidFill>
                  <a:schemeClr val="bg1"/>
                </a:solidFill>
                <a:latin typeface="Arial" panose="020B0604020202020204" pitchFamily="34" charset="0"/>
                <a:cs typeface="Arial" panose="020B0604020202020204" pitchFamily="34" charset="0"/>
              </a:rPr>
              <a:t>inter-sector </a:t>
            </a:r>
            <a:r>
              <a:rPr lang="en-US" altLang="zh-CN" sz="900" dirty="0">
                <a:solidFill>
                  <a:schemeClr val="bg1"/>
                </a:solidFill>
                <a:latin typeface="Arial" panose="020B0604020202020204" pitchFamily="34" charset="0"/>
                <a:cs typeface="Arial" panose="020B0604020202020204" pitchFamily="34" charset="0"/>
              </a:rPr>
              <a:t>ways, and how we can obtain the whole new methodology and solutions with those whole new approaches.  </a:t>
            </a:r>
            <a:endParaRPr lang="zh-CN" altLang="zh-CN" sz="900" dirty="0">
              <a:solidFill>
                <a:schemeClr val="bg1"/>
              </a:solidFill>
              <a:latin typeface="Arial" panose="020B0604020202020204" pitchFamily="34" charset="0"/>
              <a:cs typeface="Arial" panose="020B0604020202020204" pitchFamily="34" charset="0"/>
            </a:endParaRPr>
          </a:p>
          <a:p>
            <a:r>
              <a:rPr lang="en-US" altLang="zh-CN" sz="900" dirty="0">
                <a:solidFill>
                  <a:schemeClr val="bg1"/>
                </a:solidFill>
                <a:latin typeface="Arial" panose="020B0604020202020204" pitchFamily="34" charset="0"/>
                <a:cs typeface="Arial" panose="020B0604020202020204" pitchFamily="34" charset="0"/>
              </a:rPr>
              <a:t> </a:t>
            </a:r>
            <a:endParaRPr lang="zh-CN" altLang="zh-CN" sz="900" dirty="0">
              <a:solidFill>
                <a:schemeClr val="bg1"/>
              </a:solidFill>
              <a:latin typeface="Arial" panose="020B0604020202020204" pitchFamily="34" charset="0"/>
              <a:cs typeface="Arial" panose="020B0604020202020204" pitchFamily="34" charset="0"/>
            </a:endParaRPr>
          </a:p>
          <a:p>
            <a:r>
              <a:rPr lang="en-US" altLang="zh-CN" sz="900" dirty="0">
                <a:solidFill>
                  <a:schemeClr val="bg1"/>
                </a:solidFill>
                <a:latin typeface="Arial" panose="020B0604020202020204" pitchFamily="34" charset="0"/>
                <a:cs typeface="Arial" panose="020B0604020202020204" pitchFamily="34" charset="0"/>
              </a:rPr>
              <a:t>CST Forum invites government officials from different countries and regions, high level executives and senior consultants from recognized corporations and R &amp; D facilities to interpret, forecast and present the policies and the hottest and latest technologies, applications, and the trends in both IT sectors and conventional sectors.  By series speeches and panel discussion, the CST Forum will demonstrate how complex thinking is vital in the smart era. </a:t>
            </a:r>
            <a:endParaRPr lang="zh-CN" altLang="zh-CN" sz="900" dirty="0">
              <a:solidFill>
                <a:schemeClr val="bg1"/>
              </a:solidFill>
              <a:latin typeface="Arial" panose="020B0604020202020204" pitchFamily="34" charset="0"/>
              <a:ea typeface="微软雅黑" pitchFamily="34" charset="-122"/>
              <a:cs typeface="Arial" panose="020B0604020202020204" pitchFamily="34" charset="0"/>
            </a:endParaRPr>
          </a:p>
        </p:txBody>
      </p:sp>
      <p:sp>
        <p:nvSpPr>
          <p:cNvPr id="2" name="矩形 1"/>
          <p:cNvSpPr/>
          <p:nvPr/>
        </p:nvSpPr>
        <p:spPr>
          <a:xfrm>
            <a:off x="323528" y="604926"/>
            <a:ext cx="4053127" cy="523220"/>
          </a:xfrm>
          <a:prstGeom prst="rect">
            <a:avLst/>
          </a:prstGeom>
        </p:spPr>
        <p:txBody>
          <a:bodyPr wrap="square">
            <a:spAutoFit/>
          </a:bodyPr>
          <a:lstStyle/>
          <a:p>
            <a:r>
              <a:rPr lang="en-US" altLang="zh-CN" sz="1400" dirty="0" smtClean="0">
                <a:solidFill>
                  <a:schemeClr val="bg1"/>
                </a:solidFill>
                <a:latin typeface="微软雅黑" pitchFamily="34" charset="-122"/>
                <a:ea typeface="微软雅黑" pitchFamily="34" charset="-122"/>
              </a:rPr>
              <a:t>China Software and Information Service Policy and Trends Forum 2016</a:t>
            </a:r>
            <a:endParaRPr lang="zh-CN" altLang="zh-CN" sz="1400" dirty="0">
              <a:solidFill>
                <a:schemeClr val="bg1"/>
              </a:solidFill>
              <a:latin typeface="微软雅黑" pitchFamily="34" charset="-122"/>
              <a:ea typeface="微软雅黑" pitchFamily="34" charset="-122"/>
            </a:endParaRPr>
          </a:p>
        </p:txBody>
      </p:sp>
      <p:sp>
        <p:nvSpPr>
          <p:cNvPr id="69" name="矩形 68"/>
          <p:cNvSpPr/>
          <p:nvPr/>
        </p:nvSpPr>
        <p:spPr>
          <a:xfrm>
            <a:off x="4644008" y="1061625"/>
            <a:ext cx="4392488" cy="3598357"/>
          </a:xfrm>
          <a:prstGeom prst="rect">
            <a:avLst/>
          </a:prstGeom>
        </p:spPr>
        <p:txBody>
          <a:bodyPr wrap="square">
            <a:spAutoFit/>
          </a:bodyPr>
          <a:lstStyle/>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09.30-10.00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Policy Interpretation by Chinese </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g</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overnment official</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10.00-10.20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China’s Digital Transformation, by McKinsey, TBC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10.20-10.40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Share Economy, by Baker &amp; McKenzie, TBC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10.40-11.30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Global Digital Trends, China, Germany, and Japan, by </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Mr.. Feng Xingliang, Chief Representative, NRW Invest</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Senior Analyst from Sumitomo Mitsui Banking Corp</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13.30-14.00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Coping with Complexity in Systems Engineering, by Mr. 	Joseph Sifakis</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14.00-14.20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Cognitive Business Era by IBM</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14.20-14.40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Smart City Trends, by Mr.. Walter Fang, Executive VP, 	iSoftStone</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14.40-15.00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Digital Economy Era, By Wei Min, Founder of Cloud Huoer</a:t>
            </a: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15.00-15.20	Cloud Computing Reshaping the Industry, by Mr. Xu Yimin, 	President, Xinzhiyun</a:t>
            </a:r>
            <a:endParaRPr lang="zh-CN" altLang="en-US"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15.20-15.40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AI, the New Tide, by Pectora, TBC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15.40-16.00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Cyber Security in Smart Era, by Mr. Samuel Sinn, PWC</a:t>
            </a: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15.40-17.30</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Panel Discussion: the Challenges in Complexity</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7" name="等腰三角形 6"/>
          <p:cNvSpPr/>
          <p:nvPr/>
        </p:nvSpPr>
        <p:spPr>
          <a:xfrm flipH="1">
            <a:off x="781236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8" name="TextBox 7"/>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forum</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1194608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323528" y="1011018"/>
            <a:ext cx="2808312" cy="0"/>
          </a:xfrm>
          <a:prstGeom prst="line">
            <a:avLst/>
          </a:prstGeom>
          <a:ln w="76200" cmpd="thinThick">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21521" y="476622"/>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cxnSp>
        <p:nvCxnSpPr>
          <p:cNvPr id="8" name="直接连接符 7"/>
          <p:cNvCxnSpPr/>
          <p:nvPr/>
        </p:nvCxnSpPr>
        <p:spPr>
          <a:xfrm>
            <a:off x="336848" y="597402"/>
            <a:ext cx="1041501" cy="1038244"/>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66518" y="627534"/>
            <a:ext cx="2793314" cy="369332"/>
          </a:xfrm>
          <a:prstGeom prst="rect">
            <a:avLst/>
          </a:prstGeom>
          <a:ln>
            <a:noFill/>
          </a:ln>
        </p:spPr>
        <p:txBody>
          <a:bodyPr wrap="square">
            <a:spAutoFit/>
          </a:bodyPr>
          <a:lstStyle/>
          <a:p>
            <a:r>
              <a:rPr lang="en-US" altLang="zh-CN" dirty="0" smtClean="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rPr>
              <a:t>Publications &amp; Publicity</a:t>
            </a:r>
            <a:endParaRPr lang="zh-CN" altLang="en-US" dirty="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endParaRPr>
          </a:p>
        </p:txBody>
      </p:sp>
      <p:sp>
        <p:nvSpPr>
          <p:cNvPr id="79" name="TextBox 78"/>
          <p:cNvSpPr txBox="1"/>
          <p:nvPr/>
        </p:nvSpPr>
        <p:spPr>
          <a:xfrm>
            <a:off x="588153" y="1333961"/>
            <a:ext cx="2127505" cy="1520866"/>
          </a:xfrm>
          <a:prstGeom prst="rect">
            <a:avLst/>
          </a:prstGeom>
          <a:noFill/>
        </p:spPr>
        <p:txBody>
          <a:bodyPr wrap="none" rtlCol="0">
            <a:spAutoFit/>
          </a:bodyPr>
          <a:lstStyle/>
          <a:p>
            <a:pPr algn="just">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Official Publicity Platform:</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Software Innovation Report</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Chinese Information Market Demands</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CISIS Fair News</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Official APP</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Official WeChat</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Official weibo</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78" name="TextBox 77"/>
          <p:cNvSpPr txBox="1"/>
          <p:nvPr/>
        </p:nvSpPr>
        <p:spPr>
          <a:xfrm>
            <a:off x="2987824" y="1333961"/>
            <a:ext cx="1281120" cy="3390608"/>
          </a:xfrm>
          <a:prstGeom prst="rect">
            <a:avLst/>
          </a:prstGeom>
          <a:noFill/>
        </p:spPr>
        <p:txBody>
          <a:bodyPr wrap="none" rtlCol="0">
            <a:spAutoFit/>
          </a:bodyPr>
          <a:lstStyle/>
          <a:p>
            <a:pPr>
              <a:lnSpc>
                <a:spcPct val="150000"/>
              </a:lnSpc>
            </a:pPr>
            <a:r>
              <a:rPr lang="en-US" altLang="zh-CN" sz="900" b="1" dirty="0" smtClean="0">
                <a:solidFill>
                  <a:schemeClr val="bg1"/>
                </a:solidFill>
                <a:latin typeface="Arial" pitchFamily="34" charset="0"/>
                <a:cs typeface="Arial" pitchFamily="34" charset="0"/>
              </a:rPr>
              <a:t>Media Partners</a:t>
            </a:r>
            <a:r>
              <a:rPr lang="zh-CN" altLang="en-US" sz="900" b="1" dirty="0" smtClean="0">
                <a:solidFill>
                  <a:schemeClr val="bg1"/>
                </a:solidFill>
                <a:latin typeface="Arial" pitchFamily="34" charset="0"/>
                <a:cs typeface="Arial" pitchFamily="34" charset="0"/>
              </a:rPr>
              <a:t>： </a:t>
            </a:r>
            <a:endParaRPr lang="en-US" altLang="zh-CN" sz="900" b="1" dirty="0" smtClean="0">
              <a:solidFill>
                <a:schemeClr val="bg1"/>
              </a:solidFill>
              <a:latin typeface="Arial" pitchFamily="34" charset="0"/>
              <a:cs typeface="Arial" pitchFamily="34" charset="0"/>
            </a:endParaRPr>
          </a:p>
          <a:p>
            <a:pPr>
              <a:lnSpc>
                <a:spcPct val="150000"/>
              </a:lnSpc>
            </a:pPr>
            <a:r>
              <a:rPr lang="en-US" altLang="zh-CN" sz="900" dirty="0" smtClean="0">
                <a:solidFill>
                  <a:schemeClr val="bg1"/>
                </a:solidFill>
                <a:latin typeface="Arial" pitchFamily="34" charset="0"/>
                <a:cs typeface="Arial" pitchFamily="34" charset="0"/>
              </a:rPr>
              <a:t>Xinhua News Agency</a:t>
            </a:r>
          </a:p>
          <a:p>
            <a:pPr>
              <a:lnSpc>
                <a:spcPct val="150000"/>
              </a:lnSpc>
            </a:pPr>
            <a:r>
              <a:rPr lang="en-US" altLang="zh-CN" sz="900" dirty="0" smtClean="0">
                <a:solidFill>
                  <a:schemeClr val="bg1"/>
                </a:solidFill>
                <a:latin typeface="Arial" pitchFamily="34" charset="0"/>
                <a:cs typeface="Arial" pitchFamily="34" charset="0"/>
              </a:rPr>
              <a:t>China Daily</a:t>
            </a:r>
          </a:p>
          <a:p>
            <a:pPr>
              <a:lnSpc>
                <a:spcPct val="150000"/>
              </a:lnSpc>
            </a:pPr>
            <a:r>
              <a:rPr lang="en-US" altLang="zh-CN" sz="900" dirty="0" smtClean="0">
                <a:solidFill>
                  <a:schemeClr val="bg1"/>
                </a:solidFill>
                <a:latin typeface="Arial" pitchFamily="34" charset="0"/>
                <a:cs typeface="Arial" pitchFamily="34" charset="0"/>
              </a:rPr>
              <a:t>Liaoning Daily</a:t>
            </a:r>
          </a:p>
          <a:p>
            <a:pPr>
              <a:lnSpc>
                <a:spcPct val="150000"/>
              </a:lnSpc>
            </a:pPr>
            <a:r>
              <a:rPr lang="en-US" altLang="zh-CN" sz="900" dirty="0">
                <a:solidFill>
                  <a:schemeClr val="bg1"/>
                </a:solidFill>
                <a:latin typeface="Arial" pitchFamily="34" charset="0"/>
                <a:cs typeface="Arial" pitchFamily="34" charset="0"/>
              </a:rPr>
              <a:t>Caixin Media</a:t>
            </a:r>
            <a:endParaRPr lang="en-US" altLang="zh-CN" sz="900" dirty="0" smtClean="0">
              <a:solidFill>
                <a:schemeClr val="bg1"/>
              </a:solidFill>
              <a:latin typeface="Arial" pitchFamily="34" charset="0"/>
              <a:cs typeface="Arial" pitchFamily="34" charset="0"/>
            </a:endParaRPr>
          </a:p>
          <a:p>
            <a:pPr>
              <a:lnSpc>
                <a:spcPct val="150000"/>
              </a:lnSpc>
            </a:pPr>
            <a:r>
              <a:rPr lang="en-US" altLang="zh-CN" sz="900" dirty="0" smtClean="0">
                <a:solidFill>
                  <a:schemeClr val="bg1"/>
                </a:solidFill>
                <a:latin typeface="Arial" pitchFamily="34" charset="0"/>
                <a:cs typeface="Arial" pitchFamily="34" charset="0"/>
              </a:rPr>
              <a:t>China Business</a:t>
            </a:r>
          </a:p>
          <a:p>
            <a:pPr>
              <a:lnSpc>
                <a:spcPct val="150000"/>
              </a:lnSpc>
            </a:pPr>
            <a:r>
              <a:rPr lang="en-US" altLang="zh-CN" sz="900" dirty="0" smtClean="0">
                <a:solidFill>
                  <a:schemeClr val="bg1"/>
                </a:solidFill>
                <a:latin typeface="Arial" pitchFamily="34" charset="0"/>
                <a:cs typeface="Arial" pitchFamily="34" charset="0"/>
              </a:rPr>
              <a:t>Sina.com</a:t>
            </a:r>
          </a:p>
          <a:p>
            <a:pPr>
              <a:lnSpc>
                <a:spcPct val="150000"/>
              </a:lnSpc>
            </a:pPr>
            <a:r>
              <a:rPr lang="en-US" altLang="zh-CN" sz="900" dirty="0" smtClean="0">
                <a:solidFill>
                  <a:schemeClr val="bg1"/>
                </a:solidFill>
                <a:latin typeface="Arial" pitchFamily="34" charset="0"/>
                <a:cs typeface="Arial" pitchFamily="34" charset="0"/>
              </a:rPr>
              <a:t>QQ.com</a:t>
            </a:r>
          </a:p>
          <a:p>
            <a:pPr>
              <a:lnSpc>
                <a:spcPct val="150000"/>
              </a:lnSpc>
            </a:pPr>
            <a:r>
              <a:rPr lang="en-US" altLang="zh-CN" sz="900" dirty="0" smtClean="0">
                <a:solidFill>
                  <a:schemeClr val="bg1"/>
                </a:solidFill>
                <a:latin typeface="Arial" pitchFamily="34" charset="0"/>
                <a:cs typeface="Arial" pitchFamily="34" charset="0"/>
              </a:rPr>
              <a:t>CBN</a:t>
            </a:r>
          </a:p>
          <a:p>
            <a:pPr>
              <a:lnSpc>
                <a:spcPct val="150000"/>
              </a:lnSpc>
            </a:pPr>
            <a:r>
              <a:rPr lang="en-US" altLang="zh-CN" sz="900" dirty="0" smtClean="0">
                <a:solidFill>
                  <a:schemeClr val="bg1"/>
                </a:solidFill>
                <a:latin typeface="Arial" pitchFamily="34" charset="0"/>
                <a:cs typeface="Arial" pitchFamily="34" charset="0"/>
              </a:rPr>
              <a:t>Ifeng.com</a:t>
            </a:r>
          </a:p>
          <a:p>
            <a:pPr>
              <a:lnSpc>
                <a:spcPct val="150000"/>
              </a:lnSpc>
            </a:pPr>
            <a:r>
              <a:rPr lang="en-US" altLang="zh-CN" sz="900" dirty="0" smtClean="0">
                <a:solidFill>
                  <a:schemeClr val="bg1"/>
                </a:solidFill>
                <a:latin typeface="Arial" pitchFamily="34" charset="0"/>
                <a:cs typeface="Arial" pitchFamily="34" charset="0"/>
              </a:rPr>
              <a:t>Netease.com</a:t>
            </a:r>
          </a:p>
          <a:p>
            <a:pPr>
              <a:lnSpc>
                <a:spcPct val="150000"/>
              </a:lnSpc>
            </a:pPr>
            <a:r>
              <a:rPr lang="en-US" altLang="zh-CN" sz="900" dirty="0" smtClean="0">
                <a:solidFill>
                  <a:schemeClr val="bg1"/>
                </a:solidFill>
                <a:latin typeface="Arial" pitchFamily="34" charset="0"/>
                <a:cs typeface="Arial" pitchFamily="34" charset="0"/>
              </a:rPr>
              <a:t>Chinabyte.com</a:t>
            </a:r>
          </a:p>
          <a:p>
            <a:pPr>
              <a:lnSpc>
                <a:spcPct val="150000"/>
              </a:lnSpc>
            </a:pPr>
            <a:r>
              <a:rPr lang="en-US" altLang="zh-CN" sz="900" dirty="0" smtClean="0">
                <a:solidFill>
                  <a:schemeClr val="bg1"/>
                </a:solidFill>
                <a:latin typeface="Arial" pitchFamily="34" charset="0"/>
                <a:cs typeface="Arial" pitchFamily="34" charset="0"/>
              </a:rPr>
              <a:t>China Entrepreneur</a:t>
            </a:r>
          </a:p>
          <a:p>
            <a:pPr>
              <a:lnSpc>
                <a:spcPct val="150000"/>
              </a:lnSpc>
            </a:pPr>
            <a:r>
              <a:rPr lang="en-US" altLang="zh-CN" sz="900" dirty="0" smtClean="0">
                <a:solidFill>
                  <a:schemeClr val="bg1"/>
                </a:solidFill>
                <a:latin typeface="Arial" pitchFamily="34" charset="0"/>
                <a:cs typeface="Arial" pitchFamily="34" charset="0"/>
              </a:rPr>
              <a:t>IT Time Weekly</a:t>
            </a:r>
          </a:p>
          <a:p>
            <a:pPr>
              <a:lnSpc>
                <a:spcPct val="150000"/>
              </a:lnSpc>
            </a:pPr>
            <a:r>
              <a:rPr lang="en-US" altLang="zh-CN" sz="900" dirty="0" smtClean="0">
                <a:solidFill>
                  <a:schemeClr val="bg1"/>
                </a:solidFill>
                <a:latin typeface="Arial" pitchFamily="34" charset="0"/>
                <a:cs typeface="Arial" pitchFamily="34" charset="0"/>
              </a:rPr>
              <a:t>Business Value</a:t>
            </a:r>
          </a:p>
          <a:p>
            <a:pPr>
              <a:lnSpc>
                <a:spcPct val="150000"/>
              </a:lnSpc>
            </a:pPr>
            <a:r>
              <a:rPr lang="en-US" altLang="zh-CN" sz="900" dirty="0" smtClean="0">
                <a:solidFill>
                  <a:schemeClr val="bg1"/>
                </a:solidFill>
                <a:latin typeface="Arial" pitchFamily="34" charset="0"/>
                <a:cs typeface="Arial" pitchFamily="34" charset="0"/>
              </a:rPr>
              <a:t>Hexun.com</a:t>
            </a:r>
            <a:endParaRPr lang="zh-CN" altLang="en-US" sz="900" dirty="0">
              <a:solidFill>
                <a:schemeClr val="bg1"/>
              </a:solidFill>
              <a:latin typeface="Arial" pitchFamily="34" charset="0"/>
              <a:cs typeface="Arial" pitchFamily="34" charset="0"/>
            </a:endParaRPr>
          </a:p>
        </p:txBody>
      </p:sp>
      <p:sp>
        <p:nvSpPr>
          <p:cNvPr id="80" name="TextBox 79"/>
          <p:cNvSpPr txBox="1"/>
          <p:nvPr/>
        </p:nvSpPr>
        <p:spPr>
          <a:xfrm>
            <a:off x="4644008" y="1333961"/>
            <a:ext cx="1180131" cy="3390608"/>
          </a:xfrm>
          <a:prstGeom prst="rect">
            <a:avLst/>
          </a:prstGeom>
          <a:noFill/>
        </p:spPr>
        <p:txBody>
          <a:bodyPr wrap="none" rtlCol="0">
            <a:spAutoFit/>
          </a:bodyPr>
          <a:lstStyle/>
          <a:p>
            <a:pPr>
              <a:lnSpc>
                <a:spcPct val="150000"/>
              </a:lnSpc>
            </a:pPr>
            <a:endParaRPr lang="en-US" altLang="zh-CN" sz="900" dirty="0" smtClean="0">
              <a:solidFill>
                <a:schemeClr val="bg1"/>
              </a:solidFill>
              <a:latin typeface="Arial" pitchFamily="34" charset="0"/>
              <a:cs typeface="Arial" pitchFamily="34" charset="0"/>
            </a:endParaRPr>
          </a:p>
          <a:p>
            <a:pPr>
              <a:lnSpc>
                <a:spcPct val="150000"/>
              </a:lnSpc>
            </a:pPr>
            <a:r>
              <a:rPr lang="en-US" altLang="zh-CN" sz="900" dirty="0" smtClean="0">
                <a:solidFill>
                  <a:schemeClr val="bg1"/>
                </a:solidFill>
                <a:latin typeface="Arial" pitchFamily="34" charset="0"/>
                <a:cs typeface="Arial" pitchFamily="34" charset="0"/>
              </a:rPr>
              <a:t>Cyzone</a:t>
            </a:r>
          </a:p>
          <a:p>
            <a:pPr>
              <a:lnSpc>
                <a:spcPct val="150000"/>
              </a:lnSpc>
            </a:pPr>
            <a:r>
              <a:rPr lang="en-US" altLang="zh-CN" sz="900" dirty="0" smtClean="0">
                <a:solidFill>
                  <a:schemeClr val="bg1"/>
                </a:solidFill>
                <a:latin typeface="Arial" pitchFamily="34" charset="0"/>
                <a:cs typeface="Arial" pitchFamily="34" charset="0"/>
              </a:rPr>
              <a:t>IT Manager</a:t>
            </a:r>
          </a:p>
          <a:p>
            <a:pPr>
              <a:lnSpc>
                <a:spcPct val="150000"/>
              </a:lnSpc>
            </a:pPr>
            <a:r>
              <a:rPr lang="en-US" altLang="zh-CN" sz="900" dirty="0" smtClean="0">
                <a:solidFill>
                  <a:schemeClr val="bg1"/>
                </a:solidFill>
                <a:latin typeface="Arial" pitchFamily="34" charset="0"/>
                <a:cs typeface="Arial" pitchFamily="34" charset="0"/>
              </a:rPr>
              <a:t>China Computer</a:t>
            </a:r>
          </a:p>
          <a:p>
            <a:pPr>
              <a:lnSpc>
                <a:spcPct val="150000"/>
              </a:lnSpc>
            </a:pPr>
            <a:r>
              <a:rPr lang="en-US" altLang="zh-CN" sz="900" dirty="0" smtClean="0">
                <a:solidFill>
                  <a:schemeClr val="bg1"/>
                </a:solidFill>
                <a:latin typeface="Arial" pitchFamily="34" charset="0"/>
                <a:cs typeface="Arial" pitchFamily="34" charset="0"/>
              </a:rPr>
              <a:t>Internet Weekly</a:t>
            </a:r>
          </a:p>
          <a:p>
            <a:pPr>
              <a:lnSpc>
                <a:spcPct val="150000"/>
              </a:lnSpc>
            </a:pPr>
            <a:r>
              <a:rPr lang="en-US" altLang="zh-CN" sz="900" dirty="0" smtClean="0">
                <a:solidFill>
                  <a:schemeClr val="bg1"/>
                </a:solidFill>
                <a:latin typeface="Arial" pitchFamily="34" charset="0"/>
                <a:cs typeface="Arial" pitchFamily="34" charset="0"/>
              </a:rPr>
              <a:t>21</a:t>
            </a:r>
            <a:r>
              <a:rPr lang="en-US" altLang="zh-CN" sz="900" baseline="30000" dirty="0" smtClean="0">
                <a:solidFill>
                  <a:schemeClr val="bg1"/>
                </a:solidFill>
                <a:latin typeface="Arial" pitchFamily="34" charset="0"/>
                <a:cs typeface="Arial" pitchFamily="34" charset="0"/>
              </a:rPr>
              <a:t>st</a:t>
            </a:r>
            <a:r>
              <a:rPr lang="en-US" altLang="zh-CN" sz="900" dirty="0" smtClean="0">
                <a:solidFill>
                  <a:schemeClr val="bg1"/>
                </a:solidFill>
                <a:latin typeface="Arial" pitchFamily="34" charset="0"/>
                <a:cs typeface="Arial" pitchFamily="34" charset="0"/>
              </a:rPr>
              <a:t> Century Herald</a:t>
            </a:r>
          </a:p>
          <a:p>
            <a:pPr>
              <a:lnSpc>
                <a:spcPct val="150000"/>
              </a:lnSpc>
            </a:pPr>
            <a:r>
              <a:rPr lang="en-US" altLang="zh-CN" sz="900" dirty="0" smtClean="0">
                <a:solidFill>
                  <a:schemeClr val="bg1"/>
                </a:solidFill>
                <a:latin typeface="Arial" pitchFamily="34" charset="0"/>
                <a:cs typeface="Arial" pitchFamily="34" charset="0"/>
              </a:rPr>
              <a:t>IT CCW.net</a:t>
            </a:r>
          </a:p>
          <a:p>
            <a:pPr>
              <a:lnSpc>
                <a:spcPct val="150000"/>
              </a:lnSpc>
            </a:pPr>
            <a:r>
              <a:rPr lang="en-US" altLang="zh-CN" sz="900" dirty="0" smtClean="0">
                <a:solidFill>
                  <a:schemeClr val="bg1"/>
                </a:solidFill>
                <a:latin typeface="Arial" pitchFamily="34" charset="0"/>
                <a:cs typeface="Arial" pitchFamily="34" charset="0"/>
              </a:rPr>
              <a:t>CSDN</a:t>
            </a:r>
          </a:p>
          <a:p>
            <a:pPr>
              <a:lnSpc>
                <a:spcPct val="150000"/>
              </a:lnSpc>
            </a:pPr>
            <a:r>
              <a:rPr lang="en-US" altLang="zh-CN" sz="900" dirty="0" smtClean="0">
                <a:solidFill>
                  <a:schemeClr val="bg1"/>
                </a:solidFill>
                <a:latin typeface="Arial" pitchFamily="34" charset="0"/>
                <a:cs typeface="Arial" pitchFamily="34" charset="0"/>
              </a:rPr>
              <a:t>CIO Times</a:t>
            </a:r>
          </a:p>
          <a:p>
            <a:pPr>
              <a:lnSpc>
                <a:spcPct val="150000"/>
              </a:lnSpc>
            </a:pPr>
            <a:r>
              <a:rPr lang="en-US" altLang="zh-CN" sz="900" dirty="0" smtClean="0">
                <a:solidFill>
                  <a:schemeClr val="bg1"/>
                </a:solidFill>
                <a:latin typeface="Arial" pitchFamily="34" charset="0"/>
                <a:cs typeface="Arial" pitchFamily="34" charset="0"/>
              </a:rPr>
              <a:t>CNET News</a:t>
            </a:r>
          </a:p>
          <a:p>
            <a:pPr>
              <a:lnSpc>
                <a:spcPct val="150000"/>
              </a:lnSpc>
            </a:pPr>
            <a:r>
              <a:rPr lang="en-US" altLang="zh-CN" sz="900" dirty="0" smtClean="0">
                <a:solidFill>
                  <a:schemeClr val="bg1"/>
                </a:solidFill>
                <a:latin typeface="Arial" pitchFamily="34" charset="0"/>
                <a:cs typeface="Arial" pitchFamily="34" charset="0"/>
              </a:rPr>
              <a:t>Information China</a:t>
            </a:r>
          </a:p>
          <a:p>
            <a:pPr>
              <a:lnSpc>
                <a:spcPct val="150000"/>
              </a:lnSpc>
            </a:pPr>
            <a:r>
              <a:rPr lang="en-US" altLang="zh-CN" sz="900" dirty="0" smtClean="0">
                <a:solidFill>
                  <a:schemeClr val="bg1"/>
                </a:solidFill>
                <a:latin typeface="Arial" pitchFamily="34" charset="0"/>
                <a:cs typeface="Arial" pitchFamily="34" charset="0"/>
              </a:rPr>
              <a:t>China Value</a:t>
            </a:r>
          </a:p>
          <a:p>
            <a:pPr>
              <a:lnSpc>
                <a:spcPct val="150000"/>
              </a:lnSpc>
            </a:pPr>
            <a:r>
              <a:rPr lang="en-US" altLang="zh-CN" sz="900" dirty="0" smtClean="0">
                <a:solidFill>
                  <a:schemeClr val="bg1"/>
                </a:solidFill>
                <a:latin typeface="Arial" pitchFamily="34" charset="0"/>
                <a:cs typeface="Arial" pitchFamily="34" charset="0"/>
              </a:rPr>
              <a:t>CEOCIO</a:t>
            </a:r>
          </a:p>
          <a:p>
            <a:pPr>
              <a:lnSpc>
                <a:spcPct val="150000"/>
              </a:lnSpc>
            </a:pPr>
            <a:r>
              <a:rPr lang="en-US" altLang="zh-CN" sz="900" dirty="0" smtClean="0">
                <a:solidFill>
                  <a:schemeClr val="bg1"/>
                </a:solidFill>
                <a:latin typeface="Arial" pitchFamily="34" charset="0"/>
                <a:cs typeface="Arial" pitchFamily="34" charset="0"/>
              </a:rPr>
              <a:t>China Sourcing</a:t>
            </a:r>
          </a:p>
          <a:p>
            <a:pPr>
              <a:lnSpc>
                <a:spcPct val="150000"/>
              </a:lnSpc>
            </a:pPr>
            <a:r>
              <a:rPr lang="en-US" altLang="zh-CN" sz="900" dirty="0" smtClean="0">
                <a:solidFill>
                  <a:schemeClr val="bg1"/>
                </a:solidFill>
                <a:latin typeface="Arial" pitchFamily="34" charset="0"/>
                <a:cs typeface="Arial" pitchFamily="34" charset="0"/>
              </a:rPr>
              <a:t>Chinacity.org.cn</a:t>
            </a:r>
          </a:p>
          <a:p>
            <a:pPr>
              <a:lnSpc>
                <a:spcPct val="150000"/>
              </a:lnSpc>
            </a:pPr>
            <a:r>
              <a:rPr lang="en-US" altLang="zh-CN" sz="900" dirty="0" smtClean="0">
                <a:solidFill>
                  <a:schemeClr val="bg1"/>
                </a:solidFill>
                <a:latin typeface="Arial" pitchFamily="34" charset="0"/>
                <a:cs typeface="Arial" pitchFamily="34" charset="0"/>
              </a:rPr>
              <a:t>PR News</a:t>
            </a:r>
            <a:endParaRPr lang="zh-CN" altLang="en-US" sz="900" dirty="0">
              <a:solidFill>
                <a:schemeClr val="bg1"/>
              </a:solidFill>
              <a:latin typeface="Arial" pitchFamily="34" charset="0"/>
              <a:cs typeface="Arial" pitchFamily="34" charset="0"/>
            </a:endParaRPr>
          </a:p>
        </p:txBody>
      </p:sp>
      <p:sp>
        <p:nvSpPr>
          <p:cNvPr id="85" name="TextBox 84"/>
          <p:cNvSpPr txBox="1"/>
          <p:nvPr/>
        </p:nvSpPr>
        <p:spPr>
          <a:xfrm>
            <a:off x="6372200" y="1333961"/>
            <a:ext cx="1095172" cy="2767361"/>
          </a:xfrm>
          <a:prstGeom prst="rect">
            <a:avLst/>
          </a:prstGeom>
          <a:noFill/>
        </p:spPr>
        <p:txBody>
          <a:bodyPr wrap="none" rtlCol="0">
            <a:spAutoFit/>
          </a:bodyPr>
          <a:lstStyle/>
          <a:p>
            <a:pPr>
              <a:lnSpc>
                <a:spcPct val="150000"/>
              </a:lnSpc>
            </a:pPr>
            <a:endParaRPr lang="en-US" altLang="zh-CN" sz="900" dirty="0" smtClean="0">
              <a:solidFill>
                <a:schemeClr val="bg1"/>
              </a:solidFill>
              <a:latin typeface="Arial" pitchFamily="34" charset="0"/>
              <a:cs typeface="Arial" pitchFamily="34" charset="0"/>
            </a:endParaRPr>
          </a:p>
          <a:p>
            <a:pPr>
              <a:lnSpc>
                <a:spcPct val="150000"/>
              </a:lnSpc>
            </a:pPr>
            <a:r>
              <a:rPr lang="en-US" altLang="zh-CN" sz="900" dirty="0" smtClean="0">
                <a:solidFill>
                  <a:schemeClr val="bg1"/>
                </a:solidFill>
                <a:latin typeface="Arial" pitchFamily="34" charset="0"/>
                <a:cs typeface="Arial" pitchFamily="34" charset="0"/>
              </a:rPr>
              <a:t>CHIP</a:t>
            </a:r>
          </a:p>
          <a:p>
            <a:pPr>
              <a:lnSpc>
                <a:spcPct val="150000"/>
              </a:lnSpc>
            </a:pPr>
            <a:r>
              <a:rPr lang="en-US" altLang="zh-CN" sz="900" dirty="0" smtClean="0">
                <a:solidFill>
                  <a:schemeClr val="bg1"/>
                </a:solidFill>
                <a:latin typeface="Arial" pitchFamily="34" charset="0"/>
                <a:cs typeface="Arial" pitchFamily="34" charset="0"/>
              </a:rPr>
              <a:t>CAD CAM</a:t>
            </a:r>
          </a:p>
          <a:p>
            <a:pPr>
              <a:lnSpc>
                <a:spcPct val="150000"/>
              </a:lnSpc>
            </a:pPr>
            <a:r>
              <a:rPr lang="en-US" altLang="zh-CN" sz="900" dirty="0" smtClean="0">
                <a:solidFill>
                  <a:schemeClr val="bg1"/>
                </a:solidFill>
                <a:latin typeface="Arial" pitchFamily="34" charset="0"/>
                <a:cs typeface="Arial" pitchFamily="34" charset="0"/>
              </a:rPr>
              <a:t>Information China</a:t>
            </a:r>
          </a:p>
          <a:p>
            <a:pPr>
              <a:lnSpc>
                <a:spcPct val="150000"/>
              </a:lnSpc>
            </a:pPr>
            <a:r>
              <a:rPr lang="en-US" altLang="zh-CN" sz="900" dirty="0" smtClean="0">
                <a:solidFill>
                  <a:schemeClr val="bg1"/>
                </a:solidFill>
                <a:latin typeface="Arial" pitchFamily="34" charset="0"/>
                <a:cs typeface="Arial" pitchFamily="34" charset="0"/>
              </a:rPr>
              <a:t>Chinanews.com</a:t>
            </a:r>
          </a:p>
          <a:p>
            <a:pPr>
              <a:lnSpc>
                <a:spcPct val="150000"/>
              </a:lnSpc>
            </a:pPr>
            <a:r>
              <a:rPr lang="en-US" altLang="zh-CN" sz="900" dirty="0" smtClean="0">
                <a:solidFill>
                  <a:schemeClr val="bg1"/>
                </a:solidFill>
                <a:latin typeface="Arial" pitchFamily="34" charset="0"/>
                <a:cs typeface="Arial" pitchFamily="34" charset="0"/>
              </a:rPr>
              <a:t>Forbes China</a:t>
            </a:r>
          </a:p>
          <a:p>
            <a:pPr>
              <a:lnSpc>
                <a:spcPct val="150000"/>
              </a:lnSpc>
            </a:pPr>
            <a:r>
              <a:rPr lang="en-US" altLang="zh-CN" sz="900" dirty="0" smtClean="0">
                <a:solidFill>
                  <a:schemeClr val="bg1"/>
                </a:solidFill>
                <a:latin typeface="Arial" pitchFamily="34" charset="0"/>
                <a:cs typeface="Arial" pitchFamily="34" charset="0"/>
              </a:rPr>
              <a:t>FT Chinese</a:t>
            </a:r>
          </a:p>
          <a:p>
            <a:pPr>
              <a:lnSpc>
                <a:spcPct val="150000"/>
              </a:lnSpc>
            </a:pPr>
            <a:r>
              <a:rPr lang="en-US" altLang="zh-CN" sz="900" dirty="0" smtClean="0">
                <a:solidFill>
                  <a:schemeClr val="bg1"/>
                </a:solidFill>
                <a:latin typeface="Arial" pitchFamily="34" charset="0"/>
                <a:cs typeface="Arial" pitchFamily="34" charset="0"/>
              </a:rPr>
              <a:t>WSJ Chinese</a:t>
            </a:r>
          </a:p>
          <a:p>
            <a:pPr>
              <a:lnSpc>
                <a:spcPct val="150000"/>
              </a:lnSpc>
            </a:pPr>
            <a:r>
              <a:rPr lang="en-US" altLang="zh-CN" sz="900" dirty="0" smtClean="0">
                <a:solidFill>
                  <a:schemeClr val="bg1"/>
                </a:solidFill>
                <a:latin typeface="Arial" pitchFamily="34" charset="0"/>
                <a:cs typeface="Arial" pitchFamily="34" charset="0"/>
              </a:rPr>
              <a:t>GDC China</a:t>
            </a:r>
          </a:p>
          <a:p>
            <a:pPr>
              <a:lnSpc>
                <a:spcPct val="150000"/>
              </a:lnSpc>
            </a:pPr>
            <a:r>
              <a:rPr lang="en-US" altLang="zh-CN" sz="900" dirty="0" smtClean="0">
                <a:solidFill>
                  <a:schemeClr val="bg1"/>
                </a:solidFill>
                <a:latin typeface="Arial" pitchFamily="34" charset="0"/>
                <a:cs typeface="Arial" pitchFamily="34" charset="0"/>
              </a:rPr>
              <a:t>PR Newswire</a:t>
            </a:r>
          </a:p>
          <a:p>
            <a:pPr>
              <a:lnSpc>
                <a:spcPct val="150000"/>
              </a:lnSpc>
            </a:pPr>
            <a:r>
              <a:rPr lang="en-US" altLang="zh-CN" sz="900" dirty="0" smtClean="0">
                <a:solidFill>
                  <a:schemeClr val="bg1"/>
                </a:solidFill>
                <a:latin typeface="Arial" pitchFamily="34" charset="0"/>
                <a:cs typeface="Arial" pitchFamily="34" charset="0"/>
              </a:rPr>
              <a:t>Nikkei BP</a:t>
            </a:r>
          </a:p>
          <a:p>
            <a:pPr>
              <a:lnSpc>
                <a:spcPct val="150000"/>
              </a:lnSpc>
            </a:pPr>
            <a:r>
              <a:rPr lang="en-US" altLang="zh-CN" sz="900" dirty="0" smtClean="0">
                <a:solidFill>
                  <a:schemeClr val="bg1"/>
                </a:solidFill>
                <a:latin typeface="Arial" pitchFamily="34" charset="0"/>
                <a:cs typeface="Arial" pitchFamily="34" charset="0"/>
              </a:rPr>
              <a:t>Fast Company</a:t>
            </a:r>
          </a:p>
          <a:p>
            <a:pPr>
              <a:lnSpc>
                <a:spcPct val="150000"/>
              </a:lnSpc>
            </a:pPr>
            <a:r>
              <a:rPr lang="en-US" altLang="zh-CN" sz="900" dirty="0" smtClean="0">
                <a:solidFill>
                  <a:schemeClr val="bg1"/>
                </a:solidFill>
                <a:latin typeface="Arial" pitchFamily="34" charset="0"/>
                <a:cs typeface="Arial" pitchFamily="34" charset="0"/>
              </a:rPr>
              <a:t>And more…</a:t>
            </a:r>
            <a:endParaRPr lang="zh-CN" altLang="en-US" sz="900" dirty="0">
              <a:solidFill>
                <a:schemeClr val="bg1"/>
              </a:solidFill>
              <a:latin typeface="Arial" pitchFamily="34" charset="0"/>
              <a:cs typeface="Arial" pitchFamily="34" charset="0"/>
            </a:endParaRPr>
          </a:p>
        </p:txBody>
      </p:sp>
      <p:sp>
        <p:nvSpPr>
          <p:cNvPr id="86" name="等腰三角形 85"/>
          <p:cNvSpPr/>
          <p:nvPr/>
        </p:nvSpPr>
        <p:spPr>
          <a:xfrm flipH="1">
            <a:off x="8323004"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87" name="TextBox 86"/>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forum</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publicity</a:t>
            </a:r>
            <a:endParaRPr lang="zh-CN" altLang="en-US" sz="900" b="1" dirty="0">
              <a:solidFill>
                <a:schemeClr val="bg1"/>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777943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5486400" y="0"/>
            <a:ext cx="3657600" cy="5143500"/>
            <a:chOff x="5493149" y="-20538"/>
            <a:chExt cx="3657600" cy="5143500"/>
          </a:xfrm>
        </p:grpSpPr>
        <p:grpSp>
          <p:nvGrpSpPr>
            <p:cNvPr id="7" name="组合 6"/>
            <p:cNvGrpSpPr/>
            <p:nvPr/>
          </p:nvGrpSpPr>
          <p:grpSpPr>
            <a:xfrm>
              <a:off x="5508624" y="123478"/>
              <a:ext cx="3620725" cy="4876800"/>
              <a:chOff x="-14650" y="123478"/>
              <a:chExt cx="9144000" cy="4876800"/>
            </a:xfrm>
          </p:grpSpPr>
          <p:cxnSp>
            <p:nvCxnSpPr>
              <p:cNvPr id="33" name="直接连接符 32"/>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pic>
        <p:nvPicPr>
          <p:cNvPr id="68" name="Picture 2" descr="D:\MY WORK\FUNDAMENTAL\素材\LOGO2016镂空.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sp>
        <p:nvSpPr>
          <p:cNvPr id="69" name="TextBox 68"/>
          <p:cNvSpPr txBox="1"/>
          <p:nvPr/>
        </p:nvSpPr>
        <p:spPr>
          <a:xfrm>
            <a:off x="827088" y="1059582"/>
            <a:ext cx="1339149" cy="369332"/>
          </a:xfrm>
          <a:prstGeom prst="rect">
            <a:avLst/>
          </a:prstGeom>
          <a:noFill/>
        </p:spPr>
        <p:txBody>
          <a:bodyPr wrap="none" rtlCol="0">
            <a:spAutoFit/>
          </a:bodyPr>
          <a:lstStyle/>
          <a:p>
            <a:r>
              <a:rPr lang="en-US" altLang="zh-CN" dirty="0" smtClean="0">
                <a:solidFill>
                  <a:schemeClr val="bg1"/>
                </a:solidFill>
                <a:latin typeface="Arial" panose="020B0604020202020204" pitchFamily="34" charset="0"/>
                <a:ea typeface="微软雅黑" pitchFamily="34" charset="-122"/>
                <a:cs typeface="Arial" panose="020B0604020202020204" pitchFamily="34" charset="0"/>
              </a:rPr>
              <a:t>Thank You!</a:t>
            </a:r>
            <a:endParaRPr lang="zh-CN" altLang="en-US" dirty="0">
              <a:solidFill>
                <a:schemeClr val="bg1"/>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2011292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5486400" y="0"/>
            <a:ext cx="3657600" cy="5143500"/>
            <a:chOff x="5493149" y="-20538"/>
            <a:chExt cx="3657600" cy="5143500"/>
          </a:xfrm>
        </p:grpSpPr>
        <p:grpSp>
          <p:nvGrpSpPr>
            <p:cNvPr id="7" name="组合 6"/>
            <p:cNvGrpSpPr/>
            <p:nvPr/>
          </p:nvGrpSpPr>
          <p:grpSpPr>
            <a:xfrm>
              <a:off x="5508624" y="123478"/>
              <a:ext cx="3620725" cy="4876800"/>
              <a:chOff x="-14650" y="123478"/>
              <a:chExt cx="9144000" cy="4876800"/>
            </a:xfrm>
          </p:grpSpPr>
          <p:cxnSp>
            <p:nvCxnSpPr>
              <p:cNvPr id="33" name="直接连接符 32"/>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pic>
        <p:nvPicPr>
          <p:cNvPr id="68" name="Picture 2" descr="D:\MY WORK\FUNDAMENTAL\素材\LOGO2016镂空.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5942112" y="3188509"/>
            <a:ext cx="2897088" cy="15235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TextBox 69"/>
          <p:cNvSpPr txBox="1"/>
          <p:nvPr/>
        </p:nvSpPr>
        <p:spPr>
          <a:xfrm>
            <a:off x="1547664" y="2567682"/>
            <a:ext cx="3519264" cy="2169825"/>
          </a:xfrm>
          <a:prstGeom prst="rect">
            <a:avLst/>
          </a:prstGeom>
          <a:noFill/>
        </p:spPr>
        <p:txBody>
          <a:bodyPr wrap="square" rtlCol="0">
            <a:spAutoFit/>
          </a:bodyPr>
          <a:lstStyle/>
          <a:p>
            <a:pPr algn="r"/>
            <a:r>
              <a:rPr lang="en-US" altLang="zh-CN" sz="900" dirty="0" smtClean="0">
                <a:solidFill>
                  <a:schemeClr val="bg1">
                    <a:lumMod val="95000"/>
                  </a:schemeClr>
                </a:solidFill>
                <a:latin typeface="Arial" pitchFamily="34" charset="0"/>
                <a:cs typeface="Arial" pitchFamily="34" charset="0"/>
              </a:rPr>
              <a:t>Huang TIAN, Project Manager</a:t>
            </a:r>
          </a:p>
          <a:p>
            <a:pPr algn="r"/>
            <a:endParaRPr lang="en-US" altLang="zh-CN" sz="900" dirty="0" smtClean="0">
              <a:solidFill>
                <a:schemeClr val="bg1">
                  <a:lumMod val="95000"/>
                </a:schemeClr>
              </a:solidFill>
              <a:latin typeface="Arial" pitchFamily="34" charset="0"/>
              <a:cs typeface="Arial" pitchFamily="34" charset="0"/>
            </a:endParaRPr>
          </a:p>
          <a:p>
            <a:pPr algn="r"/>
            <a:r>
              <a:rPr lang="en-US" altLang="zh-CN" sz="900" dirty="0" smtClean="0">
                <a:solidFill>
                  <a:schemeClr val="bg1">
                    <a:lumMod val="95000"/>
                  </a:schemeClr>
                </a:solidFill>
                <a:latin typeface="Arial" pitchFamily="34" charset="0"/>
                <a:cs typeface="Arial" pitchFamily="34" charset="0"/>
              </a:rPr>
              <a:t>Tel: +86 411 8365 </a:t>
            </a:r>
            <a:r>
              <a:rPr lang="en-US" altLang="zh-CN" sz="900" dirty="0">
                <a:solidFill>
                  <a:schemeClr val="bg1">
                    <a:lumMod val="95000"/>
                  </a:schemeClr>
                </a:solidFill>
                <a:latin typeface="Arial" pitchFamily="34" charset="0"/>
                <a:cs typeface="Arial" pitchFamily="34" charset="0"/>
              </a:rPr>
              <a:t>5310</a:t>
            </a:r>
          </a:p>
          <a:p>
            <a:pPr algn="r"/>
            <a:r>
              <a:rPr lang="en-US" altLang="zh-CN" sz="900" dirty="0">
                <a:solidFill>
                  <a:schemeClr val="bg1">
                    <a:lumMod val="95000"/>
                  </a:schemeClr>
                </a:solidFill>
                <a:latin typeface="Arial" pitchFamily="34" charset="0"/>
                <a:cs typeface="Arial" pitchFamily="34" charset="0"/>
              </a:rPr>
              <a:t>Fax: +86 411 </a:t>
            </a:r>
            <a:r>
              <a:rPr lang="en-US" altLang="zh-CN" sz="900" dirty="0" smtClean="0">
                <a:solidFill>
                  <a:schemeClr val="bg1">
                    <a:lumMod val="95000"/>
                  </a:schemeClr>
                </a:solidFill>
                <a:latin typeface="Arial" pitchFamily="34" charset="0"/>
                <a:cs typeface="Arial" pitchFamily="34" charset="0"/>
              </a:rPr>
              <a:t>8363 </a:t>
            </a:r>
            <a:r>
              <a:rPr lang="en-US" altLang="zh-CN" sz="900" dirty="0">
                <a:solidFill>
                  <a:schemeClr val="bg1">
                    <a:lumMod val="95000"/>
                  </a:schemeClr>
                </a:solidFill>
                <a:latin typeface="Arial" pitchFamily="34" charset="0"/>
                <a:cs typeface="Arial" pitchFamily="34" charset="0"/>
              </a:rPr>
              <a:t>5468</a:t>
            </a:r>
          </a:p>
          <a:p>
            <a:pPr algn="r"/>
            <a:r>
              <a:rPr lang="en-US" altLang="zh-CN" sz="900" dirty="0" smtClean="0">
                <a:solidFill>
                  <a:schemeClr val="bg1">
                    <a:lumMod val="95000"/>
                  </a:schemeClr>
                </a:solidFill>
                <a:latin typeface="Arial" pitchFamily="34" charset="0"/>
                <a:cs typeface="Arial" pitchFamily="34" charset="0"/>
              </a:rPr>
              <a:t>Mobile: +86 180 4119 6692</a:t>
            </a:r>
            <a:endParaRPr lang="en-US" altLang="zh-CN" sz="900" dirty="0">
              <a:solidFill>
                <a:schemeClr val="bg1">
                  <a:lumMod val="95000"/>
                </a:schemeClr>
              </a:solidFill>
              <a:latin typeface="Arial" pitchFamily="34" charset="0"/>
              <a:cs typeface="Arial" pitchFamily="34" charset="0"/>
            </a:endParaRPr>
          </a:p>
          <a:p>
            <a:pPr algn="r"/>
            <a:endParaRPr lang="en-US" altLang="zh-CN" sz="900" dirty="0" smtClean="0">
              <a:solidFill>
                <a:schemeClr val="bg1">
                  <a:lumMod val="95000"/>
                </a:schemeClr>
              </a:solidFill>
              <a:latin typeface="Arial" pitchFamily="34" charset="0"/>
              <a:cs typeface="Arial" pitchFamily="34" charset="0"/>
            </a:endParaRPr>
          </a:p>
          <a:p>
            <a:pPr algn="r"/>
            <a:r>
              <a:rPr lang="en-US" altLang="zh-CN" sz="900" dirty="0" smtClean="0">
                <a:solidFill>
                  <a:schemeClr val="bg1">
                    <a:lumMod val="95000"/>
                  </a:schemeClr>
                </a:solidFill>
                <a:latin typeface="Arial" pitchFamily="34" charset="0"/>
                <a:cs typeface="Arial" pitchFamily="34" charset="0"/>
              </a:rPr>
              <a:t>tianh@cisis.com.cn </a:t>
            </a:r>
            <a:endParaRPr lang="en-US" altLang="zh-CN" sz="900" dirty="0">
              <a:solidFill>
                <a:schemeClr val="bg1">
                  <a:lumMod val="95000"/>
                </a:schemeClr>
              </a:solidFill>
              <a:latin typeface="Arial" pitchFamily="34" charset="0"/>
              <a:cs typeface="Arial" pitchFamily="34" charset="0"/>
            </a:endParaRPr>
          </a:p>
          <a:p>
            <a:pPr algn="r"/>
            <a:endParaRPr lang="en-US" altLang="zh-CN" sz="900" dirty="0" smtClean="0">
              <a:solidFill>
                <a:schemeClr val="bg1">
                  <a:lumMod val="95000"/>
                </a:schemeClr>
              </a:solidFill>
              <a:latin typeface="Arial" pitchFamily="34" charset="0"/>
              <a:cs typeface="Arial" pitchFamily="34" charset="0"/>
            </a:endParaRPr>
          </a:p>
          <a:p>
            <a:pPr algn="r"/>
            <a:r>
              <a:rPr lang="en-US" altLang="zh-CN" sz="900" dirty="0">
                <a:solidFill>
                  <a:schemeClr val="bg1">
                    <a:lumMod val="95000"/>
                  </a:schemeClr>
                </a:solidFill>
                <a:latin typeface="Arial" pitchFamily="34" charset="0"/>
                <a:cs typeface="Arial" pitchFamily="34" charset="0"/>
              </a:rPr>
              <a:t>China International Software and Information Center</a:t>
            </a:r>
          </a:p>
          <a:p>
            <a:pPr algn="r"/>
            <a:endParaRPr lang="en-US" altLang="zh-CN" sz="900" dirty="0">
              <a:solidFill>
                <a:schemeClr val="bg1">
                  <a:lumMod val="95000"/>
                </a:schemeClr>
              </a:solidFill>
              <a:latin typeface="Arial" pitchFamily="34" charset="0"/>
              <a:cs typeface="Arial" pitchFamily="34" charset="0"/>
            </a:endParaRPr>
          </a:p>
          <a:p>
            <a:pPr algn="r"/>
            <a:r>
              <a:rPr lang="en-US" altLang="zh-CN" sz="900" dirty="0">
                <a:solidFill>
                  <a:schemeClr val="bg1">
                    <a:lumMod val="95000"/>
                  </a:schemeClr>
                </a:solidFill>
                <a:latin typeface="Arial" pitchFamily="34" charset="0"/>
                <a:cs typeface="Arial" pitchFamily="34" charset="0"/>
              </a:rPr>
              <a:t>2110 Dalian Foreign Trade and Economic Building, 219 Huanghe Road, Dalian, China</a:t>
            </a:r>
          </a:p>
          <a:p>
            <a:pPr algn="r"/>
            <a:r>
              <a:rPr lang="en-US" altLang="zh-CN" sz="900" dirty="0">
                <a:solidFill>
                  <a:schemeClr val="bg1">
                    <a:lumMod val="95000"/>
                  </a:schemeClr>
                </a:solidFill>
                <a:latin typeface="Arial" pitchFamily="34" charset="0"/>
                <a:cs typeface="Arial" pitchFamily="34" charset="0"/>
              </a:rPr>
              <a:t>Post Code  116011</a:t>
            </a:r>
          </a:p>
          <a:p>
            <a:pPr algn="r"/>
            <a:endParaRPr lang="en-US" altLang="zh-CN" sz="900" dirty="0">
              <a:solidFill>
                <a:schemeClr val="bg1">
                  <a:lumMod val="95000"/>
                </a:schemeClr>
              </a:solidFill>
              <a:latin typeface="Arial" pitchFamily="34" charset="0"/>
              <a:cs typeface="Arial" pitchFamily="34" charset="0"/>
            </a:endParaRPr>
          </a:p>
          <a:p>
            <a:pPr algn="r"/>
            <a:r>
              <a:rPr lang="en-US" altLang="zh-CN" sz="900" dirty="0" smtClean="0">
                <a:solidFill>
                  <a:schemeClr val="bg1">
                    <a:lumMod val="95000"/>
                  </a:schemeClr>
                </a:solidFill>
                <a:latin typeface="Arial" pitchFamily="34" charset="0"/>
                <a:cs typeface="Arial" pitchFamily="34" charset="0"/>
              </a:rPr>
              <a:t>www.cisis.com.cn</a:t>
            </a:r>
            <a:endParaRPr lang="en-US" altLang="zh-CN" sz="900" dirty="0">
              <a:solidFill>
                <a:schemeClr val="bg1">
                  <a:lumMod val="95000"/>
                </a:schemeClr>
              </a:solidFill>
              <a:latin typeface="Arial" pitchFamily="34" charset="0"/>
              <a:cs typeface="Arial" pitchFamily="34" charset="0"/>
            </a:endParaRPr>
          </a:p>
        </p:txBody>
      </p:sp>
      <p:sp>
        <p:nvSpPr>
          <p:cNvPr id="2" name="TextBox 1"/>
          <p:cNvSpPr txBox="1"/>
          <p:nvPr/>
        </p:nvSpPr>
        <p:spPr>
          <a:xfrm>
            <a:off x="6245708" y="4371950"/>
            <a:ext cx="986167" cy="230832"/>
          </a:xfrm>
          <a:prstGeom prst="rect">
            <a:avLst/>
          </a:prstGeom>
          <a:noFill/>
        </p:spPr>
        <p:txBody>
          <a:bodyPr wrap="none" rtlCol="0">
            <a:spAutoFit/>
          </a:bodyPr>
          <a:lstStyle/>
          <a:p>
            <a:pPr algn="ctr"/>
            <a:r>
              <a:rPr lang="en-US" altLang="zh-CN" sz="900" dirty="0" smtClean="0">
                <a:solidFill>
                  <a:schemeClr val="bg1"/>
                </a:solidFill>
                <a:latin typeface="Arial" pitchFamily="34" charset="0"/>
                <a:cs typeface="Arial" pitchFamily="34" charset="0"/>
              </a:rPr>
              <a:t>Official Website</a:t>
            </a:r>
            <a:endParaRPr lang="zh-CN" altLang="en-US" sz="900" dirty="0">
              <a:solidFill>
                <a:schemeClr val="bg1"/>
              </a:solidFill>
              <a:latin typeface="Arial" pitchFamily="34" charset="0"/>
              <a:cs typeface="Arial" pitchFamily="34" charset="0"/>
            </a:endParaRPr>
          </a:p>
        </p:txBody>
      </p:sp>
      <p:sp>
        <p:nvSpPr>
          <p:cNvPr id="69" name="TextBox 68"/>
          <p:cNvSpPr txBox="1"/>
          <p:nvPr/>
        </p:nvSpPr>
        <p:spPr>
          <a:xfrm>
            <a:off x="7524328" y="4371950"/>
            <a:ext cx="986167" cy="230832"/>
          </a:xfrm>
          <a:prstGeom prst="rect">
            <a:avLst/>
          </a:prstGeom>
          <a:noFill/>
        </p:spPr>
        <p:txBody>
          <a:bodyPr wrap="none" rtlCol="0">
            <a:spAutoFit/>
          </a:bodyPr>
          <a:lstStyle/>
          <a:p>
            <a:pPr algn="ctr"/>
            <a:r>
              <a:rPr lang="en-US" altLang="zh-CN" sz="900" dirty="0" smtClean="0">
                <a:solidFill>
                  <a:schemeClr val="bg1"/>
                </a:solidFill>
                <a:latin typeface="Arial" pitchFamily="34" charset="0"/>
                <a:cs typeface="Arial" pitchFamily="34" charset="0"/>
              </a:rPr>
              <a:t>Official </a:t>
            </a:r>
            <a:r>
              <a:rPr lang="en-US" altLang="zh-CN" sz="900" dirty="0" err="1" smtClean="0">
                <a:solidFill>
                  <a:schemeClr val="bg1"/>
                </a:solidFill>
                <a:latin typeface="Arial" pitchFamily="34" charset="0"/>
                <a:cs typeface="Arial" pitchFamily="34" charset="0"/>
              </a:rPr>
              <a:t>WeChat</a:t>
            </a:r>
            <a:endParaRPr lang="zh-CN" altLang="en-US" sz="900" dirty="0">
              <a:solidFill>
                <a:schemeClr val="bg1"/>
              </a:solidFill>
              <a:latin typeface="Arial" pitchFamily="34" charset="0"/>
              <a:cs typeface="Arial" pitchFamily="34" charset="0"/>
            </a:endParaRPr>
          </a:p>
        </p:txBody>
      </p:sp>
      <p:pic>
        <p:nvPicPr>
          <p:cNvPr id="1028" name="Picture 4" descr="D:\MY WORK\FUNDAMENTAL\素材\官网反白.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57791" y="3496816"/>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MY WORK\FUNDAMENTAL\素材\官微反白.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36411" y="3496816"/>
            <a:ext cx="7620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452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1815" y="1779662"/>
            <a:ext cx="8140370" cy="707886"/>
          </a:xfrm>
          <a:prstGeom prst="rect">
            <a:avLst/>
          </a:prstGeom>
          <a:noFill/>
        </p:spPr>
        <p:txBody>
          <a:bodyPr wrap="none" rtlCol="0">
            <a:spAutoFit/>
          </a:bodyPr>
          <a:lstStyle/>
          <a:p>
            <a:r>
              <a:rPr lang="en-US" altLang="zh-CN" sz="4000" dirty="0" smtClean="0">
                <a:solidFill>
                  <a:schemeClr val="bg1">
                    <a:lumMod val="95000"/>
                  </a:schemeClr>
                </a:solidFill>
                <a:latin typeface="Arial" pitchFamily="34" charset="0"/>
                <a:ea typeface="微软雅黑" pitchFamily="34" charset="-122"/>
                <a:cs typeface="Arial" pitchFamily="34" charset="0"/>
              </a:rPr>
              <a:t>Digital Synergy &amp; Smart Innovation</a:t>
            </a:r>
            <a:endParaRPr lang="zh-CN" altLang="en-US" sz="4000" dirty="0">
              <a:solidFill>
                <a:schemeClr val="bg1">
                  <a:lumMod val="95000"/>
                </a:schemeClr>
              </a:solidFill>
              <a:latin typeface="Arial" pitchFamily="34" charset="0"/>
              <a:ea typeface="微软雅黑" pitchFamily="34" charset="-122"/>
              <a:cs typeface="Arial" pitchFamily="34" charset="0"/>
            </a:endParaRPr>
          </a:p>
        </p:txBody>
      </p:sp>
      <p:sp>
        <p:nvSpPr>
          <p:cNvPr id="9" name="矩形 8"/>
          <p:cNvSpPr/>
          <p:nvPr/>
        </p:nvSpPr>
        <p:spPr>
          <a:xfrm>
            <a:off x="2452328" y="3147814"/>
            <a:ext cx="4239344" cy="1131079"/>
          </a:xfrm>
          <a:prstGeom prst="rect">
            <a:avLst/>
          </a:prstGeom>
        </p:spPr>
        <p:txBody>
          <a:bodyPr wrap="square">
            <a:spAutoFit/>
          </a:bodyPr>
          <a:lstStyle/>
          <a:p>
            <a:pPr algn="ctr">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China International Software and Information Service Fair 2016 is to demonstrate how smart technologies will reshape the world by its exhibition of over 30000 square meters, and the 40+ meetings, conferences, and forums, with 800 exhibitors enlisted and above 30000 visits and 5000 audiences covered from all over the globe.</a:t>
            </a:r>
            <a:endParaRPr lang="zh-CN" altLang="en-US" sz="900" dirty="0">
              <a:solidFill>
                <a:schemeClr val="bg1"/>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3043778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486400" y="0"/>
            <a:ext cx="3657600" cy="5143500"/>
            <a:chOff x="5493149" y="-20538"/>
            <a:chExt cx="3657600" cy="5143500"/>
          </a:xfrm>
        </p:grpSpPr>
        <p:grpSp>
          <p:nvGrpSpPr>
            <p:cNvPr id="10" name="组合 9"/>
            <p:cNvGrpSpPr/>
            <p:nvPr/>
          </p:nvGrpSpPr>
          <p:grpSpPr>
            <a:xfrm>
              <a:off x="5508624" y="123478"/>
              <a:ext cx="3620725" cy="4876800"/>
              <a:chOff x="-14650" y="123478"/>
              <a:chExt cx="9144000" cy="4876800"/>
            </a:xfrm>
          </p:grpSpPr>
          <p:cxnSp>
            <p:nvCxnSpPr>
              <p:cNvPr id="37" name="直接连接符 36"/>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12" name="直接连接符 11"/>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827088" y="1059582"/>
            <a:ext cx="1531188" cy="369332"/>
          </a:xfrm>
          <a:prstGeom prst="rect">
            <a:avLst/>
          </a:prstGeom>
          <a:noFill/>
        </p:spPr>
        <p:txBody>
          <a:bodyPr wrap="none" rtlCol="0">
            <a:spAutoFit/>
          </a:bodyPr>
          <a:lstStyle/>
          <a:p>
            <a:r>
              <a:rPr lang="en-US" altLang="zh-CN" dirty="0" smtClean="0">
                <a:solidFill>
                  <a:schemeClr val="bg1"/>
                </a:solidFill>
                <a:latin typeface="Arial" pitchFamily="34" charset="0"/>
                <a:ea typeface="微软雅黑" pitchFamily="34" charset="-122"/>
                <a:cs typeface="Arial" pitchFamily="34" charset="0"/>
              </a:rPr>
              <a:t>Our Missions</a:t>
            </a:r>
            <a:endParaRPr lang="zh-CN" altLang="en-US" dirty="0">
              <a:solidFill>
                <a:schemeClr val="bg1"/>
              </a:solidFill>
              <a:latin typeface="Arial" pitchFamily="34" charset="0"/>
              <a:ea typeface="微软雅黑" pitchFamily="34" charset="-122"/>
              <a:cs typeface="Arial" pitchFamily="34" charset="0"/>
            </a:endParaRPr>
          </a:p>
        </p:txBody>
      </p:sp>
      <p:sp>
        <p:nvSpPr>
          <p:cNvPr id="5" name="矩形 4"/>
          <p:cNvSpPr/>
          <p:nvPr/>
        </p:nvSpPr>
        <p:spPr>
          <a:xfrm>
            <a:off x="824905" y="1635646"/>
            <a:ext cx="3747095" cy="2377574"/>
          </a:xfrm>
          <a:prstGeom prst="rect">
            <a:avLst/>
          </a:prstGeom>
        </p:spPr>
        <p:txBody>
          <a:bodyPr wrap="square">
            <a:spAutoFit/>
          </a:bodyPr>
          <a:lstStyle/>
          <a:p>
            <a:pPr>
              <a:lnSpc>
                <a:spcPct val="150000"/>
              </a:lnSpc>
            </a:pP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China International Software and Information Service Fair is a service platform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sponsored by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Chinese government, dedicated to assist the growth of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China’s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software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and information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service industry. We are recognized for our achievements in the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practice since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the establishment, for we have been focusing on the critical factors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including technology</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 talents, capital, market, and laws and regulations. In each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year’s session, we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propose a main theme and architect a proper framework on the basis of researching</a:t>
            </a:r>
          </a:p>
          <a:p>
            <a:pPr>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the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life circle of the industry. Within the very framework, we call on global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communications and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trade, to enhance the development of technology and the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whole industry</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a:t>
            </a:r>
            <a:endParaRPr lang="zh-CN" altLang="en-US" sz="900" dirty="0">
              <a:solidFill>
                <a:schemeClr val="bg1"/>
              </a:solidFill>
              <a:latin typeface="Arial" panose="020B0604020202020204" pitchFamily="34" charset="0"/>
              <a:ea typeface="微软雅黑" pitchFamily="34" charset="-122"/>
              <a:cs typeface="Arial" panose="020B0604020202020204" pitchFamily="34" charset="0"/>
            </a:endParaRPr>
          </a:p>
        </p:txBody>
      </p:sp>
      <p:pic>
        <p:nvPicPr>
          <p:cNvPr id="71" name="Picture 2" descr="D:\MY WORK\FUNDAMENTAL\素材\LOGO2016镂空.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sp>
        <p:nvSpPr>
          <p:cNvPr id="11" name="等腰三角形 10"/>
          <p:cNvSpPr/>
          <p:nvPr/>
        </p:nvSpPr>
        <p:spPr>
          <a:xfrm flipH="1">
            <a:off x="6234772"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6" name="TextBox 5"/>
          <p:cNvSpPr txBox="1"/>
          <p:nvPr/>
        </p:nvSpPr>
        <p:spPr>
          <a:xfrm>
            <a:off x="5940152" y="77892"/>
            <a:ext cx="2768707" cy="230832"/>
          </a:xfrm>
          <a:prstGeom prst="rect">
            <a:avLst/>
          </a:prstGeom>
          <a:solidFill>
            <a:srgbClr val="0070C0"/>
          </a:solidFill>
        </p:spPr>
        <p:txBody>
          <a:bodyPr wrap="none" rtlCol="0">
            <a:spAutoFit/>
          </a:bodyPr>
          <a:lstStyle/>
          <a:p>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about</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forum</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3814928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5486400" y="0"/>
            <a:ext cx="3657600" cy="5143500"/>
            <a:chOff x="5493149" y="-20538"/>
            <a:chExt cx="3657600" cy="5143500"/>
          </a:xfrm>
        </p:grpSpPr>
        <p:grpSp>
          <p:nvGrpSpPr>
            <p:cNvPr id="2" name="组合 1"/>
            <p:cNvGrpSpPr/>
            <p:nvPr/>
          </p:nvGrpSpPr>
          <p:grpSpPr>
            <a:xfrm>
              <a:off x="5508624" y="123478"/>
              <a:ext cx="3620725" cy="4876800"/>
              <a:chOff x="-14650" y="123478"/>
              <a:chExt cx="9144000" cy="4876800"/>
            </a:xfrm>
          </p:grpSpPr>
          <p:cxnSp>
            <p:nvCxnSpPr>
              <p:cNvPr id="164" name="直接连接符 163"/>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2" name="直接连接符 171"/>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5" name="直接连接符 174"/>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0" name="直接连接符 189"/>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1" name="直接连接符 190"/>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139" name="直接连接符 138"/>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1" name="直接连接符 150"/>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3" name="直接连接符 152"/>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4" name="直接连接符 153"/>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5" name="直接连接符 154"/>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6" name="直接连接符 155"/>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2" name="直接连接符 161"/>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198" name="TextBox 197"/>
          <p:cNvSpPr txBox="1"/>
          <p:nvPr/>
        </p:nvSpPr>
        <p:spPr>
          <a:xfrm>
            <a:off x="827584" y="1059582"/>
            <a:ext cx="4502066" cy="369332"/>
          </a:xfrm>
          <a:prstGeom prst="rect">
            <a:avLst/>
          </a:prstGeom>
          <a:noFill/>
        </p:spPr>
        <p:txBody>
          <a:bodyPr wrap="none" rtlCol="0">
            <a:spAutoFit/>
          </a:bodyPr>
          <a:lstStyle/>
          <a:p>
            <a:r>
              <a:rPr lang="en-US" altLang="zh-CN" dirty="0" smtClean="0">
                <a:solidFill>
                  <a:schemeClr val="bg1"/>
                </a:solidFill>
                <a:latin typeface="Arial" panose="020B0604020202020204" pitchFamily="34" charset="0"/>
                <a:ea typeface="微软雅黑" pitchFamily="34" charset="-122"/>
                <a:cs typeface="Arial" panose="020B0604020202020204" pitchFamily="34" charset="0"/>
              </a:rPr>
              <a:t>The Structure of CISIS Fair and Our Value</a:t>
            </a:r>
            <a:endParaRPr lang="zh-CN" altLang="en-US" dirty="0">
              <a:solidFill>
                <a:schemeClr val="bg1"/>
              </a:solidFill>
              <a:latin typeface="Arial" panose="020B0604020202020204" pitchFamily="34" charset="0"/>
              <a:ea typeface="微软雅黑" pitchFamily="34" charset="-122"/>
              <a:cs typeface="Arial" panose="020B0604020202020204" pitchFamily="34" charset="0"/>
            </a:endParaRPr>
          </a:p>
        </p:txBody>
      </p:sp>
      <p:sp>
        <p:nvSpPr>
          <p:cNvPr id="199" name="矩形 198"/>
          <p:cNvSpPr/>
          <p:nvPr/>
        </p:nvSpPr>
        <p:spPr>
          <a:xfrm>
            <a:off x="827585" y="1635646"/>
            <a:ext cx="3744416" cy="1754326"/>
          </a:xfrm>
          <a:prstGeom prst="rect">
            <a:avLst/>
          </a:prstGeom>
        </p:spPr>
        <p:txBody>
          <a:bodyPr wrap="square">
            <a:spAutoFit/>
          </a:bodyPr>
          <a:lstStyle/>
          <a:p>
            <a:pPr>
              <a:lnSpc>
                <a:spcPct val="150000"/>
              </a:lnSpc>
            </a:pP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Based in enormous the Chinese market, China International Software and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Information Service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Fair is committed to provide value for the clients from different sectors.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As Chinese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market expert, we have developed a full portfolio of services and products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including exhibitions</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 conferences, meetings, forums and events, publishing, and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online services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to meet our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clients’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needs in strategic growth, trade, demonstration,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branding, technology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and product display, capital and funding, policy interpretation,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etc.,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on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 global </a:t>
            </a:r>
            <a:r>
              <a:rPr lang="en-US" altLang="zh-CN" sz="900" dirty="0">
                <a:solidFill>
                  <a:schemeClr val="bg1"/>
                </a:solidFill>
                <a:latin typeface="Arial" panose="020B0604020202020204" pitchFamily="34" charset="0"/>
                <a:ea typeface="微软雅黑" pitchFamily="34" charset="-122"/>
                <a:cs typeface="Arial" panose="020B0604020202020204" pitchFamily="34" charset="0"/>
              </a:rPr>
              <a:t>scale.</a:t>
            </a:r>
            <a:endParaRPr lang="zh-CN" altLang="zh-CN" sz="900" dirty="0">
              <a:solidFill>
                <a:schemeClr val="bg1"/>
              </a:solidFill>
              <a:latin typeface="Arial" panose="020B0604020202020204" pitchFamily="34" charset="0"/>
              <a:ea typeface="微软雅黑" pitchFamily="34" charset="-122"/>
              <a:cs typeface="Arial" panose="020B0604020202020204" pitchFamily="34" charset="0"/>
            </a:endParaRPr>
          </a:p>
        </p:txBody>
      </p:sp>
      <p:pic>
        <p:nvPicPr>
          <p:cNvPr id="205" name="Picture 2" descr="D:\MY WORK\FUNDAMENTAL\素材\LOGO2016镂空.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sp>
        <p:nvSpPr>
          <p:cNvPr id="206" name="TextBox 205"/>
          <p:cNvSpPr txBox="1"/>
          <p:nvPr/>
        </p:nvSpPr>
        <p:spPr>
          <a:xfrm>
            <a:off x="6239648" y="3342352"/>
            <a:ext cx="1412566" cy="338554"/>
          </a:xfrm>
          <a:prstGeom prst="rect">
            <a:avLst/>
          </a:prstGeom>
          <a:noFill/>
        </p:spPr>
        <p:txBody>
          <a:bodyPr wrap="none" rtlCol="0">
            <a:spAutoFit/>
          </a:bodyPr>
          <a:lstStyle/>
          <a:p>
            <a:r>
              <a:rPr lang="en-US" altLang="zh-CN" sz="16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100</a:t>
            </a:r>
            <a:r>
              <a:rPr lang="en-US" altLang="zh-CN" sz="10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 media partners</a:t>
            </a:r>
            <a:endParaRPr lang="zh-CN" altLang="en-US" sz="1000" dirty="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07" name="TextBox 206"/>
          <p:cNvSpPr txBox="1"/>
          <p:nvPr/>
        </p:nvSpPr>
        <p:spPr>
          <a:xfrm>
            <a:off x="6239648" y="2236970"/>
            <a:ext cx="1154483" cy="338554"/>
          </a:xfrm>
          <a:prstGeom prst="rect">
            <a:avLst/>
          </a:prstGeom>
          <a:noFill/>
        </p:spPr>
        <p:txBody>
          <a:bodyPr wrap="none" rtlCol="0">
            <a:spAutoFit/>
          </a:bodyPr>
          <a:lstStyle/>
          <a:p>
            <a:r>
              <a:rPr lang="en-US" altLang="zh-CN" sz="16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30,000 </a:t>
            </a:r>
            <a:r>
              <a:rPr lang="en-US" altLang="zh-CN" sz="10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visits</a:t>
            </a:r>
          </a:p>
        </p:txBody>
      </p:sp>
      <p:sp>
        <p:nvSpPr>
          <p:cNvPr id="208" name="TextBox 207"/>
          <p:cNvSpPr txBox="1"/>
          <p:nvPr/>
        </p:nvSpPr>
        <p:spPr>
          <a:xfrm>
            <a:off x="6239648" y="1500050"/>
            <a:ext cx="1665841" cy="338554"/>
          </a:xfrm>
          <a:prstGeom prst="rect">
            <a:avLst/>
          </a:prstGeom>
          <a:noFill/>
        </p:spPr>
        <p:txBody>
          <a:bodyPr wrap="none" rtlCol="0">
            <a:spAutoFit/>
          </a:bodyPr>
          <a:lstStyle/>
          <a:p>
            <a:r>
              <a:rPr lang="en-US" altLang="zh-CN" sz="16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50</a:t>
            </a:r>
            <a:r>
              <a:rPr lang="en-US" altLang="zh-CN" sz="10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 countries and regions</a:t>
            </a:r>
            <a:endParaRPr lang="zh-CN" altLang="en-US" sz="1000" dirty="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09" name="TextBox 208"/>
          <p:cNvSpPr txBox="1"/>
          <p:nvPr/>
        </p:nvSpPr>
        <p:spPr>
          <a:xfrm>
            <a:off x="6239648" y="1868510"/>
            <a:ext cx="1694695" cy="338554"/>
          </a:xfrm>
          <a:prstGeom prst="rect">
            <a:avLst/>
          </a:prstGeom>
          <a:noFill/>
        </p:spPr>
        <p:txBody>
          <a:bodyPr wrap="none" rtlCol="0">
            <a:spAutoFit/>
          </a:bodyPr>
          <a:lstStyle/>
          <a:p>
            <a:r>
              <a:rPr lang="en-US" altLang="zh-CN" sz="16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40 </a:t>
            </a:r>
            <a:r>
              <a:rPr lang="en-US" altLang="zh-CN" sz="10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exhibiting delegations</a:t>
            </a:r>
            <a:endParaRPr lang="zh-CN" altLang="en-US" sz="1000" dirty="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0" name="TextBox 209"/>
          <p:cNvSpPr txBox="1"/>
          <p:nvPr/>
        </p:nvSpPr>
        <p:spPr>
          <a:xfrm>
            <a:off x="6239648" y="2605430"/>
            <a:ext cx="2581156" cy="338554"/>
          </a:xfrm>
          <a:prstGeom prst="rect">
            <a:avLst/>
          </a:prstGeom>
          <a:noFill/>
        </p:spPr>
        <p:txBody>
          <a:bodyPr wrap="none" rtlCol="0">
            <a:spAutoFit/>
          </a:bodyPr>
          <a:lstStyle/>
          <a:p>
            <a:r>
              <a:rPr lang="en-US" altLang="zh-CN" sz="16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40+ </a:t>
            </a:r>
            <a:r>
              <a:rPr lang="en-US" altLang="zh-CN" sz="10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meetings, conferences, and forums</a:t>
            </a:r>
            <a:endParaRPr lang="zh-CN" altLang="en-US" sz="1000" dirty="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1" name="TextBox 210"/>
          <p:cNvSpPr txBox="1"/>
          <p:nvPr/>
        </p:nvSpPr>
        <p:spPr>
          <a:xfrm>
            <a:off x="6239648" y="2973890"/>
            <a:ext cx="1577676" cy="338554"/>
          </a:xfrm>
          <a:prstGeom prst="rect">
            <a:avLst/>
          </a:prstGeom>
          <a:noFill/>
        </p:spPr>
        <p:txBody>
          <a:bodyPr wrap="none" rtlCol="0">
            <a:spAutoFit/>
          </a:bodyPr>
          <a:lstStyle/>
          <a:p>
            <a:r>
              <a:rPr lang="en-US" altLang="zh-CN" sz="16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20+ </a:t>
            </a:r>
            <a:r>
              <a:rPr lang="en-US" altLang="zh-CN" sz="10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vertical industries</a:t>
            </a:r>
            <a:endParaRPr lang="zh-CN" altLang="en-US" sz="1000" dirty="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2" name="TextBox 211"/>
          <p:cNvSpPr txBox="1"/>
          <p:nvPr/>
        </p:nvSpPr>
        <p:spPr>
          <a:xfrm>
            <a:off x="6239648" y="1131590"/>
            <a:ext cx="1107996" cy="338554"/>
          </a:xfrm>
          <a:prstGeom prst="rect">
            <a:avLst/>
          </a:prstGeom>
          <a:noFill/>
        </p:spPr>
        <p:txBody>
          <a:bodyPr wrap="none" rtlCol="0">
            <a:spAutoFit/>
          </a:bodyPr>
          <a:lstStyle/>
          <a:p>
            <a:r>
              <a:rPr lang="en-US" altLang="zh-CN" sz="16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800</a:t>
            </a:r>
            <a:r>
              <a:rPr lang="en-US" altLang="zh-CN" sz="1000" dirty="0" smtClean="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rPr>
              <a:t> exhibitors</a:t>
            </a:r>
            <a:endParaRPr lang="zh-CN" altLang="en-US" sz="1000" dirty="0">
              <a:solidFill>
                <a:schemeClr val="accent5">
                  <a:lumMod val="20000"/>
                  <a:lumOff val="8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36" name="矩形 235"/>
          <p:cNvSpPr/>
          <p:nvPr/>
        </p:nvSpPr>
        <p:spPr>
          <a:xfrm>
            <a:off x="6228184" y="3795886"/>
            <a:ext cx="2387517" cy="1131079"/>
          </a:xfrm>
          <a:prstGeom prst="rect">
            <a:avLst/>
          </a:prstGeom>
          <a:solidFill>
            <a:srgbClr val="0070C0"/>
          </a:solidFill>
        </p:spPr>
        <p:txBody>
          <a:bodyPr wrap="square">
            <a:spAutoFit/>
          </a:bodyPr>
          <a:lstStyle/>
          <a:p>
            <a:pPr>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CISIS Fair help the clients to reach the target market by not only exhibitions and events, but also by its official APP, official weibo, WeChat, and its vast media partners. </a:t>
            </a:r>
            <a:endParaRPr lang="zh-CN" altLang="zh-CN" sz="900" dirty="0">
              <a:solidFill>
                <a:schemeClr val="bg1"/>
              </a:solidFill>
              <a:latin typeface="Arial" panose="020B0604020202020204" pitchFamily="34" charset="0"/>
              <a:ea typeface="微软雅黑" pitchFamily="34" charset="-122"/>
              <a:cs typeface="Arial" panose="020B0604020202020204" pitchFamily="34" charset="0"/>
            </a:endParaRPr>
          </a:p>
        </p:txBody>
      </p:sp>
      <p:cxnSp>
        <p:nvCxnSpPr>
          <p:cNvPr id="237" name="直接箭头连接符 236"/>
          <p:cNvCxnSpPr/>
          <p:nvPr/>
        </p:nvCxnSpPr>
        <p:spPr>
          <a:xfrm>
            <a:off x="6009010" y="1275606"/>
            <a:ext cx="291182" cy="0"/>
          </a:xfrm>
          <a:prstGeom prst="straightConnector1">
            <a:avLst/>
          </a:prstGeom>
          <a:ln w="3175">
            <a:solidFill>
              <a:schemeClr val="accent5">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3" name="直接箭头连接符 242"/>
          <p:cNvCxnSpPr/>
          <p:nvPr/>
        </p:nvCxnSpPr>
        <p:spPr>
          <a:xfrm>
            <a:off x="6012160" y="3507854"/>
            <a:ext cx="291182" cy="0"/>
          </a:xfrm>
          <a:prstGeom prst="straightConnector1">
            <a:avLst/>
          </a:prstGeom>
          <a:ln w="3175">
            <a:solidFill>
              <a:schemeClr val="accent5">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2" name="直接箭头连接符 251"/>
          <p:cNvCxnSpPr/>
          <p:nvPr/>
        </p:nvCxnSpPr>
        <p:spPr>
          <a:xfrm>
            <a:off x="6156176" y="1309142"/>
            <a:ext cx="0" cy="2165176"/>
          </a:xfrm>
          <a:prstGeom prst="straightConnector1">
            <a:avLst/>
          </a:prstGeom>
          <a:ln w="3175">
            <a:solidFill>
              <a:schemeClr val="accent5">
                <a:lumMod val="60000"/>
                <a:lumOff val="4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255" name="直接箭头连接符 254"/>
          <p:cNvCxnSpPr>
            <a:stCxn id="205" idx="1"/>
          </p:cNvCxnSpPr>
          <p:nvPr/>
        </p:nvCxnSpPr>
        <p:spPr>
          <a:xfrm flipV="1">
            <a:off x="5507739" y="1275606"/>
            <a:ext cx="501271" cy="432049"/>
          </a:xfrm>
          <a:prstGeom prst="straightConnector1">
            <a:avLst/>
          </a:prstGeom>
          <a:ln w="3175">
            <a:solidFill>
              <a:schemeClr val="accent5">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直接箭头连接符 257"/>
          <p:cNvCxnSpPr/>
          <p:nvPr/>
        </p:nvCxnSpPr>
        <p:spPr>
          <a:xfrm>
            <a:off x="5507739" y="3171478"/>
            <a:ext cx="504421" cy="336376"/>
          </a:xfrm>
          <a:prstGeom prst="straightConnector1">
            <a:avLst/>
          </a:prstGeom>
          <a:ln w="3175">
            <a:solidFill>
              <a:schemeClr val="accent5">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0" name="TextBox 259"/>
          <p:cNvSpPr txBox="1"/>
          <p:nvPr/>
        </p:nvSpPr>
        <p:spPr>
          <a:xfrm rot="5400000">
            <a:off x="5234357" y="2360491"/>
            <a:ext cx="1747594" cy="153888"/>
          </a:xfrm>
          <a:prstGeom prst="rect">
            <a:avLst/>
          </a:prstGeom>
          <a:noFill/>
        </p:spPr>
        <p:txBody>
          <a:bodyPr wrap="none" rtlCol="0">
            <a:spAutoFit/>
          </a:bodyPr>
          <a:lstStyle/>
          <a:p>
            <a:r>
              <a:rPr lang="en-US" altLang="zh-CN" sz="400" dirty="0" smtClean="0">
                <a:solidFill>
                  <a:schemeClr val="accent5">
                    <a:lumMod val="20000"/>
                    <a:lumOff val="80000"/>
                  </a:schemeClr>
                </a:solidFill>
                <a:latin typeface="Arial" panose="020B0604020202020204" pitchFamily="34" charset="0"/>
                <a:cs typeface="Arial" panose="020B0604020202020204" pitchFamily="34" charset="0"/>
              </a:rPr>
              <a:t>Figures of China International Software and Information Service Fair</a:t>
            </a:r>
            <a:endParaRPr lang="zh-CN" altLang="en-US" sz="4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84" name="等腰三角形 83"/>
          <p:cNvSpPr/>
          <p:nvPr/>
        </p:nvSpPr>
        <p:spPr>
          <a:xfrm flipH="1">
            <a:off x="673224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85" name="TextBox 84"/>
          <p:cNvSpPr txBox="1"/>
          <p:nvPr/>
        </p:nvSpPr>
        <p:spPr>
          <a:xfrm>
            <a:off x="5940152" y="77892"/>
            <a:ext cx="2787943"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forum</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4204741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0"/>
            <a:ext cx="9144000" cy="5143500"/>
            <a:chOff x="-14650" y="-20538"/>
            <a:chExt cx="9144000" cy="5143500"/>
          </a:xfrm>
        </p:grpSpPr>
        <p:cxnSp>
          <p:nvCxnSpPr>
            <p:cNvPr id="9" name="直接连接符 8"/>
            <p:cNvCxnSpPr/>
            <p:nvPr/>
          </p:nvCxnSpPr>
          <p:spPr>
            <a:xfrm>
              <a:off x="15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31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6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61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76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92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07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22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37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3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8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83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98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214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229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44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259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74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290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305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320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335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351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366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381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396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412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427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442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457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473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488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503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518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534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pic>
        <p:nvPicPr>
          <p:cNvPr id="150" name="Picture 4" descr="D:\MY WORK\FUNDAMENTAL\素材\LOGO2016白.png"/>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r="48348"/>
          <a:stretch/>
        </p:blipFill>
        <p:spPr bwMode="auto">
          <a:xfrm>
            <a:off x="906260" y="2285285"/>
            <a:ext cx="3269617" cy="862529"/>
          </a:xfrm>
          <a:prstGeom prst="rect">
            <a:avLst/>
          </a:prstGeom>
          <a:noFill/>
          <a:extLst>
            <a:ext uri="{909E8E84-426E-40DD-AFC4-6F175D3DCCD1}">
              <a14:hiddenFill xmlns:a14="http://schemas.microsoft.com/office/drawing/2010/main">
                <a:solidFill>
                  <a:srgbClr val="FFFFFF"/>
                </a:solidFill>
              </a14:hiddenFill>
            </a:ext>
          </a:extLst>
        </p:spPr>
      </p:pic>
      <p:grpSp>
        <p:nvGrpSpPr>
          <p:cNvPr id="167" name="组合 166"/>
          <p:cNvGrpSpPr/>
          <p:nvPr/>
        </p:nvGrpSpPr>
        <p:grpSpPr>
          <a:xfrm>
            <a:off x="209601" y="288543"/>
            <a:ext cx="4692350" cy="1131079"/>
            <a:chOff x="1734511" y="1456058"/>
            <a:chExt cx="4692350" cy="1131079"/>
          </a:xfrm>
        </p:grpSpPr>
        <p:sp>
          <p:nvSpPr>
            <p:cNvPr id="168" name="TextBox 167"/>
            <p:cNvSpPr txBox="1"/>
            <p:nvPr/>
          </p:nvSpPr>
          <p:spPr>
            <a:xfrm>
              <a:off x="1835696" y="2114526"/>
              <a:ext cx="2301413" cy="369332"/>
            </a:xfrm>
            <a:prstGeom prst="rect">
              <a:avLst/>
            </a:prstGeom>
            <a:noFill/>
            <a:ln>
              <a:noFill/>
            </a:ln>
          </p:spPr>
          <p:txBody>
            <a:bodyPr wrap="square" rtlCol="0">
              <a:spAutoFit/>
            </a:bodyPr>
            <a:lstStyle/>
            <a:p>
              <a:pPr algn="dist"/>
              <a:r>
                <a:rPr lang="en-US" altLang="zh-CN" dirty="0">
                  <a:solidFill>
                    <a:schemeClr val="bg1"/>
                  </a:solidFill>
                  <a:latin typeface="Arial" panose="020B0604020202020204" pitchFamily="34" charset="0"/>
                  <a:ea typeface="微软雅黑" pitchFamily="34" charset="-122"/>
                  <a:cs typeface="Arial" panose="020B0604020202020204" pitchFamily="34" charset="0"/>
                </a:rPr>
                <a:t>T</a:t>
              </a:r>
              <a:r>
                <a:rPr lang="en-US" altLang="zh-CN" dirty="0" smtClean="0">
                  <a:solidFill>
                    <a:schemeClr val="bg1"/>
                  </a:solidFill>
                  <a:latin typeface="Arial" panose="020B0604020202020204" pitchFamily="34" charset="0"/>
                  <a:ea typeface="微软雅黑" pitchFamily="34" charset="-122"/>
                  <a:cs typeface="Arial" panose="020B0604020202020204" pitchFamily="34" charset="0"/>
                </a:rPr>
                <a:t>he Exhibitions</a:t>
              </a:r>
              <a:endParaRPr lang="zh-CN" altLang="en-US" dirty="0">
                <a:solidFill>
                  <a:schemeClr val="bg1"/>
                </a:solidFill>
                <a:latin typeface="Arial" panose="020B0604020202020204" pitchFamily="34" charset="0"/>
                <a:ea typeface="微软雅黑" pitchFamily="34" charset="-122"/>
                <a:cs typeface="Arial" panose="020B0604020202020204" pitchFamily="34" charset="0"/>
              </a:endParaRPr>
            </a:p>
          </p:txBody>
        </p:sp>
        <p:cxnSp>
          <p:nvCxnSpPr>
            <p:cNvPr id="169" name="直接连接符 168"/>
            <p:cNvCxnSpPr/>
            <p:nvPr/>
          </p:nvCxnSpPr>
          <p:spPr>
            <a:xfrm>
              <a:off x="1734511" y="1661399"/>
              <a:ext cx="0" cy="43649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a:off x="4736010" y="1546315"/>
              <a:ext cx="0" cy="1017839"/>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1776430" y="1471883"/>
              <a:ext cx="2908168" cy="530915"/>
            </a:xfrm>
            <a:prstGeom prst="rect">
              <a:avLst/>
            </a:prstGeom>
            <a:noFill/>
            <a:ln>
              <a:noFill/>
            </a:ln>
          </p:spPr>
          <p:txBody>
            <a:bodyPr wrap="none" rtlCol="0">
              <a:spAutoFit/>
            </a:bodyPr>
            <a:lstStyle/>
            <a:p>
              <a:pPr algn="ctr">
                <a:lnSpc>
                  <a:spcPct val="150000"/>
                </a:lnSpc>
              </a:pPr>
              <a:r>
                <a:rPr lang="en-US" altLang="zh-CN" sz="1000" dirty="0" smtClean="0">
                  <a:solidFill>
                    <a:schemeClr val="bg1"/>
                  </a:solidFill>
                  <a:latin typeface="Arial" pitchFamily="34" charset="0"/>
                  <a:ea typeface="微软雅黑" pitchFamily="34" charset="-122"/>
                  <a:cs typeface="Arial" pitchFamily="34" charset="0"/>
                </a:rPr>
                <a:t>Universal Zone, Pavilions, and Networking Zone</a:t>
              </a:r>
            </a:p>
            <a:p>
              <a:pPr algn="ctr">
                <a:lnSpc>
                  <a:spcPct val="150000"/>
                </a:lnSpc>
              </a:pPr>
              <a:r>
                <a:rPr lang="en-US" altLang="zh-CN" sz="900" dirty="0" smtClean="0">
                  <a:solidFill>
                    <a:schemeClr val="bg1"/>
                  </a:solidFill>
                  <a:latin typeface="Arial" pitchFamily="34" charset="0"/>
                  <a:ea typeface="微软雅黑" pitchFamily="34" charset="-122"/>
                  <a:cs typeface="Arial" pitchFamily="34" charset="0"/>
                </a:rPr>
                <a:t>with over 800 exhibitors in 30000 square meters</a:t>
              </a:r>
              <a:endParaRPr lang="zh-CN" altLang="en-US" sz="1000" dirty="0">
                <a:solidFill>
                  <a:schemeClr val="bg1"/>
                </a:solidFill>
                <a:latin typeface="Arial" pitchFamily="34" charset="0"/>
                <a:ea typeface="微软雅黑" pitchFamily="34" charset="-122"/>
                <a:cs typeface="Arial" pitchFamily="34" charset="0"/>
              </a:endParaRPr>
            </a:p>
          </p:txBody>
        </p:sp>
        <p:cxnSp>
          <p:nvCxnSpPr>
            <p:cNvPr id="172" name="直接箭头连接符 171"/>
            <p:cNvCxnSpPr/>
            <p:nvPr/>
          </p:nvCxnSpPr>
          <p:spPr>
            <a:xfrm flipH="1">
              <a:off x="1734511" y="1777973"/>
              <a:ext cx="342175" cy="0"/>
            </a:xfrm>
            <a:prstGeom prst="straightConnector1">
              <a:avLst/>
            </a:prstGeom>
            <a:ln w="31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3" name="直接箭头连接符 172"/>
            <p:cNvCxnSpPr/>
            <p:nvPr/>
          </p:nvCxnSpPr>
          <p:spPr>
            <a:xfrm>
              <a:off x="4430726" y="1779114"/>
              <a:ext cx="305284" cy="0"/>
            </a:xfrm>
            <a:prstGeom prst="straightConnector1">
              <a:avLst/>
            </a:prstGeom>
            <a:ln w="31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4728758" y="1456058"/>
              <a:ext cx="1698103" cy="1131079"/>
            </a:xfrm>
            <a:prstGeom prst="rect">
              <a:avLst/>
            </a:prstGeom>
            <a:noFill/>
            <a:ln>
              <a:noFill/>
            </a:ln>
          </p:spPr>
          <p:txBody>
            <a:bodyPr wrap="square" rtlCol="0">
              <a:spAutoFit/>
            </a:bodyPr>
            <a:lstStyle/>
            <a:p>
              <a:pPr algn="just">
                <a:lnSpc>
                  <a:spcPct val="150000"/>
                </a:lnSpc>
              </a:pP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Category</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Industrial solutions</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Software and technologies</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Information services</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Emerging IT</a:t>
              </a:r>
            </a:p>
          </p:txBody>
        </p:sp>
        <p:cxnSp>
          <p:nvCxnSpPr>
            <p:cNvPr id="181" name="直接连接符 180"/>
            <p:cNvCxnSpPr/>
            <p:nvPr/>
          </p:nvCxnSpPr>
          <p:spPr>
            <a:xfrm>
              <a:off x="1907704" y="2520790"/>
              <a:ext cx="2828306" cy="0"/>
            </a:xfrm>
            <a:prstGeom prst="line">
              <a:avLst/>
            </a:prstGeom>
            <a:ln w="76200" cmpd="thinThick">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209601" y="760677"/>
            <a:ext cx="1115311" cy="1876353"/>
            <a:chOff x="11019" y="1647478"/>
            <a:chExt cx="1115311" cy="1876353"/>
          </a:xfrm>
        </p:grpSpPr>
        <p:sp>
          <p:nvSpPr>
            <p:cNvPr id="4" name="椭圆 3"/>
            <p:cNvSpPr/>
            <p:nvPr/>
          </p:nvSpPr>
          <p:spPr>
            <a:xfrm>
              <a:off x="31590" y="1647478"/>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cxnSp>
          <p:nvCxnSpPr>
            <p:cNvPr id="7" name="直接连接符 6"/>
            <p:cNvCxnSpPr>
              <a:endCxn id="18" idx="1"/>
            </p:cNvCxnSpPr>
            <p:nvPr/>
          </p:nvCxnSpPr>
          <p:spPr>
            <a:xfrm>
              <a:off x="11019" y="1808131"/>
              <a:ext cx="1115311" cy="171570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0" name="直接连接符 9"/>
          <p:cNvCxnSpPr>
            <a:endCxn id="187" idx="3"/>
          </p:cNvCxnSpPr>
          <p:nvPr/>
        </p:nvCxnSpPr>
        <p:spPr>
          <a:xfrm flipV="1">
            <a:off x="1991900" y="2816947"/>
            <a:ext cx="1093795" cy="114953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299049" y="2611167"/>
            <a:ext cx="176607" cy="176607"/>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bg1"/>
                </a:solidFill>
                <a:latin typeface="Arial" panose="020B0604020202020204" pitchFamily="34" charset="0"/>
                <a:cs typeface="Arial" panose="020B0604020202020204" pitchFamily="34" charset="0"/>
              </a:rPr>
              <a:t>1</a:t>
            </a:r>
            <a:endParaRPr lang="zh-CN" altLang="en-US" sz="1000" dirty="0">
              <a:solidFill>
                <a:schemeClr val="bg1"/>
              </a:solidFill>
              <a:latin typeface="Arial" panose="020B0604020202020204" pitchFamily="34" charset="0"/>
              <a:cs typeface="Arial" panose="020B0604020202020204" pitchFamily="34" charset="0"/>
            </a:endParaRPr>
          </a:p>
        </p:txBody>
      </p:sp>
      <p:sp>
        <p:nvSpPr>
          <p:cNvPr id="187" name="椭圆 186"/>
          <p:cNvSpPr/>
          <p:nvPr/>
        </p:nvSpPr>
        <p:spPr>
          <a:xfrm>
            <a:off x="3059832" y="2666203"/>
            <a:ext cx="176607" cy="176607"/>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bg1"/>
                </a:solidFill>
                <a:latin typeface="Arial" panose="020B0604020202020204" pitchFamily="34" charset="0"/>
                <a:cs typeface="Arial" panose="020B0604020202020204" pitchFamily="34" charset="0"/>
              </a:rPr>
              <a:t>2</a:t>
            </a:r>
          </a:p>
        </p:txBody>
      </p:sp>
      <p:sp>
        <p:nvSpPr>
          <p:cNvPr id="199" name="椭圆 198"/>
          <p:cNvSpPr/>
          <p:nvPr/>
        </p:nvSpPr>
        <p:spPr>
          <a:xfrm>
            <a:off x="1619672" y="3603648"/>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202" name="椭圆 201"/>
          <p:cNvSpPr/>
          <p:nvPr/>
        </p:nvSpPr>
        <p:spPr>
          <a:xfrm>
            <a:off x="3792542" y="2552529"/>
            <a:ext cx="176607" cy="176607"/>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bg1"/>
                </a:solidFill>
                <a:latin typeface="Arial" panose="020B0604020202020204" pitchFamily="34" charset="0"/>
                <a:cs typeface="Arial" panose="020B0604020202020204" pitchFamily="34" charset="0"/>
              </a:rPr>
              <a:t>3</a:t>
            </a:r>
          </a:p>
        </p:txBody>
      </p:sp>
      <p:cxnSp>
        <p:nvCxnSpPr>
          <p:cNvPr id="211" name="直接连接符 210"/>
          <p:cNvCxnSpPr>
            <a:stCxn id="202" idx="7"/>
          </p:cNvCxnSpPr>
          <p:nvPr/>
        </p:nvCxnSpPr>
        <p:spPr>
          <a:xfrm flipV="1">
            <a:off x="3943286" y="1799878"/>
            <a:ext cx="614064" cy="778514"/>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178711" y="4537902"/>
            <a:ext cx="2089033" cy="507831"/>
          </a:xfrm>
          <a:prstGeom prst="rect">
            <a:avLst/>
          </a:prstGeom>
          <a:solidFill>
            <a:srgbClr val="0070C0"/>
          </a:solidFill>
          <a:ln>
            <a:noFill/>
          </a:ln>
        </p:spPr>
        <p:txBody>
          <a:bodyPr wrap="none" rtlCol="0">
            <a:spAutoFit/>
          </a:bodyPr>
          <a:lstStyle/>
          <a:p>
            <a:pPr algn="ctr">
              <a:lnSpc>
                <a:spcPct val="150000"/>
              </a:lnSpc>
            </a:pPr>
            <a:r>
              <a:rPr lang="en-US" altLang="zh-CN" sz="900" dirty="0" smtClean="0">
                <a:solidFill>
                  <a:schemeClr val="bg1">
                    <a:lumMod val="95000"/>
                  </a:schemeClr>
                </a:solidFill>
                <a:latin typeface="Arial" panose="020B0604020202020204" pitchFamily="34" charset="0"/>
                <a:ea typeface="微软雅黑" pitchFamily="34" charset="-122"/>
                <a:cs typeface="Arial" panose="020B0604020202020204" pitchFamily="34" charset="0"/>
              </a:rPr>
              <a:t>Digital Synergy and Smart Innovation</a:t>
            </a:r>
          </a:p>
          <a:p>
            <a:pPr algn="ctr">
              <a:lnSpc>
                <a:spcPct val="150000"/>
              </a:lnSpc>
            </a:pPr>
            <a:r>
              <a:rPr lang="en-US" altLang="zh-CN" sz="900" dirty="0" smtClean="0">
                <a:solidFill>
                  <a:schemeClr val="bg1">
                    <a:lumMod val="95000"/>
                  </a:schemeClr>
                </a:solidFill>
                <a:latin typeface="Arial" panose="020B0604020202020204" pitchFamily="34" charset="0"/>
                <a:ea typeface="微软雅黑" pitchFamily="34" charset="-122"/>
                <a:cs typeface="Arial" panose="020B0604020202020204" pitchFamily="34" charset="0"/>
              </a:rPr>
              <a:t>June 16-19, 2016    Dalian, China</a:t>
            </a:r>
            <a:endParaRPr lang="zh-CN" altLang="en-US" sz="900" dirty="0">
              <a:solidFill>
                <a:schemeClr val="bg1">
                  <a:lumMod val="95000"/>
                </a:schemeClr>
              </a:solidFill>
              <a:latin typeface="Arial" panose="020B0604020202020204" pitchFamily="34" charset="0"/>
              <a:ea typeface="微软雅黑" pitchFamily="34" charset="-122"/>
              <a:cs typeface="Arial" panose="020B0604020202020204" pitchFamily="34" charset="0"/>
            </a:endParaRPr>
          </a:p>
        </p:txBody>
      </p:sp>
      <p:sp>
        <p:nvSpPr>
          <p:cNvPr id="210" name="椭圆 209"/>
          <p:cNvSpPr/>
          <p:nvPr/>
        </p:nvSpPr>
        <p:spPr>
          <a:xfrm>
            <a:off x="4188621" y="1347614"/>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217" name="TextBox 216"/>
          <p:cNvSpPr txBox="1"/>
          <p:nvPr/>
        </p:nvSpPr>
        <p:spPr>
          <a:xfrm>
            <a:off x="4139952" y="1522407"/>
            <a:ext cx="2685351" cy="369332"/>
          </a:xfrm>
          <a:prstGeom prst="rect">
            <a:avLst/>
          </a:prstGeom>
          <a:noFill/>
          <a:ln>
            <a:noFill/>
          </a:ln>
        </p:spPr>
        <p:txBody>
          <a:bodyPr wrap="none" rtlCol="0">
            <a:spAutoFit/>
          </a:bodyPr>
          <a:lstStyle/>
          <a:p>
            <a:r>
              <a:rPr lang="en-US" altLang="zh-CN" dirty="0" smtClean="0">
                <a:solidFill>
                  <a:schemeClr val="bg1"/>
                </a:solidFill>
                <a:latin typeface="Arial" panose="020B0604020202020204" pitchFamily="34" charset="0"/>
                <a:ea typeface="微软雅黑" pitchFamily="34" charset="-122"/>
                <a:cs typeface="Arial" panose="020B0604020202020204" pitchFamily="34" charset="0"/>
              </a:rPr>
              <a:t>Publication and Publicity</a:t>
            </a:r>
            <a:endParaRPr lang="zh-CN" altLang="en-US" dirty="0">
              <a:solidFill>
                <a:schemeClr val="bg1"/>
              </a:solidFill>
              <a:latin typeface="Arial" panose="020B0604020202020204" pitchFamily="34" charset="0"/>
              <a:ea typeface="微软雅黑" pitchFamily="34" charset="-122"/>
              <a:cs typeface="Arial" panose="020B0604020202020204" pitchFamily="34" charset="0"/>
            </a:endParaRPr>
          </a:p>
        </p:txBody>
      </p:sp>
      <p:cxnSp>
        <p:nvCxnSpPr>
          <p:cNvPr id="216" name="直接连接符 215"/>
          <p:cNvCxnSpPr/>
          <p:nvPr/>
        </p:nvCxnSpPr>
        <p:spPr>
          <a:xfrm>
            <a:off x="4572000" y="1922517"/>
            <a:ext cx="2910401" cy="0"/>
          </a:xfrm>
          <a:prstGeom prst="line">
            <a:avLst/>
          </a:prstGeom>
          <a:ln w="76200" cmpd="thinThick">
            <a:solidFill>
              <a:schemeClr val="bg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020272" y="1119626"/>
            <a:ext cx="2127505" cy="715581"/>
          </a:xfrm>
          <a:prstGeom prst="rect">
            <a:avLst/>
          </a:prstGeom>
          <a:noFill/>
        </p:spPr>
        <p:txBody>
          <a:bodyPr wrap="none" rtlCol="0">
            <a:spAutoFit/>
          </a:bodyPr>
          <a:lstStyle/>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Software Innovation Report</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Chinese Information Market Demands</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CISIS Fair News</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66" name="组合 165"/>
          <p:cNvGrpSpPr/>
          <p:nvPr/>
        </p:nvGrpSpPr>
        <p:grpSpPr>
          <a:xfrm>
            <a:off x="1691680" y="3781375"/>
            <a:ext cx="7430565" cy="1131079"/>
            <a:chOff x="4360337" y="2539044"/>
            <a:chExt cx="7430565" cy="1131079"/>
          </a:xfrm>
        </p:grpSpPr>
        <p:grpSp>
          <p:nvGrpSpPr>
            <p:cNvPr id="185" name="组合 184"/>
            <p:cNvGrpSpPr/>
            <p:nvPr/>
          </p:nvGrpSpPr>
          <p:grpSpPr>
            <a:xfrm>
              <a:off x="4360337" y="2570258"/>
              <a:ext cx="2675732" cy="359717"/>
              <a:chOff x="4360337" y="2570258"/>
              <a:chExt cx="2675732" cy="359717"/>
            </a:xfrm>
          </p:grpSpPr>
          <p:sp>
            <p:nvSpPr>
              <p:cNvPr id="190" name="TextBox 189"/>
              <p:cNvSpPr txBox="1"/>
              <p:nvPr/>
            </p:nvSpPr>
            <p:spPr>
              <a:xfrm>
                <a:off x="4360337" y="2570258"/>
                <a:ext cx="2675732" cy="307777"/>
              </a:xfrm>
              <a:prstGeom prst="rect">
                <a:avLst/>
              </a:prstGeom>
              <a:noFill/>
              <a:ln>
                <a:noFill/>
              </a:ln>
            </p:spPr>
            <p:txBody>
              <a:bodyPr wrap="none" rtlCol="0">
                <a:spAutoFit/>
              </a:bodyPr>
              <a:lstStyle/>
              <a:p>
                <a:r>
                  <a:rPr lang="en-US" altLang="zh-CN" sz="1400" dirty="0" smtClean="0">
                    <a:solidFill>
                      <a:schemeClr val="bg1"/>
                    </a:solidFill>
                    <a:latin typeface="Arial" panose="020B0604020202020204" pitchFamily="34" charset="0"/>
                    <a:ea typeface="微软雅黑" pitchFamily="34" charset="-122"/>
                    <a:cs typeface="Arial" panose="020B0604020202020204" pitchFamily="34" charset="0"/>
                  </a:rPr>
                  <a:t>40+ Meetings and Conferences</a:t>
                </a:r>
                <a:endParaRPr lang="zh-CN" altLang="en-US" sz="1400" dirty="0">
                  <a:solidFill>
                    <a:schemeClr val="bg1"/>
                  </a:solidFill>
                  <a:latin typeface="Arial" panose="020B0604020202020204" pitchFamily="34" charset="0"/>
                  <a:ea typeface="微软雅黑" pitchFamily="34" charset="-122"/>
                  <a:cs typeface="Arial" panose="020B0604020202020204" pitchFamily="34" charset="0"/>
                </a:endParaRPr>
              </a:p>
            </p:txBody>
          </p:sp>
          <p:cxnSp>
            <p:nvCxnSpPr>
              <p:cNvPr id="189" name="直接连接符 188"/>
              <p:cNvCxnSpPr/>
              <p:nvPr/>
            </p:nvCxnSpPr>
            <p:spPr>
              <a:xfrm>
                <a:off x="4360337" y="2929975"/>
                <a:ext cx="2514621" cy="0"/>
              </a:xfrm>
              <a:prstGeom prst="line">
                <a:avLst/>
              </a:prstGeom>
              <a:ln w="76200" cmpd="thinThick">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86" name="TextBox 185"/>
            <p:cNvSpPr txBox="1"/>
            <p:nvPr/>
          </p:nvSpPr>
          <p:spPr>
            <a:xfrm>
              <a:off x="7002412" y="2539044"/>
              <a:ext cx="4788490" cy="1131079"/>
            </a:xfrm>
            <a:prstGeom prst="rect">
              <a:avLst/>
            </a:prstGeom>
            <a:noFill/>
            <a:ln>
              <a:noFill/>
            </a:ln>
          </p:spPr>
          <p:txBody>
            <a:bodyPr wrap="none" rtlCol="0">
              <a:spAutoFit/>
            </a:bodyPr>
            <a:lstStyle/>
            <a:p>
              <a:pPr>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Summit: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International Software and Information Forum and Entrepreneurs’ Summit</a:t>
              </a:r>
            </a:p>
            <a:p>
              <a:pPr>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Trends: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policies, trends, innovation, business start-ups, capital, talents, etc..</a:t>
              </a:r>
            </a:p>
            <a:p>
              <a:pPr>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Applications: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medical care, finance, energy, manufacturing, logistics, aviation, etc..</a:t>
              </a:r>
            </a:p>
            <a:p>
              <a:pPr>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Techs: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IoT, big data, cloud computing, mobile internet, smart cities, cyber security, etc..</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Business Events: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Annual Awards, network meetings, distributer meetings, etc..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cxnSp>
        <p:nvCxnSpPr>
          <p:cNvPr id="182" name="直接连接符 181"/>
          <p:cNvCxnSpPr/>
          <p:nvPr/>
        </p:nvCxnSpPr>
        <p:spPr>
          <a:xfrm flipH="1">
            <a:off x="4163821" y="4868416"/>
            <a:ext cx="284698"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H="1">
            <a:off x="4160487" y="3806919"/>
            <a:ext cx="284698"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4" name="直接箭头连接符 183"/>
          <p:cNvCxnSpPr/>
          <p:nvPr/>
        </p:nvCxnSpPr>
        <p:spPr>
          <a:xfrm>
            <a:off x="4287945" y="3812589"/>
            <a:ext cx="0" cy="1055827"/>
          </a:xfrm>
          <a:prstGeom prst="straightConnector1">
            <a:avLst/>
          </a:prstGeom>
          <a:ln w="31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a:xfrm flipH="1">
            <a:off x="7374985" y="2582416"/>
            <a:ext cx="284698"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flipH="1">
            <a:off x="6876256" y="1196506"/>
            <a:ext cx="284698"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8" name="直接箭头连接符 177"/>
          <p:cNvCxnSpPr/>
          <p:nvPr/>
        </p:nvCxnSpPr>
        <p:spPr>
          <a:xfrm>
            <a:off x="7482401" y="1995686"/>
            <a:ext cx="0" cy="576064"/>
          </a:xfrm>
          <a:prstGeom prst="straightConnector1">
            <a:avLst/>
          </a:prstGeom>
          <a:ln w="31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51" name="Picture 3" descr="C:\Users\lenovo\Documents\Tencent Files\254541180\FileRecv\未标题-2.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0000"/>
          <a:stretch/>
        </p:blipFill>
        <p:spPr bwMode="auto">
          <a:xfrm>
            <a:off x="4067944" y="2285285"/>
            <a:ext cx="3168352" cy="868172"/>
          </a:xfrm>
          <a:prstGeom prst="rect">
            <a:avLst/>
          </a:prstGeom>
          <a:noFill/>
          <a:extLst>
            <a:ext uri="{909E8E84-426E-40DD-AFC4-6F175D3DCCD1}">
              <a14:hiddenFill xmlns:a14="http://schemas.microsoft.com/office/drawing/2010/main">
                <a:solidFill>
                  <a:srgbClr val="FFFFFF"/>
                </a:solidFill>
              </a14:hiddenFill>
            </a:ext>
          </a:extLst>
        </p:spPr>
      </p:pic>
      <p:sp>
        <p:nvSpPr>
          <p:cNvPr id="179" name="TextBox 178"/>
          <p:cNvSpPr txBox="1"/>
          <p:nvPr/>
        </p:nvSpPr>
        <p:spPr>
          <a:xfrm>
            <a:off x="7618281" y="1923678"/>
            <a:ext cx="986167" cy="715581"/>
          </a:xfrm>
          <a:prstGeom prst="rect">
            <a:avLst/>
          </a:prstGeom>
          <a:noFill/>
        </p:spPr>
        <p:txBody>
          <a:bodyPr wrap="none" rtlCol="0">
            <a:spAutoFit/>
          </a:bodyPr>
          <a:lstStyle/>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Official APP</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Official WeChat</a:t>
            </a:r>
          </a:p>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Official Weibo</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180" name="直接箭头连接符 179"/>
          <p:cNvCxnSpPr/>
          <p:nvPr/>
        </p:nvCxnSpPr>
        <p:spPr>
          <a:xfrm>
            <a:off x="7020272" y="1196506"/>
            <a:ext cx="0" cy="655164"/>
          </a:xfrm>
          <a:prstGeom prst="straightConnector1">
            <a:avLst/>
          </a:prstGeom>
          <a:ln w="31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2" name="直接箭头连接符 191"/>
          <p:cNvCxnSpPr/>
          <p:nvPr/>
        </p:nvCxnSpPr>
        <p:spPr>
          <a:xfrm>
            <a:off x="7020272" y="915566"/>
            <a:ext cx="0" cy="293516"/>
          </a:xfrm>
          <a:prstGeom prst="straightConnector1">
            <a:avLst/>
          </a:prstGeom>
          <a:ln w="3175">
            <a:solidFill>
              <a:schemeClr val="accent5">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a:xfrm flipH="1">
            <a:off x="5231065" y="3598383"/>
            <a:ext cx="295364" cy="29427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5460992" y="3435846"/>
            <a:ext cx="1127232" cy="300082"/>
          </a:xfrm>
          <a:prstGeom prst="rect">
            <a:avLst/>
          </a:prstGeom>
          <a:noFill/>
        </p:spPr>
        <p:txBody>
          <a:bodyPr wrap="none" rtlCol="0">
            <a:spAutoFit/>
          </a:bodyPr>
          <a:lstStyle/>
          <a:p>
            <a:pPr algn="just">
              <a:lnSpc>
                <a:spcPct val="150000"/>
              </a:lnSpc>
            </a:pPr>
            <a:r>
              <a:rPr lang="en-US" altLang="zh-CN" sz="900" i="1" dirty="0" smtClean="0">
                <a:solidFill>
                  <a:schemeClr val="accent5">
                    <a:lumMod val="60000"/>
                    <a:lumOff val="40000"/>
                  </a:schemeClr>
                </a:solidFill>
                <a:latin typeface="Arial" panose="020B0604020202020204" pitchFamily="34" charset="0"/>
                <a:ea typeface="微软雅黑" panose="020B0503020204020204" pitchFamily="34" charset="-122"/>
                <a:cs typeface="Arial" panose="020B0604020202020204" pitchFamily="34" charset="0"/>
              </a:rPr>
              <a:t>The Kick-off Event</a:t>
            </a:r>
            <a:endParaRPr lang="zh-CN" altLang="en-US" sz="900" i="1" dirty="0">
              <a:solidFill>
                <a:schemeClr val="accent5">
                  <a:lumMod val="60000"/>
                  <a:lumOff val="40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153" name="直接连接符 152"/>
          <p:cNvCxnSpPr/>
          <p:nvPr/>
        </p:nvCxnSpPr>
        <p:spPr>
          <a:xfrm>
            <a:off x="4572000" y="1779662"/>
            <a:ext cx="0" cy="43649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6" name="等腰三角形 155"/>
          <p:cNvSpPr/>
          <p:nvPr/>
        </p:nvSpPr>
        <p:spPr>
          <a:xfrm flipH="1">
            <a:off x="673224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57" name="TextBox 156"/>
          <p:cNvSpPr txBox="1"/>
          <p:nvPr/>
        </p:nvSpPr>
        <p:spPr>
          <a:xfrm>
            <a:off x="5940152" y="77892"/>
            <a:ext cx="2787943"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forum</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398311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5486400" y="0"/>
            <a:ext cx="3657600" cy="5143500"/>
            <a:chOff x="5493149" y="-20538"/>
            <a:chExt cx="3657600" cy="5143500"/>
          </a:xfrm>
        </p:grpSpPr>
        <p:grpSp>
          <p:nvGrpSpPr>
            <p:cNvPr id="51" name="组合 50"/>
            <p:cNvGrpSpPr/>
            <p:nvPr/>
          </p:nvGrpSpPr>
          <p:grpSpPr>
            <a:xfrm>
              <a:off x="5508624" y="123478"/>
              <a:ext cx="3620725" cy="4876800"/>
              <a:chOff x="-14650" y="123478"/>
              <a:chExt cx="9144000" cy="4876800"/>
            </a:xfrm>
          </p:grpSpPr>
          <p:cxnSp>
            <p:nvCxnSpPr>
              <p:cNvPr id="77" name="直接连接符 76"/>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755576" y="1275606"/>
            <a:ext cx="1377032" cy="274370"/>
          </a:xfrm>
          <a:prstGeom prst="rect">
            <a:avLst/>
          </a:prstGeom>
        </p:spPr>
        <p:txBody>
          <a:bodyPr wrap="square">
            <a:spAutoFit/>
          </a:bodyPr>
          <a:lstStyle/>
          <a:p>
            <a:pPr algn="just">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The Universal Zone:</a:t>
            </a:r>
            <a:endParaRPr lang="zh-CN" altLang="en-US" sz="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TextBox 11"/>
          <p:cNvSpPr txBox="1"/>
          <p:nvPr/>
        </p:nvSpPr>
        <p:spPr>
          <a:xfrm>
            <a:off x="179512" y="2841922"/>
            <a:ext cx="1188133" cy="2169825"/>
          </a:xfrm>
          <a:prstGeom prst="rect">
            <a:avLst/>
          </a:prstGeom>
          <a:noFill/>
        </p:spPr>
        <p:txBody>
          <a:bodyPr wrap="square" rtlCol="0">
            <a:spAutoFit/>
          </a:bodyPr>
          <a:lstStyle/>
          <a:p>
            <a:pPr algn="just">
              <a:lnSpc>
                <a:spcPct val="150000"/>
              </a:lnSpc>
            </a:pP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Industry:</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Manufacturing</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Finance</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Telecommunication </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Logistics</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Transportation</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Medical services</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Education</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Tourism</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p>
        </p:txBody>
      </p:sp>
      <p:sp>
        <p:nvSpPr>
          <p:cNvPr id="13" name="TextBox 12"/>
          <p:cNvSpPr txBox="1"/>
          <p:nvPr/>
        </p:nvSpPr>
        <p:spPr>
          <a:xfrm>
            <a:off x="1331640" y="2841922"/>
            <a:ext cx="1296144" cy="1962076"/>
          </a:xfrm>
          <a:prstGeom prst="rect">
            <a:avLst/>
          </a:prstGeom>
          <a:noFill/>
        </p:spPr>
        <p:txBody>
          <a:bodyPr wrap="square" rtlCol="0">
            <a:spAutoFit/>
          </a:bodyPr>
          <a:lstStyle/>
          <a:p>
            <a:pPr algn="just">
              <a:lnSpc>
                <a:spcPct val="150000"/>
              </a:lnSpc>
            </a:pP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Software:</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BSW</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Supporting software</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Application Software </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System Integration</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Embedded software</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Cyber security</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IC</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endParaRPr lang="zh-CN" altLang="zh-CN" sz="900" dirty="0">
              <a:solidFill>
                <a:schemeClr val="bg1"/>
              </a:solidFill>
              <a:latin typeface="Arial" panose="020B0604020202020204" pitchFamily="34" charset="0"/>
              <a:ea typeface="微软雅黑" pitchFamily="34" charset="-122"/>
              <a:cs typeface="Arial" panose="020B0604020202020204" pitchFamily="34" charset="0"/>
            </a:endParaRPr>
          </a:p>
        </p:txBody>
      </p:sp>
      <p:sp>
        <p:nvSpPr>
          <p:cNvPr id="14" name="TextBox 13"/>
          <p:cNvSpPr txBox="1"/>
          <p:nvPr/>
        </p:nvSpPr>
        <p:spPr>
          <a:xfrm>
            <a:off x="3995936" y="2841922"/>
            <a:ext cx="1800200" cy="2169825"/>
          </a:xfrm>
          <a:prstGeom prst="rect">
            <a:avLst/>
          </a:prstGeom>
          <a:noFill/>
        </p:spPr>
        <p:txBody>
          <a:bodyPr wrap="square" rtlCol="0">
            <a:spAutoFit/>
          </a:bodyPr>
          <a:lstStyle/>
          <a:p>
            <a:pPr algn="just">
              <a:lnSpc>
                <a:spcPct val="150000"/>
              </a:lnSpc>
            </a:pP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Emerging Technologies: </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Cloud computing</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IoT</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Mobile Internet</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Business Intelligence </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Intelligent terminal</a:t>
            </a:r>
          </a:p>
          <a:p>
            <a:pPr algn="just">
              <a:lnSpc>
                <a:spcPct val="150000"/>
              </a:lnSpc>
            </a:pPr>
            <a:r>
              <a:rPr lang="zh-CN"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AI</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3D</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VR</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endParaRPr lang="zh-CN" altLang="en-US" sz="900" dirty="0">
              <a:solidFill>
                <a:schemeClr val="bg1"/>
              </a:solidFill>
              <a:latin typeface="Arial" panose="020B0604020202020204" pitchFamily="34" charset="0"/>
              <a:ea typeface="微软雅黑" pitchFamily="34" charset="-122"/>
              <a:cs typeface="Arial" panose="020B0604020202020204" pitchFamily="34" charset="0"/>
            </a:endParaRPr>
          </a:p>
        </p:txBody>
      </p:sp>
      <p:sp>
        <p:nvSpPr>
          <p:cNvPr id="15" name="TextBox 14"/>
          <p:cNvSpPr txBox="1"/>
          <p:nvPr/>
        </p:nvSpPr>
        <p:spPr>
          <a:xfrm>
            <a:off x="2602770" y="2841922"/>
            <a:ext cx="1393166" cy="1962076"/>
          </a:xfrm>
          <a:prstGeom prst="rect">
            <a:avLst/>
          </a:prstGeom>
          <a:noFill/>
        </p:spPr>
        <p:txBody>
          <a:bodyPr wrap="square" rtlCol="0">
            <a:spAutoFit/>
          </a:bodyPr>
          <a:lstStyle/>
          <a:p>
            <a:pPr algn="just">
              <a:lnSpc>
                <a:spcPct val="150000"/>
              </a:lnSpc>
            </a:pP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Information Service:</a:t>
            </a:r>
            <a:endParaRPr lang="en-US" altLang="zh-CN" sz="900" b="1" dirty="0">
              <a:solidFill>
                <a:schemeClr val="bg1"/>
              </a:solidFill>
              <a:latin typeface="Arial" panose="020B0604020202020204" pitchFamily="34" charset="0"/>
              <a:ea typeface="微软雅黑" pitchFamily="34" charset="-122"/>
              <a:cs typeface="Arial" panose="020B0604020202020204" pitchFamily="34" charset="0"/>
            </a:endParaRP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Service outsourcing</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Certification</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Consulting</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Training</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Data processing</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Software maintenance</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Testing</a:t>
            </a:r>
          </a:p>
          <a:p>
            <a:pPr algn="just">
              <a:lnSpc>
                <a:spcPct val="150000"/>
              </a:lnSpc>
            </a:pP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endParaRPr lang="zh-CN" altLang="en-US" sz="900" dirty="0">
              <a:solidFill>
                <a:schemeClr val="bg1"/>
              </a:solidFill>
              <a:latin typeface="Arial" panose="020B0604020202020204" pitchFamily="34" charset="0"/>
              <a:ea typeface="微软雅黑" pitchFamily="34" charset="-122"/>
              <a:cs typeface="Arial" panose="020B0604020202020204" pitchFamily="34" charset="0"/>
            </a:endParaRPr>
          </a:p>
        </p:txBody>
      </p:sp>
      <p:grpSp>
        <p:nvGrpSpPr>
          <p:cNvPr id="32" name="组合 31"/>
          <p:cNvGrpSpPr/>
          <p:nvPr/>
        </p:nvGrpSpPr>
        <p:grpSpPr>
          <a:xfrm>
            <a:off x="251520" y="604754"/>
            <a:ext cx="2232248" cy="406264"/>
            <a:chOff x="1835696" y="2114526"/>
            <a:chExt cx="2232248" cy="406264"/>
          </a:xfrm>
        </p:grpSpPr>
        <p:sp>
          <p:nvSpPr>
            <p:cNvPr id="33" name="TextBox 32"/>
            <p:cNvSpPr txBox="1"/>
            <p:nvPr/>
          </p:nvSpPr>
          <p:spPr>
            <a:xfrm>
              <a:off x="1835696" y="2114526"/>
              <a:ext cx="2016224" cy="369332"/>
            </a:xfrm>
            <a:prstGeom prst="rect">
              <a:avLst/>
            </a:prstGeom>
            <a:noFill/>
            <a:ln>
              <a:noFill/>
            </a:ln>
          </p:spPr>
          <p:txBody>
            <a:bodyPr wrap="square" rtlCol="0">
              <a:spAutoFit/>
            </a:bodyPr>
            <a:lstStyle/>
            <a:p>
              <a:pPr algn="dist"/>
              <a:r>
                <a:rPr lang="en-US" altLang="zh-CN" dirty="0" smtClean="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rPr>
                <a:t>The Exhibition</a:t>
              </a:r>
              <a:endParaRPr lang="zh-CN" altLang="en-US" dirty="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endParaRPr>
            </a:p>
          </p:txBody>
        </p:sp>
        <p:cxnSp>
          <p:nvCxnSpPr>
            <p:cNvPr id="46" name="直接连接符 45"/>
            <p:cNvCxnSpPr/>
            <p:nvPr/>
          </p:nvCxnSpPr>
          <p:spPr>
            <a:xfrm>
              <a:off x="1907704" y="2520790"/>
              <a:ext cx="2160240" cy="0"/>
            </a:xfrm>
            <a:prstGeom prst="line">
              <a:avLst/>
            </a:prstGeom>
            <a:ln w="76200" cmpd="thinThick">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47" name="组合 46"/>
          <p:cNvGrpSpPr/>
          <p:nvPr/>
        </p:nvGrpSpPr>
        <p:grpSpPr>
          <a:xfrm>
            <a:off x="221521" y="476622"/>
            <a:ext cx="1156828" cy="1159024"/>
            <a:chOff x="179512" y="1647478"/>
            <a:chExt cx="1156828" cy="1159024"/>
          </a:xfrm>
        </p:grpSpPr>
        <p:sp>
          <p:nvSpPr>
            <p:cNvPr id="48" name="椭圆 47"/>
            <p:cNvSpPr/>
            <p:nvPr/>
          </p:nvSpPr>
          <p:spPr>
            <a:xfrm>
              <a:off x="179512" y="1647478"/>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cxnSp>
          <p:nvCxnSpPr>
            <p:cNvPr id="49" name="直接连接符 48"/>
            <p:cNvCxnSpPr/>
            <p:nvPr/>
          </p:nvCxnSpPr>
          <p:spPr>
            <a:xfrm>
              <a:off x="294839" y="1768258"/>
              <a:ext cx="1041501" cy="1038244"/>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pic>
        <p:nvPicPr>
          <p:cNvPr id="2050" name="Picture 2" descr="F:\Work\2015照片 - 副本\展厅\参观展厅\IMG_4869.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670" r="16769" b="14850"/>
          <a:stretch/>
        </p:blipFill>
        <p:spPr bwMode="auto">
          <a:xfrm>
            <a:off x="6258454" y="1037878"/>
            <a:ext cx="151646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Work\2015照片 - 副本\展厅\企业展台\IMG_162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350" t="16413" r="41703" b="9821"/>
          <a:stretch/>
        </p:blipFill>
        <p:spPr bwMode="auto">
          <a:xfrm>
            <a:off x="7775584" y="3030365"/>
            <a:ext cx="609600" cy="598314"/>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2" descr="D:\MY WORK\FUNDAMENTAL\素材\LOGO2016镂空.png"/>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F:\Work\2015照片 - 副本\展厅\企业展台\IMG_1785.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8463" r="28052" b="1459"/>
          <a:stretch/>
        </p:blipFill>
        <p:spPr bwMode="auto">
          <a:xfrm>
            <a:off x="6260283" y="3781078"/>
            <a:ext cx="1214066" cy="1219447"/>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F:\Work\2015照片 - 副本\展厅\企业展台\IMG_1623.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8566" t="17467" r="29414" b="5922"/>
          <a:stretch/>
        </p:blipFill>
        <p:spPr bwMode="auto">
          <a:xfrm>
            <a:off x="8393117" y="2414314"/>
            <a:ext cx="609600" cy="609599"/>
          </a:xfrm>
          <a:prstGeom prst="rect">
            <a:avLst/>
          </a:prstGeom>
          <a:noFill/>
          <a:extLst>
            <a:ext uri="{909E8E84-426E-40DD-AFC4-6F175D3DCCD1}">
              <a14:hiddenFill xmlns:a14="http://schemas.microsoft.com/office/drawing/2010/main">
                <a:solidFill>
                  <a:srgbClr val="FFFFFF"/>
                </a:solidFill>
              </a14:hiddenFill>
            </a:ext>
          </a:extLst>
        </p:spPr>
      </p:pic>
      <p:sp>
        <p:nvSpPr>
          <p:cNvPr id="111" name="矩形 110"/>
          <p:cNvSpPr/>
          <p:nvPr/>
        </p:nvSpPr>
        <p:spPr>
          <a:xfrm>
            <a:off x="7924800" y="1044800"/>
            <a:ext cx="1073550" cy="121227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Exhibition visiting</a:t>
            </a:r>
          </a:p>
        </p:txBody>
      </p:sp>
      <p:sp>
        <p:nvSpPr>
          <p:cNvPr id="112" name="矩形 111"/>
          <p:cNvSpPr/>
          <p:nvPr/>
        </p:nvSpPr>
        <p:spPr>
          <a:xfrm>
            <a:off x="6255150" y="2414314"/>
            <a:ext cx="1371599" cy="12143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900" dirty="0" smtClean="0">
                <a:latin typeface="Arial" panose="020B0604020202020204" pitchFamily="34" charset="0"/>
                <a:ea typeface="微软雅黑" panose="020B0503020204020204" pitchFamily="34" charset="-122"/>
                <a:cs typeface="Arial" panose="020B0604020202020204" pitchFamily="34" charset="0"/>
              </a:rPr>
              <a:t>Company Pavilion,</a:t>
            </a:r>
          </a:p>
          <a:p>
            <a:pPr algn="ctr">
              <a:lnSpc>
                <a:spcPct val="150000"/>
              </a:lnSpc>
            </a:pPr>
            <a:r>
              <a:rPr lang="en-US" altLang="zh-CN" sz="900" dirty="0" smtClean="0">
                <a:latin typeface="Arial" panose="020B0604020202020204" pitchFamily="34" charset="0"/>
                <a:ea typeface="微软雅黑" panose="020B0503020204020204" pitchFamily="34" charset="-122"/>
                <a:cs typeface="Arial" panose="020B0604020202020204" pitchFamily="34" charset="0"/>
              </a:rPr>
              <a:t>International Zone,</a:t>
            </a:r>
          </a:p>
          <a:p>
            <a:pPr algn="ctr">
              <a:lnSpc>
                <a:spcPct val="150000"/>
              </a:lnSpc>
            </a:pPr>
            <a:r>
              <a:rPr lang="en-US" altLang="zh-CN" sz="900" dirty="0">
                <a:latin typeface="Arial" panose="020B0604020202020204" pitchFamily="34" charset="0"/>
                <a:ea typeface="微软雅黑" panose="020B0503020204020204" pitchFamily="34" charset="-122"/>
                <a:cs typeface="Arial" panose="020B0604020202020204" pitchFamily="34" charset="0"/>
              </a:rPr>
              <a:t>&amp;</a:t>
            </a:r>
            <a:endParaRPr lang="en-US" altLang="zh-CN" sz="900" dirty="0" smtClean="0">
              <a:latin typeface="Arial" panose="020B0604020202020204" pitchFamily="34" charset="0"/>
              <a:ea typeface="微软雅黑" panose="020B0503020204020204" pitchFamily="34" charset="-122"/>
              <a:cs typeface="Arial" panose="020B0604020202020204" pitchFamily="34" charset="0"/>
            </a:endParaRPr>
          </a:p>
          <a:p>
            <a:pPr algn="ctr">
              <a:lnSpc>
                <a:spcPct val="150000"/>
              </a:lnSpc>
            </a:pPr>
            <a:r>
              <a:rPr lang="en-US" altLang="zh-CN" sz="900" dirty="0" smtClean="0">
                <a:latin typeface="Arial" panose="020B0604020202020204" pitchFamily="34" charset="0"/>
                <a:ea typeface="微软雅黑" panose="020B0503020204020204" pitchFamily="34" charset="-122"/>
                <a:cs typeface="Arial" panose="020B0604020202020204" pitchFamily="34" charset="0"/>
              </a:rPr>
              <a:t>Domestic Regional Zone</a:t>
            </a:r>
            <a:endParaRPr lang="zh-CN" altLang="en-US" sz="900" dirty="0">
              <a:latin typeface="Arial" panose="020B0604020202020204" pitchFamily="34" charset="0"/>
              <a:ea typeface="微软雅黑" panose="020B0503020204020204" pitchFamily="34" charset="-122"/>
              <a:cs typeface="Arial" panose="020B0604020202020204" pitchFamily="34" charset="0"/>
            </a:endParaRPr>
          </a:p>
        </p:txBody>
      </p:sp>
      <p:pic>
        <p:nvPicPr>
          <p:cNvPr id="2056" name="Picture 8" descr="F:\Work\2015照片 - 副本\展厅\企业展台\IMG_1854.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401" r="16401"/>
          <a:stretch/>
        </p:blipFill>
        <p:spPr bwMode="auto">
          <a:xfrm>
            <a:off x="7775584" y="2414314"/>
            <a:ext cx="609600" cy="60959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F:\Work\2015照片 - 副本\展厅\企业展台\IMG_1624.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4851" r="7831"/>
          <a:stretch/>
        </p:blipFill>
        <p:spPr bwMode="auto">
          <a:xfrm>
            <a:off x="8393117" y="3030364"/>
            <a:ext cx="609600" cy="598314"/>
          </a:xfrm>
          <a:prstGeom prst="rect">
            <a:avLst/>
          </a:prstGeom>
          <a:noFill/>
          <a:extLst>
            <a:ext uri="{909E8E84-426E-40DD-AFC4-6F175D3DCCD1}">
              <a14:hiddenFill xmlns:a14="http://schemas.microsoft.com/office/drawing/2010/main">
                <a:solidFill>
                  <a:srgbClr val="FFFFFF"/>
                </a:solidFill>
              </a14:hiddenFill>
            </a:ext>
          </a:extLst>
        </p:spPr>
      </p:pic>
      <p:sp>
        <p:nvSpPr>
          <p:cNvPr id="124" name="矩形 123"/>
          <p:cNvSpPr/>
          <p:nvPr/>
        </p:nvSpPr>
        <p:spPr>
          <a:xfrm>
            <a:off x="7626749" y="3792711"/>
            <a:ext cx="1358927" cy="120756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900" dirty="0" smtClean="0">
                <a:latin typeface="Arial" panose="020B0604020202020204" pitchFamily="34" charset="0"/>
                <a:ea typeface="微软雅黑" panose="020B0503020204020204" pitchFamily="34" charset="-122"/>
                <a:cs typeface="Arial" panose="020B0604020202020204" pitchFamily="34" charset="0"/>
              </a:rPr>
              <a:t>Numeral Control Robot by Dalian Gona Technology, in display</a:t>
            </a:r>
            <a:endParaRPr lang="zh-CN" altLang="en-US" sz="900" dirty="0">
              <a:latin typeface="Arial" panose="020B0604020202020204" pitchFamily="34" charset="0"/>
              <a:ea typeface="微软雅黑" panose="020B0503020204020204" pitchFamily="34" charset="-122"/>
              <a:cs typeface="Arial" panose="020B0604020202020204" pitchFamily="34" charset="0"/>
            </a:endParaRPr>
          </a:p>
        </p:txBody>
      </p:sp>
      <p:grpSp>
        <p:nvGrpSpPr>
          <p:cNvPr id="120" name="组合 119"/>
          <p:cNvGrpSpPr/>
          <p:nvPr/>
        </p:nvGrpSpPr>
        <p:grpSpPr>
          <a:xfrm>
            <a:off x="6156176" y="946801"/>
            <a:ext cx="305371" cy="304800"/>
            <a:chOff x="4283968" y="428278"/>
            <a:chExt cx="360040" cy="361142"/>
          </a:xfrm>
        </p:grpSpPr>
        <p:cxnSp>
          <p:nvCxnSpPr>
            <p:cNvPr id="116" name="直接连接符 115"/>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33" name="直接连接符 132"/>
          <p:cNvCxnSpPr/>
          <p:nvPr/>
        </p:nvCxnSpPr>
        <p:spPr>
          <a:xfrm>
            <a:off x="5638800" y="2414314"/>
            <a:ext cx="532616" cy="452364"/>
          </a:xfrm>
          <a:prstGeom prst="line">
            <a:avLst/>
          </a:prstGeom>
          <a:ln w="3175">
            <a:solidFill>
              <a:schemeClr val="accent5">
                <a:lumMod val="60000"/>
                <a:lumOff val="4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34" name="直接连接符 133"/>
          <p:cNvCxnSpPr>
            <a:endCxn id="113" idx="1"/>
          </p:cNvCxnSpPr>
          <p:nvPr/>
        </p:nvCxnSpPr>
        <p:spPr>
          <a:xfrm flipH="1">
            <a:off x="5507739" y="1037878"/>
            <a:ext cx="648437" cy="669777"/>
          </a:xfrm>
          <a:prstGeom prst="line">
            <a:avLst/>
          </a:prstGeom>
          <a:ln w="3175">
            <a:solidFill>
              <a:schemeClr val="accent5">
                <a:lumMod val="60000"/>
                <a:lumOff val="4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137" name="组合 136"/>
          <p:cNvGrpSpPr/>
          <p:nvPr/>
        </p:nvGrpSpPr>
        <p:grpSpPr>
          <a:xfrm rot="5400000">
            <a:off x="8755456" y="2356013"/>
            <a:ext cx="305371" cy="304800"/>
            <a:chOff x="4283968" y="428278"/>
            <a:chExt cx="360040" cy="361142"/>
          </a:xfrm>
        </p:grpSpPr>
        <p:cxnSp>
          <p:nvCxnSpPr>
            <p:cNvPr id="138" name="直接连接符 137"/>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40" name="组合 139"/>
          <p:cNvGrpSpPr/>
          <p:nvPr/>
        </p:nvGrpSpPr>
        <p:grpSpPr>
          <a:xfrm rot="10800000" flipH="1">
            <a:off x="6156177" y="4787229"/>
            <a:ext cx="305371" cy="304800"/>
            <a:chOff x="4283968" y="428278"/>
            <a:chExt cx="360040" cy="361142"/>
          </a:xfrm>
        </p:grpSpPr>
        <p:cxnSp>
          <p:nvCxnSpPr>
            <p:cNvPr id="141" name="直接连接符 140"/>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46" name="直接连接符 145"/>
          <p:cNvCxnSpPr/>
          <p:nvPr/>
        </p:nvCxnSpPr>
        <p:spPr>
          <a:xfrm>
            <a:off x="5501875" y="3281721"/>
            <a:ext cx="447904" cy="1718804"/>
          </a:xfrm>
          <a:prstGeom prst="line">
            <a:avLst/>
          </a:prstGeom>
          <a:ln w="3175">
            <a:solidFill>
              <a:schemeClr val="accent5">
                <a:lumMod val="60000"/>
                <a:lumOff val="4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flipH="1">
            <a:off x="5949779" y="2866678"/>
            <a:ext cx="305371"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flipH="1">
            <a:off x="5850805" y="5000278"/>
            <a:ext cx="305371"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4" name="等腰三角形 113"/>
          <p:cNvSpPr/>
          <p:nvPr/>
        </p:nvSpPr>
        <p:spPr>
          <a:xfrm flipH="1">
            <a:off x="7380312"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15" name="TextBox 114"/>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exhibition</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forum</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
        <p:nvSpPr>
          <p:cNvPr id="117" name="矩形 116"/>
          <p:cNvSpPr/>
          <p:nvPr/>
        </p:nvSpPr>
        <p:spPr>
          <a:xfrm>
            <a:off x="179512" y="2565150"/>
            <a:ext cx="936228" cy="274370"/>
          </a:xfrm>
          <a:prstGeom prst="rect">
            <a:avLst/>
          </a:prstGeom>
        </p:spPr>
        <p:txBody>
          <a:bodyPr wrap="square">
            <a:spAutoFit/>
          </a:bodyPr>
          <a:lstStyle/>
          <a:p>
            <a:pPr algn="just">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Category: </a:t>
            </a:r>
          </a:p>
        </p:txBody>
      </p:sp>
      <p:sp>
        <p:nvSpPr>
          <p:cNvPr id="110" name="矩形 109"/>
          <p:cNvSpPr/>
          <p:nvPr/>
        </p:nvSpPr>
        <p:spPr>
          <a:xfrm>
            <a:off x="1971700" y="1275606"/>
            <a:ext cx="2888332" cy="482120"/>
          </a:xfrm>
          <a:prstGeom prst="rect">
            <a:avLst/>
          </a:prstGeom>
        </p:spPr>
        <p:txBody>
          <a:bodyPr wrap="square">
            <a:spAutoFit/>
          </a:bodyPr>
          <a:lstStyle/>
          <a:p>
            <a:pPr algn="just">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International Zone, Multi-national Company Zone, Domestic Regional Zone, etc..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18" name="矩形 117"/>
          <p:cNvSpPr/>
          <p:nvPr/>
        </p:nvSpPr>
        <p:spPr>
          <a:xfrm>
            <a:off x="755576" y="2349126"/>
            <a:ext cx="4392612" cy="274370"/>
          </a:xfrm>
          <a:prstGeom prst="rect">
            <a:avLst/>
          </a:prstGeom>
        </p:spPr>
        <p:txBody>
          <a:bodyPr wrap="square">
            <a:spAutoFit/>
          </a:bodyPr>
          <a:lstStyle/>
          <a:p>
            <a:pPr algn="just">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Networking Zone: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networking meeting area, launching area, etc..</a:t>
            </a:r>
            <a:endParaRPr lang="zh-CN" altLang="en-US" sz="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19" name="矩形 118"/>
          <p:cNvSpPr/>
          <p:nvPr/>
        </p:nvSpPr>
        <p:spPr>
          <a:xfrm>
            <a:off x="755576" y="1779662"/>
            <a:ext cx="1008112" cy="274370"/>
          </a:xfrm>
          <a:prstGeom prst="rect">
            <a:avLst/>
          </a:prstGeom>
        </p:spPr>
        <p:txBody>
          <a:bodyPr wrap="square">
            <a:spAutoFit/>
          </a:bodyPr>
          <a:lstStyle/>
          <a:p>
            <a:pPr algn="just">
              <a:lnSpc>
                <a:spcPct val="150000"/>
              </a:lnSpc>
            </a:pPr>
            <a:r>
              <a:rPr lang="en-US" altLang="zh-CN" sz="9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Pavilions:</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1" name="矩形 120"/>
          <p:cNvSpPr/>
          <p:nvPr/>
        </p:nvSpPr>
        <p:spPr>
          <a:xfrm>
            <a:off x="1403648" y="1779662"/>
            <a:ext cx="3816052" cy="507831"/>
          </a:xfrm>
          <a:prstGeom prst="rect">
            <a:avLst/>
          </a:prstGeom>
        </p:spPr>
        <p:txBody>
          <a:bodyPr wrap="square">
            <a:spAutoFit/>
          </a:bodyPr>
          <a:lstStyle/>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Innovation Pavilion, Start-up Pavilion, Industrial Application Pavilion, Internet+ Pavilion, Smart Tech Pavilion, etc..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3416861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5486400" y="0"/>
            <a:ext cx="3657600" cy="5143500"/>
            <a:chOff x="5493149" y="-20538"/>
            <a:chExt cx="3657600" cy="5143500"/>
          </a:xfrm>
        </p:grpSpPr>
        <p:grpSp>
          <p:nvGrpSpPr>
            <p:cNvPr id="51" name="组合 50"/>
            <p:cNvGrpSpPr/>
            <p:nvPr/>
          </p:nvGrpSpPr>
          <p:grpSpPr>
            <a:xfrm>
              <a:off x="5508624" y="123478"/>
              <a:ext cx="3620725" cy="4876800"/>
              <a:chOff x="-14650" y="123478"/>
              <a:chExt cx="9144000" cy="4876800"/>
            </a:xfrm>
          </p:grpSpPr>
          <p:cxnSp>
            <p:nvCxnSpPr>
              <p:cNvPr id="77" name="直接连接符 76"/>
              <p:cNvCxnSpPr/>
              <p:nvPr/>
            </p:nvCxnSpPr>
            <p:spPr>
              <a:xfrm>
                <a:off x="-14650" y="12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4650" y="27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4650" y="42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14650" y="58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14650" y="73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14650" y="88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4650" y="103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14650" y="119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14650" y="1342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14650" y="1495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14650" y="1647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14650" y="1799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14650" y="1952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14650" y="2104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14650" y="2257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14650" y="2409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14650" y="2561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14650" y="2714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14650" y="2866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14650" y="3019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14650" y="3171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14650" y="3323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14650" y="3476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14650" y="3628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4650" y="3781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14650" y="3933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14650" y="4085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14650" y="4238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4650" y="43906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14650" y="45430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4650" y="46954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14650" y="48478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14650" y="5000278"/>
                <a:ext cx="9144000" cy="0"/>
              </a:xfrm>
              <a:prstGeom prst="line">
                <a:avLst/>
              </a:prstGeom>
              <a:ln w="31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a:xfrm>
              <a:off x="5493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645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97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50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02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255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07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559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712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6864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017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169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321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474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626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7779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31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083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236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388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85411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86935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88459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89983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9150749" y="-20538"/>
              <a:ext cx="0" cy="5143500"/>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10" name="等腰三角形 9"/>
          <p:cNvSpPr/>
          <p:nvPr/>
        </p:nvSpPr>
        <p:spPr>
          <a:xfrm flipH="1">
            <a:off x="781236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22" name="矩形 121"/>
          <p:cNvSpPr/>
          <p:nvPr/>
        </p:nvSpPr>
        <p:spPr>
          <a:xfrm>
            <a:off x="296670" y="627534"/>
            <a:ext cx="3339226" cy="338554"/>
          </a:xfrm>
          <a:prstGeom prst="rect">
            <a:avLst/>
          </a:prstGeom>
          <a:ln>
            <a:noFill/>
          </a:ln>
        </p:spPr>
        <p:txBody>
          <a:bodyPr wrap="square">
            <a:spAutoFit/>
          </a:bodyPr>
          <a:lstStyle/>
          <a:p>
            <a:r>
              <a:rPr lang="en-US" altLang="zh-CN" sz="1600" dirty="0" smtClean="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rPr>
              <a:t>40+ Meetings &amp; Conferences</a:t>
            </a:r>
            <a:endParaRPr lang="zh-CN" altLang="en-US" sz="1600" dirty="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endParaRPr>
          </a:p>
        </p:txBody>
      </p:sp>
      <p:cxnSp>
        <p:nvCxnSpPr>
          <p:cNvPr id="120" name="直接连接符 119"/>
          <p:cNvCxnSpPr/>
          <p:nvPr/>
        </p:nvCxnSpPr>
        <p:spPr>
          <a:xfrm>
            <a:off x="368677" y="992000"/>
            <a:ext cx="2514621" cy="0"/>
          </a:xfrm>
          <a:prstGeom prst="line">
            <a:avLst/>
          </a:prstGeom>
          <a:ln w="76200" cmpd="thinThick">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4" name="椭圆 123"/>
          <p:cNvSpPr/>
          <p:nvPr/>
        </p:nvSpPr>
        <p:spPr>
          <a:xfrm>
            <a:off x="221521" y="476622"/>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pic>
        <p:nvPicPr>
          <p:cNvPr id="127" name="Picture 2" descr="D:\MY WORK\FUNDAMENTAL\素材\LOGO2016镂空.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rot="5400000">
            <a:off x="3933672" y="3066063"/>
            <a:ext cx="3148134" cy="431317"/>
          </a:xfrm>
          <a:prstGeom prst="rect">
            <a:avLst/>
          </a:prstGeom>
          <a:noFill/>
          <a:extLst>
            <a:ext uri="{909E8E84-426E-40DD-AFC4-6F175D3DCCD1}">
              <a14:hiddenFill xmlns:a14="http://schemas.microsoft.com/office/drawing/2010/main">
                <a:solidFill>
                  <a:srgbClr val="FFFFFF"/>
                </a:solidFill>
              </a14:hiddenFill>
            </a:ext>
          </a:extLst>
        </p:spPr>
      </p:pic>
      <p:sp>
        <p:nvSpPr>
          <p:cNvPr id="128" name="矩形 127"/>
          <p:cNvSpPr/>
          <p:nvPr/>
        </p:nvSpPr>
        <p:spPr>
          <a:xfrm>
            <a:off x="6012160" y="1837556"/>
            <a:ext cx="2808312" cy="2606402"/>
          </a:xfrm>
          <a:prstGeom prst="rect">
            <a:avLst/>
          </a:prstGeom>
          <a:solidFill>
            <a:srgbClr val="0070C0"/>
          </a:solidFill>
        </p:spPr>
        <p:txBody>
          <a:bodyPr wrap="square">
            <a:noAutofit/>
          </a:bodyPr>
          <a:lstStyle/>
          <a:p>
            <a:pPr>
              <a:lnSpc>
                <a:spcPct val="150000"/>
              </a:lnSpc>
            </a:pP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Conferences, meetings and forums are major parts of the CISIS Fair. CISIS Fair has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developed a </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unique meeting and forum system, to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meet he </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needs of different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clients from </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various business</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a:t>
            </a:r>
          </a:p>
          <a:p>
            <a:pPr>
              <a:lnSpc>
                <a:spcPct val="150000"/>
              </a:lnSpc>
            </a:pP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nSpc>
                <a:spcPct val="150000"/>
              </a:lnSpc>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CISIS Fair’s meeting and forum system includes Summit Forum, Trends Forums, Application Forums, Technology Forums, and Business Events.  We develop 50 events, covering over 10 industries and technological topics including energy, health care, petro-chemistry, logistics, finance, big data, cloud computing, smart city, IoT, etc..</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31" name="矩形 130"/>
          <p:cNvSpPr/>
          <p:nvPr/>
        </p:nvSpPr>
        <p:spPr>
          <a:xfrm>
            <a:off x="792088" y="1350804"/>
            <a:ext cx="3779912" cy="738664"/>
          </a:xfrm>
          <a:prstGeom prst="rect">
            <a:avLst/>
          </a:prstGeom>
        </p:spPr>
        <p:txBody>
          <a:bodyPr wrap="square">
            <a:spAutoFit/>
          </a:bodyPr>
          <a:lstStyle/>
          <a:p>
            <a:pPr>
              <a:lnSpc>
                <a:spcPct val="150000"/>
              </a:lnSpc>
            </a:pPr>
            <a:r>
              <a:rPr lang="en-US" altLang="zh-CN" sz="10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The Summit Forum</a:t>
            </a:r>
            <a:endParaRPr lang="zh-CN" altLang="en-US" sz="10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International Software and Information Service Forum and Entrepreneurs’ Summit 2016…June 16</a:t>
            </a:r>
          </a:p>
        </p:txBody>
      </p:sp>
      <p:sp>
        <p:nvSpPr>
          <p:cNvPr id="132" name="矩形 131"/>
          <p:cNvSpPr/>
          <p:nvPr/>
        </p:nvSpPr>
        <p:spPr>
          <a:xfrm>
            <a:off x="792088" y="2142892"/>
            <a:ext cx="4355976" cy="2608406"/>
          </a:xfrm>
          <a:prstGeom prst="rect">
            <a:avLst/>
          </a:prstGeom>
        </p:spPr>
        <p:txBody>
          <a:bodyPr wrap="square">
            <a:spAutoFit/>
          </a:bodyPr>
          <a:lstStyle/>
          <a:p>
            <a:pPr>
              <a:lnSpc>
                <a:spcPct val="150000"/>
              </a:lnSpc>
            </a:pPr>
            <a:r>
              <a:rPr lang="en-US" altLang="zh-CN" sz="10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The Trends Forums</a:t>
            </a:r>
            <a:endParaRPr lang="zh-CN" altLang="en-US" sz="10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Smart Manufacturing and Application Summit 2016…June 16</a:t>
            </a: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Excel IT Engineer Training Forum…June 16</a:t>
            </a: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Software and Information Service Policy and Trends Forum 2016…June 17</a:t>
            </a: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International Software and Information Service Outsourcing Annual Meeting 2016…June 17</a:t>
            </a: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(Dalian) Internet+ Start-up Summit 2016…June 17</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International Capital Joint Meeting…June 18</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IT Project Management Forum 2016…June 18</a:t>
            </a: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Mobile Internet E-Commerce Conf</a:t>
            </a:r>
            <a:r>
              <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for Start-ups 2016…June 18</a:t>
            </a:r>
          </a:p>
          <a:p>
            <a:pPr marL="228600" indent="-228600">
              <a:lnSpc>
                <a:spcPct val="150000"/>
              </a:lnSpc>
              <a:buFont typeface="+mj-lt"/>
              <a:buAutoNum type="arabicPeriod" startAt="2"/>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IP Protection Forum…June 18</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133" name="直接连接符 132"/>
          <p:cNvCxnSpPr/>
          <p:nvPr/>
        </p:nvCxnSpPr>
        <p:spPr>
          <a:xfrm>
            <a:off x="336848" y="597402"/>
            <a:ext cx="1041501" cy="1038244"/>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37" name="组合 136"/>
          <p:cNvGrpSpPr/>
          <p:nvPr/>
        </p:nvGrpSpPr>
        <p:grpSpPr>
          <a:xfrm rot="18900000" flipV="1">
            <a:off x="7263631" y="4579885"/>
            <a:ext cx="305371" cy="304800"/>
            <a:chOff x="4283968" y="428278"/>
            <a:chExt cx="360040" cy="361142"/>
          </a:xfrm>
        </p:grpSpPr>
        <p:cxnSp>
          <p:nvCxnSpPr>
            <p:cNvPr id="138" name="直接连接符 137"/>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11" name="TextBox 110"/>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forum</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912906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0" name="直接连接符 119"/>
          <p:cNvCxnSpPr/>
          <p:nvPr/>
        </p:nvCxnSpPr>
        <p:spPr>
          <a:xfrm>
            <a:off x="368677" y="992000"/>
            <a:ext cx="2514621" cy="0"/>
          </a:xfrm>
          <a:prstGeom prst="line">
            <a:avLst/>
          </a:prstGeom>
          <a:ln w="76200" cmpd="thinThick">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4" name="椭圆 123"/>
          <p:cNvSpPr/>
          <p:nvPr/>
        </p:nvSpPr>
        <p:spPr>
          <a:xfrm>
            <a:off x="221521" y="476622"/>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12" name="矩形 111"/>
          <p:cNvSpPr/>
          <p:nvPr/>
        </p:nvSpPr>
        <p:spPr>
          <a:xfrm>
            <a:off x="659522" y="1347614"/>
            <a:ext cx="3840470" cy="2192908"/>
          </a:xfrm>
          <a:prstGeom prst="rect">
            <a:avLst/>
          </a:prstGeom>
        </p:spPr>
        <p:txBody>
          <a:bodyPr wrap="square">
            <a:spAutoFit/>
          </a:bodyPr>
          <a:lstStyle/>
          <a:p>
            <a:pPr>
              <a:lnSpc>
                <a:spcPct val="150000"/>
              </a:lnSpc>
            </a:pPr>
            <a:r>
              <a:rPr lang="en-US" altLang="zh-CN" sz="10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Application Forums</a:t>
            </a:r>
            <a:endParaRPr lang="zh-CN" altLang="en-US" sz="10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Heat Supply Technology and Information Management Forum…June 16-17</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Internet+ Agriculture Forum…June 16</a:t>
            </a: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SME Information Application Forum, June 16</a:t>
            </a: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Finance Information Application Forum…June 17</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Internet+ Finance Forum…June 17</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Cross Country E-Commerce Summit…June 16</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Medical Information Application Forum 2016…June 17</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1"/>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Internet+ Big Health Forum…June 19</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6" name="矩形 15"/>
          <p:cNvSpPr/>
          <p:nvPr/>
        </p:nvSpPr>
        <p:spPr>
          <a:xfrm>
            <a:off x="4427984" y="1347614"/>
            <a:ext cx="4193704" cy="1985159"/>
          </a:xfrm>
          <a:prstGeom prst="rect">
            <a:avLst/>
          </a:prstGeom>
        </p:spPr>
        <p:txBody>
          <a:bodyPr wrap="square">
            <a:spAutoFit/>
          </a:bodyPr>
          <a:lstStyle/>
          <a:p>
            <a:pPr>
              <a:lnSpc>
                <a:spcPct val="150000"/>
              </a:lnSpc>
            </a:pPr>
            <a:r>
              <a:rPr lang="en-US" altLang="zh-CN" sz="10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Technology Forums</a:t>
            </a:r>
            <a:endParaRPr lang="zh-CN" altLang="en-US" sz="10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9"/>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Mobile Internet Golden Finger Award Forum and Smart Device Road Show for Start-ups 2016…June 16</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9"/>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Corporate Service Innovation Forum 2016…June 17</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9"/>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Huawei Tech Forum…June 17</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9"/>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SaaS Development and Application Forum 2016 …June 18</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9"/>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International Digital Publishing and New Media Forum…June 18</a:t>
            </a:r>
          </a:p>
          <a:p>
            <a:pPr marL="228600" indent="-228600">
              <a:lnSpc>
                <a:spcPct val="150000"/>
              </a:lnSpc>
              <a:buFont typeface="+mj-lt"/>
              <a:buAutoNum type="arabicPeriod" startAt="19"/>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Internet+ &amp; 3-Dementional Innovative Eco Forum…June 18</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19"/>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Mobile Commerce Start-up Forum…June 18</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17" name="直接连接符 16"/>
          <p:cNvCxnSpPr/>
          <p:nvPr/>
        </p:nvCxnSpPr>
        <p:spPr>
          <a:xfrm>
            <a:off x="336848" y="597402"/>
            <a:ext cx="1041501" cy="1038244"/>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rot="13500000" flipV="1">
            <a:off x="8452058" y="2419350"/>
            <a:ext cx="305371" cy="304800"/>
            <a:chOff x="4283968" y="428278"/>
            <a:chExt cx="360040" cy="361142"/>
          </a:xfrm>
        </p:grpSpPr>
        <p:cxnSp>
          <p:nvCxnSpPr>
            <p:cNvPr id="19" name="直接连接符 18"/>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rot="8100000" flipH="1" flipV="1">
            <a:off x="387162" y="2419350"/>
            <a:ext cx="305371" cy="304800"/>
            <a:chOff x="4283968" y="428278"/>
            <a:chExt cx="360040" cy="361142"/>
          </a:xfrm>
        </p:grpSpPr>
        <p:cxnSp>
          <p:nvCxnSpPr>
            <p:cNvPr id="22" name="直接连接符 21"/>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24" name="矩形 23"/>
          <p:cNvSpPr/>
          <p:nvPr/>
        </p:nvSpPr>
        <p:spPr>
          <a:xfrm>
            <a:off x="296670" y="627534"/>
            <a:ext cx="3555250" cy="338554"/>
          </a:xfrm>
          <a:prstGeom prst="rect">
            <a:avLst/>
          </a:prstGeom>
          <a:ln>
            <a:noFill/>
          </a:ln>
        </p:spPr>
        <p:txBody>
          <a:bodyPr wrap="square">
            <a:spAutoFit/>
          </a:bodyPr>
          <a:lstStyle/>
          <a:p>
            <a:r>
              <a:rPr lang="en-US" altLang="zh-CN" sz="1600" dirty="0" smtClean="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rPr>
              <a:t>40+ Meetings &amp; Conferences</a:t>
            </a:r>
            <a:endParaRPr lang="zh-CN" altLang="en-US" sz="1600" dirty="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endParaRPr>
          </a:p>
        </p:txBody>
      </p:sp>
      <p:sp>
        <p:nvSpPr>
          <p:cNvPr id="25" name="等腰三角形 24"/>
          <p:cNvSpPr/>
          <p:nvPr/>
        </p:nvSpPr>
        <p:spPr>
          <a:xfrm flipH="1">
            <a:off x="781236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26" name="TextBox 25"/>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forum</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4011484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椭圆 123"/>
          <p:cNvSpPr/>
          <p:nvPr/>
        </p:nvSpPr>
        <p:spPr>
          <a:xfrm>
            <a:off x="221521" y="476622"/>
            <a:ext cx="780256" cy="780256"/>
          </a:xfrm>
          <a:prstGeom prst="ellipse">
            <a:avLst/>
          </a:prstGeom>
          <a:no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14" name="矩形 113"/>
          <p:cNvSpPr/>
          <p:nvPr/>
        </p:nvSpPr>
        <p:spPr>
          <a:xfrm>
            <a:off x="539552" y="1347614"/>
            <a:ext cx="4032448" cy="2816156"/>
          </a:xfrm>
          <a:prstGeom prst="rect">
            <a:avLst/>
          </a:prstGeom>
        </p:spPr>
        <p:txBody>
          <a:bodyPr wrap="square">
            <a:spAutoFit/>
          </a:bodyPr>
          <a:lstStyle/>
          <a:p>
            <a:pPr>
              <a:lnSpc>
                <a:spcPct val="150000"/>
              </a:lnSpc>
            </a:pPr>
            <a:r>
              <a:rPr lang="en-US" altLang="zh-CN" sz="1000" b="1"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Business Events</a:t>
            </a:r>
            <a:endParaRPr lang="zh-CN" altLang="en-US" sz="10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CISIS Fair Reception Dinner…June 15</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Software and Information Service Annual Award Ceremony 2016…June 16</a:t>
            </a: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Project Contract Signing Ceremony…June 16</a:t>
            </a: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China Software Distributor Annual Meeting 2016…June 16</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Smart City Forum for Shenzhen, Hong Kong, Macau, and Taiwan…June 16</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Sino-Russia IT Collaboration Seminar and Network Meeting…June 16</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Sino-Canada IT Collaboration Seminar…June 17</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Sino-Korea High-Tech Company Network Meeting…June 17</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Overseas High-Tech Project Owner Network Meeting…June 17</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2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Manufacturing Information Application Network Meeting…June 17</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4" name="组合 3"/>
          <p:cNvGrpSpPr/>
          <p:nvPr/>
        </p:nvGrpSpPr>
        <p:grpSpPr>
          <a:xfrm>
            <a:off x="336848" y="597402"/>
            <a:ext cx="2546450" cy="1038244"/>
            <a:chOff x="336848" y="597402"/>
            <a:chExt cx="2546450" cy="1038244"/>
          </a:xfrm>
        </p:grpSpPr>
        <p:cxnSp>
          <p:nvCxnSpPr>
            <p:cNvPr id="120" name="直接连接符 119"/>
            <p:cNvCxnSpPr/>
            <p:nvPr/>
          </p:nvCxnSpPr>
          <p:spPr>
            <a:xfrm>
              <a:off x="368677" y="992000"/>
              <a:ext cx="2514621" cy="0"/>
            </a:xfrm>
            <a:prstGeom prst="line">
              <a:avLst/>
            </a:prstGeom>
            <a:ln w="76200" cmpd="thinThick">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a:off x="336848" y="597402"/>
              <a:ext cx="1041501" cy="1038244"/>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87" name="组合 186"/>
          <p:cNvGrpSpPr/>
          <p:nvPr/>
        </p:nvGrpSpPr>
        <p:grpSpPr>
          <a:xfrm rot="8100000" flipH="1" flipV="1">
            <a:off x="387162" y="2419350"/>
            <a:ext cx="305371" cy="304800"/>
            <a:chOff x="4283968" y="428278"/>
            <a:chExt cx="360040" cy="361142"/>
          </a:xfrm>
        </p:grpSpPr>
        <p:cxnSp>
          <p:nvCxnSpPr>
            <p:cNvPr id="188" name="直接连接符 187"/>
            <p:cNvCxnSpPr/>
            <p:nvPr/>
          </p:nvCxnSpPr>
          <p:spPr>
            <a:xfrm>
              <a:off x="4283968" y="428278"/>
              <a:ext cx="0" cy="361142"/>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a:xfrm flipH="1">
              <a:off x="4283968" y="428278"/>
              <a:ext cx="360040" cy="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8" name="矩形 77"/>
          <p:cNvSpPr/>
          <p:nvPr/>
        </p:nvSpPr>
        <p:spPr>
          <a:xfrm>
            <a:off x="5292080" y="1367646"/>
            <a:ext cx="3384376" cy="1985159"/>
          </a:xfrm>
          <a:prstGeom prst="rect">
            <a:avLst/>
          </a:prstGeom>
        </p:spPr>
        <p:txBody>
          <a:bodyPr wrap="square">
            <a:spAutoFit/>
          </a:bodyPr>
          <a:lstStyle/>
          <a:p>
            <a:pPr marL="228600" indent="-228600">
              <a:lnSpc>
                <a:spcPct val="150000"/>
              </a:lnSpc>
              <a:buFont typeface="+mj-lt"/>
              <a:buAutoNum type="arabicPeriod" startAt="10"/>
            </a:pPr>
            <a:endParaRPr lang="zh-CN" altLang="en-US" sz="10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3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Innovative Inter-Active Project Road Show…June 17-18</a:t>
            </a:r>
          </a:p>
          <a:p>
            <a:pPr marL="228600" indent="-228600">
              <a:lnSpc>
                <a:spcPct val="150000"/>
              </a:lnSpc>
              <a:buFont typeface="+mj-lt"/>
              <a:buAutoNum type="arabicPeriod" startAt="3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Gala Dinner for Entrepreneurs…June 17</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3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Dalian IT Tour…June 17</a:t>
            </a:r>
            <a:endParaRPr lang="zh-CN" altLang="en-US"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3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Xishanju E-Game Global Tournament…June 16-19</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3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National Olympic Game for Youngster Education Robot Trial in North Region…June 18</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marL="228600" indent="-228600">
              <a:lnSpc>
                <a:spcPct val="150000"/>
              </a:lnSpc>
              <a:buFont typeface="+mj-lt"/>
              <a:buAutoNum type="arabicPeriod" startAt="36"/>
            </a:pPr>
            <a:r>
              <a:rPr lang="en-US" altLang="zh-CN" sz="9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Dalian China International IT Talent Fair, Summer Chapter…June 19</a:t>
            </a:r>
            <a:endParaRPr lang="en-US" altLang="zh-CN" sz="9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296670" y="627534"/>
            <a:ext cx="3555250" cy="338554"/>
          </a:xfrm>
          <a:prstGeom prst="rect">
            <a:avLst/>
          </a:prstGeom>
          <a:ln>
            <a:noFill/>
          </a:ln>
        </p:spPr>
        <p:txBody>
          <a:bodyPr wrap="square">
            <a:spAutoFit/>
          </a:bodyPr>
          <a:lstStyle/>
          <a:p>
            <a:r>
              <a:rPr lang="en-US" altLang="zh-CN" sz="1600" dirty="0" smtClean="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rPr>
              <a:t>40+ Meetings &amp; Conferences</a:t>
            </a:r>
            <a:endParaRPr lang="zh-CN" altLang="en-US" sz="1600" dirty="0">
              <a:solidFill>
                <a:schemeClr val="accent5">
                  <a:lumMod val="60000"/>
                  <a:lumOff val="40000"/>
                </a:schemeClr>
              </a:solidFill>
              <a:latin typeface="Arial" panose="020B0604020202020204" pitchFamily="34" charset="0"/>
              <a:ea typeface="微软雅黑" pitchFamily="34" charset="-122"/>
              <a:cs typeface="Arial" panose="020B0604020202020204" pitchFamily="34" charset="0"/>
            </a:endParaRPr>
          </a:p>
        </p:txBody>
      </p:sp>
      <p:sp>
        <p:nvSpPr>
          <p:cNvPr id="18" name="等腰三角形 17"/>
          <p:cNvSpPr/>
          <p:nvPr/>
        </p:nvSpPr>
        <p:spPr>
          <a:xfrm flipH="1">
            <a:off x="7812360" y="346090"/>
            <a:ext cx="65420" cy="65420"/>
          </a:xfrm>
          <a:prstGeom prst="triangle">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9" name="TextBox 18"/>
          <p:cNvSpPr txBox="1"/>
          <p:nvPr/>
        </p:nvSpPr>
        <p:spPr>
          <a:xfrm>
            <a:off x="5940152" y="77892"/>
            <a:ext cx="2800767" cy="230832"/>
          </a:xfrm>
          <a:prstGeom prst="rect">
            <a:avLst/>
          </a:prstGeom>
          <a:solidFill>
            <a:srgbClr val="0070C0"/>
          </a:solidFill>
        </p:spPr>
        <p:txBody>
          <a:bodyPr wrap="none" rtlCol="0">
            <a:spAutoFit/>
          </a:bodyPr>
          <a:lstStyle/>
          <a:p>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about</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zh-CN" altLang="en-US"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contents</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exhibition </a:t>
            </a:r>
            <a:r>
              <a:rPr lang="zh-CN" altLang="en-US"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  </a:t>
            </a:r>
            <a:r>
              <a:rPr lang="en-US" altLang="zh-CN" sz="900" b="1" dirty="0" smtClean="0">
                <a:solidFill>
                  <a:schemeClr val="bg1"/>
                </a:solidFill>
                <a:latin typeface="Arial" panose="020B0604020202020204" pitchFamily="34" charset="0"/>
                <a:ea typeface="微软雅黑" pitchFamily="34" charset="-122"/>
                <a:cs typeface="Arial" panose="020B0604020202020204" pitchFamily="34" charset="0"/>
              </a:rPr>
              <a:t>forum</a:t>
            </a:r>
            <a:r>
              <a:rPr lang="zh-CN" altLang="en-US"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bg1"/>
                </a:solidFill>
                <a:latin typeface="Arial" panose="020B0604020202020204" pitchFamily="34" charset="0"/>
                <a:ea typeface="微软雅黑" pitchFamily="34" charset="-122"/>
                <a:cs typeface="Arial" panose="020B0604020202020204" pitchFamily="34" charset="0"/>
              </a:rPr>
              <a:t>|  </a:t>
            </a:r>
            <a:r>
              <a:rPr lang="en-US" altLang="zh-CN" sz="900" dirty="0" smtClean="0">
                <a:solidFill>
                  <a:schemeClr val="tx2">
                    <a:lumMod val="60000"/>
                    <a:lumOff val="40000"/>
                  </a:schemeClr>
                </a:solidFill>
                <a:latin typeface="Arial" panose="020B0604020202020204" pitchFamily="34" charset="0"/>
                <a:ea typeface="微软雅黑" pitchFamily="34" charset="-122"/>
                <a:cs typeface="Arial" panose="020B0604020202020204" pitchFamily="34" charset="0"/>
              </a:rPr>
              <a:t>publicity</a:t>
            </a:r>
            <a:endParaRPr lang="zh-CN" altLang="en-US" sz="900" dirty="0">
              <a:solidFill>
                <a:schemeClr val="tx2">
                  <a:lumMod val="60000"/>
                  <a:lumOff val="40000"/>
                </a:schemeClr>
              </a:solidFill>
              <a:latin typeface="Arial" panose="020B0604020202020204" pitchFamily="34" charset="0"/>
              <a:ea typeface="微软雅黑" pitchFamily="34" charset="-122"/>
              <a:cs typeface="Arial" panose="020B0604020202020204" pitchFamily="34" charset="0"/>
            </a:endParaRPr>
          </a:p>
        </p:txBody>
      </p:sp>
    </p:spTree>
    <p:extLst>
      <p:ext uri="{BB962C8B-B14F-4D97-AF65-F5344CB8AC3E}">
        <p14:creationId xmlns:p14="http://schemas.microsoft.com/office/powerpoint/2010/main" val="4004022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8550</TotalTime>
  <Words>1713</Words>
  <Application>Microsoft Office PowerPoint</Application>
  <PresentationFormat>全屏显示(16:9)</PresentationFormat>
  <Paragraphs>300</Paragraphs>
  <Slides>15</Slides>
  <Notes>4</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TIAN Huang</dc:creator>
  <cp:lastModifiedBy>TIAN Huang</cp:lastModifiedBy>
  <cp:revision>264</cp:revision>
  <cp:lastPrinted>2016-04-24T15:36:26Z</cp:lastPrinted>
  <dcterms:created xsi:type="dcterms:W3CDTF">2014-09-17T02:57:52Z</dcterms:created>
  <dcterms:modified xsi:type="dcterms:W3CDTF">2016-04-26T03:23:48Z</dcterms:modified>
</cp:coreProperties>
</file>