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8" r:id="rId5"/>
    <p:sldId id="262" r:id="rId6"/>
    <p:sldId id="26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2DE4-BF2D-4233-B4A7-275A6512CA1F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F1E9A-E35F-4199-8E66-38C8AA4828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373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2DE4-BF2D-4233-B4A7-275A6512CA1F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F1E9A-E35F-4199-8E66-38C8AA4828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047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2DE4-BF2D-4233-B4A7-275A6512CA1F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F1E9A-E35F-4199-8E66-38C8AA4828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122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2DE4-BF2D-4233-B4A7-275A6512CA1F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F1E9A-E35F-4199-8E66-38C8AA4828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041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2DE4-BF2D-4233-B4A7-275A6512CA1F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F1E9A-E35F-4199-8E66-38C8AA4828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018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2DE4-BF2D-4233-B4A7-275A6512CA1F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F1E9A-E35F-4199-8E66-38C8AA4828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317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2DE4-BF2D-4233-B4A7-275A6512CA1F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F1E9A-E35F-4199-8E66-38C8AA4828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194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2DE4-BF2D-4233-B4A7-275A6512CA1F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F1E9A-E35F-4199-8E66-38C8AA4828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716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2DE4-BF2D-4233-B4A7-275A6512CA1F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F1E9A-E35F-4199-8E66-38C8AA4828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251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2DE4-BF2D-4233-B4A7-275A6512CA1F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F1E9A-E35F-4199-8E66-38C8AA4828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107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2DE4-BF2D-4233-B4A7-275A6512CA1F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F1E9A-E35F-4199-8E66-38C8AA4828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297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82DE4-BF2D-4233-B4A7-275A6512CA1F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F1E9A-E35F-4199-8E66-38C8AA4828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178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444137" y="2155698"/>
            <a:ext cx="11397837" cy="2030106"/>
          </a:xfrm>
        </p:spPr>
        <p:txBody>
          <a:bodyPr anchor="t">
            <a:normAutofit/>
          </a:bodyPr>
          <a:lstStyle/>
          <a:p>
            <a:pPr algn="l">
              <a:lnSpc>
                <a:spcPct val="100000"/>
              </a:lnSpc>
            </a:pPr>
            <a:r>
              <a:rPr lang="ru-RU" sz="36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Белые пятна кибербезопасности –</a:t>
            </a:r>
            <a:br>
              <a:rPr lang="ru-RU" sz="36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брать или не брать</a:t>
            </a:r>
            <a:r>
              <a:rPr lang="ru-RU" sz="36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ответственность на себя?</a:t>
            </a:r>
            <a:endParaRPr lang="ru-RU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-2" y="4794305"/>
            <a:ext cx="12188195" cy="2063695"/>
            <a:chOff x="0" y="4365103"/>
            <a:chExt cx="9905696" cy="1620001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2216696" y="4365103"/>
              <a:ext cx="7689000" cy="1620001"/>
              <a:chOff x="2216696" y="4537275"/>
              <a:chExt cx="7689000" cy="1656185"/>
            </a:xfrm>
            <a:solidFill>
              <a:schemeClr val="bg1">
                <a:lumMod val="65000"/>
                <a:alpha val="80000"/>
              </a:schemeClr>
            </a:solidFill>
          </p:grpSpPr>
          <p:sp>
            <p:nvSpPr>
              <p:cNvPr id="11" name="Параллелограмм 10"/>
              <p:cNvSpPr/>
              <p:nvPr/>
            </p:nvSpPr>
            <p:spPr>
              <a:xfrm>
                <a:off x="2216696" y="4537276"/>
                <a:ext cx="5472608" cy="1656184"/>
              </a:xfrm>
              <a:prstGeom prst="parallelogram">
                <a:avLst>
                  <a:gd name="adj" fmla="val 7046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Прямоугольник 26"/>
              <p:cNvSpPr/>
              <p:nvPr/>
            </p:nvSpPr>
            <p:spPr>
              <a:xfrm>
                <a:off x="7505154" y="4537275"/>
                <a:ext cx="2400542" cy="257629"/>
              </a:xfrm>
              <a:custGeom>
                <a:avLst/>
                <a:gdLst>
                  <a:gd name="connsiteX0" fmla="*/ 0 w 2216695"/>
                  <a:gd name="connsiteY0" fmla="*/ 0 h 252000"/>
                  <a:gd name="connsiteX1" fmla="*/ 2216695 w 2216695"/>
                  <a:gd name="connsiteY1" fmla="*/ 0 h 252000"/>
                  <a:gd name="connsiteX2" fmla="*/ 2216695 w 2216695"/>
                  <a:gd name="connsiteY2" fmla="*/ 252000 h 252000"/>
                  <a:gd name="connsiteX3" fmla="*/ 0 w 2216695"/>
                  <a:gd name="connsiteY3" fmla="*/ 252000 h 252000"/>
                  <a:gd name="connsiteX4" fmla="*/ 0 w 2216695"/>
                  <a:gd name="connsiteY4" fmla="*/ 0 h 252000"/>
                  <a:gd name="connsiteX0" fmla="*/ 177800 w 2394495"/>
                  <a:gd name="connsiteY0" fmla="*/ 0 h 252000"/>
                  <a:gd name="connsiteX1" fmla="*/ 2394495 w 2394495"/>
                  <a:gd name="connsiteY1" fmla="*/ 0 h 252000"/>
                  <a:gd name="connsiteX2" fmla="*/ 2394495 w 2394495"/>
                  <a:gd name="connsiteY2" fmla="*/ 252000 h 252000"/>
                  <a:gd name="connsiteX3" fmla="*/ 0 w 2394495"/>
                  <a:gd name="connsiteY3" fmla="*/ 252000 h 252000"/>
                  <a:gd name="connsiteX4" fmla="*/ 177800 w 2394495"/>
                  <a:gd name="connsiteY4" fmla="*/ 0 h 25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94495" h="252000">
                    <a:moveTo>
                      <a:pt x="177800" y="0"/>
                    </a:moveTo>
                    <a:lnTo>
                      <a:pt x="2394495" y="0"/>
                    </a:lnTo>
                    <a:lnTo>
                      <a:pt x="2394495" y="252000"/>
                    </a:lnTo>
                    <a:lnTo>
                      <a:pt x="0" y="252000"/>
                    </a:lnTo>
                    <a:lnTo>
                      <a:pt x="1778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Прямоугольник 26"/>
            <p:cNvSpPr/>
            <p:nvPr/>
          </p:nvSpPr>
          <p:spPr>
            <a:xfrm flipH="1" flipV="1">
              <a:off x="0" y="5733104"/>
              <a:ext cx="2400542" cy="252000"/>
            </a:xfrm>
            <a:custGeom>
              <a:avLst/>
              <a:gdLst>
                <a:gd name="connsiteX0" fmla="*/ 0 w 2216695"/>
                <a:gd name="connsiteY0" fmla="*/ 0 h 252000"/>
                <a:gd name="connsiteX1" fmla="*/ 2216695 w 2216695"/>
                <a:gd name="connsiteY1" fmla="*/ 0 h 252000"/>
                <a:gd name="connsiteX2" fmla="*/ 2216695 w 2216695"/>
                <a:gd name="connsiteY2" fmla="*/ 252000 h 252000"/>
                <a:gd name="connsiteX3" fmla="*/ 0 w 2216695"/>
                <a:gd name="connsiteY3" fmla="*/ 252000 h 252000"/>
                <a:gd name="connsiteX4" fmla="*/ 0 w 2216695"/>
                <a:gd name="connsiteY4" fmla="*/ 0 h 252000"/>
                <a:gd name="connsiteX0" fmla="*/ 177800 w 2394495"/>
                <a:gd name="connsiteY0" fmla="*/ 0 h 252000"/>
                <a:gd name="connsiteX1" fmla="*/ 2394495 w 2394495"/>
                <a:gd name="connsiteY1" fmla="*/ 0 h 252000"/>
                <a:gd name="connsiteX2" fmla="*/ 2394495 w 2394495"/>
                <a:gd name="connsiteY2" fmla="*/ 252000 h 252000"/>
                <a:gd name="connsiteX3" fmla="*/ 0 w 2394495"/>
                <a:gd name="connsiteY3" fmla="*/ 252000 h 252000"/>
                <a:gd name="connsiteX4" fmla="*/ 177800 w 2394495"/>
                <a:gd name="connsiteY4" fmla="*/ 0 h 25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94495" h="252000">
                  <a:moveTo>
                    <a:pt x="177800" y="0"/>
                  </a:moveTo>
                  <a:lnTo>
                    <a:pt x="2394495" y="0"/>
                  </a:lnTo>
                  <a:lnTo>
                    <a:pt x="2394495" y="252000"/>
                  </a:lnTo>
                  <a:lnTo>
                    <a:pt x="0" y="252000"/>
                  </a:lnTo>
                  <a:lnTo>
                    <a:pt x="177800" y="0"/>
                  </a:lnTo>
                  <a:close/>
                </a:path>
              </a:pathLst>
            </a:custGeom>
            <a:solidFill>
              <a:schemeClr val="bg1">
                <a:lumMod val="6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-1" y="5036830"/>
            <a:ext cx="12200381" cy="1839175"/>
            <a:chOff x="0" y="3182696"/>
            <a:chExt cx="9905696" cy="2186445"/>
          </a:xfrm>
          <a:gradFill>
            <a:gsLst>
              <a:gs pos="0">
                <a:srgbClr val="C00000">
                  <a:alpha val="55000"/>
                </a:srgbClr>
              </a:gs>
              <a:gs pos="100000">
                <a:srgbClr val="EE0029"/>
              </a:gs>
            </a:gsLst>
            <a:lin ang="600000" scaled="0"/>
          </a:gradFill>
        </p:grpSpPr>
        <p:grpSp>
          <p:nvGrpSpPr>
            <p:cNvPr id="14" name="Группа 13"/>
            <p:cNvGrpSpPr/>
            <p:nvPr/>
          </p:nvGrpSpPr>
          <p:grpSpPr>
            <a:xfrm>
              <a:off x="0" y="3182696"/>
              <a:ext cx="7401670" cy="2186445"/>
              <a:chOff x="0" y="3182696"/>
              <a:chExt cx="7401670" cy="2186445"/>
            </a:xfrm>
            <a:grpFill/>
          </p:grpSpPr>
          <p:grpSp>
            <p:nvGrpSpPr>
              <p:cNvPr id="16" name="Группа 15"/>
              <p:cNvGrpSpPr/>
              <p:nvPr/>
            </p:nvGrpSpPr>
            <p:grpSpPr>
              <a:xfrm>
                <a:off x="0" y="3182696"/>
                <a:ext cx="7401670" cy="2182672"/>
                <a:chOff x="-1" y="2182432"/>
                <a:chExt cx="7401670" cy="2182672"/>
              </a:xfrm>
              <a:grpFill/>
            </p:grpSpPr>
            <p:sp>
              <p:nvSpPr>
                <p:cNvPr id="18" name="Прямоугольник 17"/>
                <p:cNvSpPr/>
                <p:nvPr/>
              </p:nvSpPr>
              <p:spPr>
                <a:xfrm>
                  <a:off x="-1" y="2182938"/>
                  <a:ext cx="5601469" cy="2182166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" name="Прямоугольный треугольник 18"/>
                <p:cNvSpPr/>
                <p:nvPr/>
              </p:nvSpPr>
              <p:spPr>
                <a:xfrm>
                  <a:off x="5601469" y="2182432"/>
                  <a:ext cx="1800200" cy="2182166"/>
                </a:xfrm>
                <a:prstGeom prst="rt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7" name="Прямоугольный треугольник 16"/>
              <p:cNvSpPr/>
              <p:nvPr/>
            </p:nvSpPr>
            <p:spPr>
              <a:xfrm rot="10800000">
                <a:off x="7076946" y="4983964"/>
                <a:ext cx="316800" cy="385177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5" name="Прямоугольник 14"/>
            <p:cNvSpPr/>
            <p:nvPr/>
          </p:nvSpPr>
          <p:spPr>
            <a:xfrm>
              <a:off x="7393746" y="4983964"/>
              <a:ext cx="2511950" cy="38517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0" y="1"/>
            <a:ext cx="12192000" cy="815056"/>
            <a:chOff x="0" y="0"/>
            <a:chExt cx="9906000" cy="1124745"/>
          </a:xfrm>
          <a:gradFill>
            <a:gsLst>
              <a:gs pos="0">
                <a:srgbClr val="C00000">
                  <a:alpha val="55000"/>
                </a:srgbClr>
              </a:gs>
              <a:gs pos="100000">
                <a:srgbClr val="EE0029"/>
              </a:gs>
            </a:gsLst>
            <a:lin ang="600000" scaled="0"/>
          </a:gradFill>
        </p:grpSpPr>
        <p:sp>
          <p:nvSpPr>
            <p:cNvPr id="23" name="Прямоугольник 19"/>
            <p:cNvSpPr/>
            <p:nvPr/>
          </p:nvSpPr>
          <p:spPr>
            <a:xfrm>
              <a:off x="0" y="0"/>
              <a:ext cx="8249816" cy="403200"/>
            </a:xfrm>
            <a:custGeom>
              <a:avLst/>
              <a:gdLst>
                <a:gd name="connsiteX0" fmla="*/ 0 w 7545288"/>
                <a:gd name="connsiteY0" fmla="*/ 0 h 548680"/>
                <a:gd name="connsiteX1" fmla="*/ 7545288 w 7545288"/>
                <a:gd name="connsiteY1" fmla="*/ 0 h 548680"/>
                <a:gd name="connsiteX2" fmla="*/ 7545288 w 7545288"/>
                <a:gd name="connsiteY2" fmla="*/ 548680 h 548680"/>
                <a:gd name="connsiteX3" fmla="*/ 0 w 7545288"/>
                <a:gd name="connsiteY3" fmla="*/ 548680 h 548680"/>
                <a:gd name="connsiteX4" fmla="*/ 0 w 7545288"/>
                <a:gd name="connsiteY4" fmla="*/ 0 h 548680"/>
                <a:gd name="connsiteX0" fmla="*/ 0 w 7545288"/>
                <a:gd name="connsiteY0" fmla="*/ 0 h 548680"/>
                <a:gd name="connsiteX1" fmla="*/ 7545288 w 7545288"/>
                <a:gd name="connsiteY1" fmla="*/ 0 h 548680"/>
                <a:gd name="connsiteX2" fmla="*/ 7545288 w 7545288"/>
                <a:gd name="connsiteY2" fmla="*/ 548680 h 548680"/>
                <a:gd name="connsiteX3" fmla="*/ 349623 w 7545288"/>
                <a:gd name="connsiteY3" fmla="*/ 306633 h 548680"/>
                <a:gd name="connsiteX4" fmla="*/ 0 w 7545288"/>
                <a:gd name="connsiteY4" fmla="*/ 0 h 548680"/>
                <a:gd name="connsiteX0" fmla="*/ 0 w 7545288"/>
                <a:gd name="connsiteY0" fmla="*/ 0 h 548680"/>
                <a:gd name="connsiteX1" fmla="*/ 7545288 w 7545288"/>
                <a:gd name="connsiteY1" fmla="*/ 0 h 548680"/>
                <a:gd name="connsiteX2" fmla="*/ 7545288 w 7545288"/>
                <a:gd name="connsiteY2" fmla="*/ 548680 h 548680"/>
                <a:gd name="connsiteX3" fmla="*/ 349623 w 7545288"/>
                <a:gd name="connsiteY3" fmla="*/ 306633 h 548680"/>
                <a:gd name="connsiteX4" fmla="*/ 0 w 7545288"/>
                <a:gd name="connsiteY4" fmla="*/ 0 h 548680"/>
                <a:gd name="connsiteX0" fmla="*/ 0 w 7545288"/>
                <a:gd name="connsiteY0" fmla="*/ 0 h 548680"/>
                <a:gd name="connsiteX1" fmla="*/ 7545288 w 7545288"/>
                <a:gd name="connsiteY1" fmla="*/ 0 h 548680"/>
                <a:gd name="connsiteX2" fmla="*/ 7545288 w 7545288"/>
                <a:gd name="connsiteY2" fmla="*/ 548680 h 548680"/>
                <a:gd name="connsiteX3" fmla="*/ 322729 w 7545288"/>
                <a:gd name="connsiteY3" fmla="*/ 548680 h 548680"/>
                <a:gd name="connsiteX4" fmla="*/ 0 w 7545288"/>
                <a:gd name="connsiteY4" fmla="*/ 0 h 54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45288" h="548680">
                  <a:moveTo>
                    <a:pt x="0" y="0"/>
                  </a:moveTo>
                  <a:lnTo>
                    <a:pt x="7545288" y="0"/>
                  </a:lnTo>
                  <a:lnTo>
                    <a:pt x="7545288" y="548680"/>
                  </a:lnTo>
                  <a:lnTo>
                    <a:pt x="322729" y="54868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" name="Прямоугольник 19"/>
            <p:cNvSpPr/>
            <p:nvPr/>
          </p:nvSpPr>
          <p:spPr>
            <a:xfrm rot="5400000" flipH="1">
              <a:off x="8059634" y="183832"/>
              <a:ext cx="1124745" cy="757081"/>
            </a:xfrm>
            <a:custGeom>
              <a:avLst/>
              <a:gdLst>
                <a:gd name="connsiteX0" fmla="*/ 0 w 7545288"/>
                <a:gd name="connsiteY0" fmla="*/ 0 h 548680"/>
                <a:gd name="connsiteX1" fmla="*/ 7545288 w 7545288"/>
                <a:gd name="connsiteY1" fmla="*/ 0 h 548680"/>
                <a:gd name="connsiteX2" fmla="*/ 7545288 w 7545288"/>
                <a:gd name="connsiteY2" fmla="*/ 548680 h 548680"/>
                <a:gd name="connsiteX3" fmla="*/ 0 w 7545288"/>
                <a:gd name="connsiteY3" fmla="*/ 548680 h 548680"/>
                <a:gd name="connsiteX4" fmla="*/ 0 w 7545288"/>
                <a:gd name="connsiteY4" fmla="*/ 0 h 548680"/>
                <a:gd name="connsiteX0" fmla="*/ 0 w 7545288"/>
                <a:gd name="connsiteY0" fmla="*/ 0 h 548680"/>
                <a:gd name="connsiteX1" fmla="*/ 7545288 w 7545288"/>
                <a:gd name="connsiteY1" fmla="*/ 0 h 548680"/>
                <a:gd name="connsiteX2" fmla="*/ 7545288 w 7545288"/>
                <a:gd name="connsiteY2" fmla="*/ 548680 h 548680"/>
                <a:gd name="connsiteX3" fmla="*/ 349623 w 7545288"/>
                <a:gd name="connsiteY3" fmla="*/ 306633 h 548680"/>
                <a:gd name="connsiteX4" fmla="*/ 0 w 7545288"/>
                <a:gd name="connsiteY4" fmla="*/ 0 h 548680"/>
                <a:gd name="connsiteX0" fmla="*/ 0 w 7545288"/>
                <a:gd name="connsiteY0" fmla="*/ 0 h 548680"/>
                <a:gd name="connsiteX1" fmla="*/ 7545288 w 7545288"/>
                <a:gd name="connsiteY1" fmla="*/ 0 h 548680"/>
                <a:gd name="connsiteX2" fmla="*/ 7545288 w 7545288"/>
                <a:gd name="connsiteY2" fmla="*/ 548680 h 548680"/>
                <a:gd name="connsiteX3" fmla="*/ 349623 w 7545288"/>
                <a:gd name="connsiteY3" fmla="*/ 306633 h 548680"/>
                <a:gd name="connsiteX4" fmla="*/ 0 w 7545288"/>
                <a:gd name="connsiteY4" fmla="*/ 0 h 548680"/>
                <a:gd name="connsiteX0" fmla="*/ 0 w 7545288"/>
                <a:gd name="connsiteY0" fmla="*/ 0 h 548680"/>
                <a:gd name="connsiteX1" fmla="*/ 7545288 w 7545288"/>
                <a:gd name="connsiteY1" fmla="*/ 0 h 548680"/>
                <a:gd name="connsiteX2" fmla="*/ 7545288 w 7545288"/>
                <a:gd name="connsiteY2" fmla="*/ 548680 h 548680"/>
                <a:gd name="connsiteX3" fmla="*/ 322729 w 7545288"/>
                <a:gd name="connsiteY3" fmla="*/ 548680 h 548680"/>
                <a:gd name="connsiteX4" fmla="*/ 0 w 7545288"/>
                <a:gd name="connsiteY4" fmla="*/ 0 h 548680"/>
                <a:gd name="connsiteX0" fmla="*/ 0 w 7545288"/>
                <a:gd name="connsiteY0" fmla="*/ 0 h 568888"/>
                <a:gd name="connsiteX1" fmla="*/ 7545288 w 7545288"/>
                <a:gd name="connsiteY1" fmla="*/ 0 h 568888"/>
                <a:gd name="connsiteX2" fmla="*/ 7545288 w 7545288"/>
                <a:gd name="connsiteY2" fmla="*/ 548680 h 568888"/>
                <a:gd name="connsiteX3" fmla="*/ 4908131 w 7545288"/>
                <a:gd name="connsiteY3" fmla="*/ 568888 h 568888"/>
                <a:gd name="connsiteX4" fmla="*/ 0 w 7545288"/>
                <a:gd name="connsiteY4" fmla="*/ 0 h 568888"/>
                <a:gd name="connsiteX0" fmla="*/ 0 w 7586143"/>
                <a:gd name="connsiteY0" fmla="*/ 0 h 568888"/>
                <a:gd name="connsiteX1" fmla="*/ 7545288 w 7586143"/>
                <a:gd name="connsiteY1" fmla="*/ 0 h 568888"/>
                <a:gd name="connsiteX2" fmla="*/ 7586143 w 7586143"/>
                <a:gd name="connsiteY2" fmla="*/ 567766 h 568888"/>
                <a:gd name="connsiteX3" fmla="*/ 4908131 w 7586143"/>
                <a:gd name="connsiteY3" fmla="*/ 568888 h 568888"/>
                <a:gd name="connsiteX4" fmla="*/ 0 w 7586143"/>
                <a:gd name="connsiteY4" fmla="*/ 0 h 568888"/>
                <a:gd name="connsiteX0" fmla="*/ 0 w 7586143"/>
                <a:gd name="connsiteY0" fmla="*/ 0 h 568888"/>
                <a:gd name="connsiteX1" fmla="*/ 7577409 w 7586143"/>
                <a:gd name="connsiteY1" fmla="*/ 0 h 568888"/>
                <a:gd name="connsiteX2" fmla="*/ 7586143 w 7586143"/>
                <a:gd name="connsiteY2" fmla="*/ 567766 h 568888"/>
                <a:gd name="connsiteX3" fmla="*/ 4908131 w 7586143"/>
                <a:gd name="connsiteY3" fmla="*/ 568888 h 568888"/>
                <a:gd name="connsiteX4" fmla="*/ 0 w 7586143"/>
                <a:gd name="connsiteY4" fmla="*/ 0 h 568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86143" h="568888">
                  <a:moveTo>
                    <a:pt x="0" y="0"/>
                  </a:moveTo>
                  <a:lnTo>
                    <a:pt x="7577409" y="0"/>
                  </a:lnTo>
                  <a:lnTo>
                    <a:pt x="7586143" y="567766"/>
                  </a:lnTo>
                  <a:lnTo>
                    <a:pt x="4908131" y="56888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9000547" y="0"/>
              <a:ext cx="905453" cy="1123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26" name="Прямоугольник 19"/>
          <p:cNvSpPr/>
          <p:nvPr/>
        </p:nvSpPr>
        <p:spPr>
          <a:xfrm>
            <a:off x="7611010" y="-15465"/>
            <a:ext cx="4589371" cy="703442"/>
          </a:xfrm>
          <a:custGeom>
            <a:avLst/>
            <a:gdLst>
              <a:gd name="connsiteX0" fmla="*/ 0 w 7545288"/>
              <a:gd name="connsiteY0" fmla="*/ 0 h 548680"/>
              <a:gd name="connsiteX1" fmla="*/ 7545288 w 7545288"/>
              <a:gd name="connsiteY1" fmla="*/ 0 h 548680"/>
              <a:gd name="connsiteX2" fmla="*/ 7545288 w 7545288"/>
              <a:gd name="connsiteY2" fmla="*/ 548680 h 548680"/>
              <a:gd name="connsiteX3" fmla="*/ 0 w 7545288"/>
              <a:gd name="connsiteY3" fmla="*/ 548680 h 548680"/>
              <a:gd name="connsiteX4" fmla="*/ 0 w 7545288"/>
              <a:gd name="connsiteY4" fmla="*/ 0 h 548680"/>
              <a:gd name="connsiteX0" fmla="*/ 0 w 7545288"/>
              <a:gd name="connsiteY0" fmla="*/ 0 h 548680"/>
              <a:gd name="connsiteX1" fmla="*/ 7545288 w 7545288"/>
              <a:gd name="connsiteY1" fmla="*/ 0 h 548680"/>
              <a:gd name="connsiteX2" fmla="*/ 7545288 w 7545288"/>
              <a:gd name="connsiteY2" fmla="*/ 548680 h 548680"/>
              <a:gd name="connsiteX3" fmla="*/ 349623 w 7545288"/>
              <a:gd name="connsiteY3" fmla="*/ 306633 h 548680"/>
              <a:gd name="connsiteX4" fmla="*/ 0 w 7545288"/>
              <a:gd name="connsiteY4" fmla="*/ 0 h 548680"/>
              <a:gd name="connsiteX0" fmla="*/ 0 w 7545288"/>
              <a:gd name="connsiteY0" fmla="*/ 0 h 548680"/>
              <a:gd name="connsiteX1" fmla="*/ 7545288 w 7545288"/>
              <a:gd name="connsiteY1" fmla="*/ 0 h 548680"/>
              <a:gd name="connsiteX2" fmla="*/ 7545288 w 7545288"/>
              <a:gd name="connsiteY2" fmla="*/ 548680 h 548680"/>
              <a:gd name="connsiteX3" fmla="*/ 349623 w 7545288"/>
              <a:gd name="connsiteY3" fmla="*/ 306633 h 548680"/>
              <a:gd name="connsiteX4" fmla="*/ 0 w 7545288"/>
              <a:gd name="connsiteY4" fmla="*/ 0 h 548680"/>
              <a:gd name="connsiteX0" fmla="*/ 0 w 7545288"/>
              <a:gd name="connsiteY0" fmla="*/ 0 h 548680"/>
              <a:gd name="connsiteX1" fmla="*/ 7545288 w 7545288"/>
              <a:gd name="connsiteY1" fmla="*/ 0 h 548680"/>
              <a:gd name="connsiteX2" fmla="*/ 7545288 w 7545288"/>
              <a:gd name="connsiteY2" fmla="*/ 548680 h 548680"/>
              <a:gd name="connsiteX3" fmla="*/ 322729 w 7545288"/>
              <a:gd name="connsiteY3" fmla="*/ 548680 h 548680"/>
              <a:gd name="connsiteX4" fmla="*/ 0 w 7545288"/>
              <a:gd name="connsiteY4" fmla="*/ 0 h 548680"/>
              <a:gd name="connsiteX0" fmla="*/ 0 w 7545288"/>
              <a:gd name="connsiteY0" fmla="*/ 0 h 548680"/>
              <a:gd name="connsiteX1" fmla="*/ 7545288 w 7545288"/>
              <a:gd name="connsiteY1" fmla="*/ 0 h 548680"/>
              <a:gd name="connsiteX2" fmla="*/ 7545288 w 7545288"/>
              <a:gd name="connsiteY2" fmla="*/ 548680 h 548680"/>
              <a:gd name="connsiteX3" fmla="*/ 2064160 w 7545288"/>
              <a:gd name="connsiteY3" fmla="*/ 548680 h 548680"/>
              <a:gd name="connsiteX4" fmla="*/ 0 w 7545288"/>
              <a:gd name="connsiteY4" fmla="*/ 0 h 548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45288" h="548680">
                <a:moveTo>
                  <a:pt x="0" y="0"/>
                </a:moveTo>
                <a:lnTo>
                  <a:pt x="7545288" y="0"/>
                </a:lnTo>
                <a:lnTo>
                  <a:pt x="7545288" y="548680"/>
                </a:lnTo>
                <a:lnTo>
                  <a:pt x="2064160" y="54868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41578" y="5385440"/>
            <a:ext cx="890100" cy="904458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443634" y="4440107"/>
            <a:ext cx="111911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Евгений Акимов, директор по кибербезопасности</a:t>
            </a:r>
            <a:endParaRPr lang="ru-RU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41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288" y="6161543"/>
            <a:ext cx="2213331" cy="601395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0" y="-1"/>
            <a:ext cx="9910354" cy="624967"/>
            <a:chOff x="272479" y="188640"/>
            <a:chExt cx="4491564" cy="1512168"/>
          </a:xfrm>
          <a:gradFill>
            <a:gsLst>
              <a:gs pos="0">
                <a:srgbClr val="C00000">
                  <a:alpha val="80000"/>
                </a:srgbClr>
              </a:gs>
              <a:gs pos="100000">
                <a:srgbClr val="EE0029"/>
              </a:gs>
            </a:gsLst>
            <a:lin ang="600000" scaled="0"/>
          </a:gradFill>
        </p:grpSpPr>
        <p:sp>
          <p:nvSpPr>
            <p:cNvPr id="10" name="Прямоугольный треугольник 9"/>
            <p:cNvSpPr/>
            <p:nvPr/>
          </p:nvSpPr>
          <p:spPr>
            <a:xfrm>
              <a:off x="4517027" y="188640"/>
              <a:ext cx="247016" cy="1512168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72479" y="188640"/>
              <a:ext cx="4243939" cy="15121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64900" y="118722"/>
            <a:ext cx="7059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Кибербезопасность тоже трансформируется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7916091" y="-1273"/>
            <a:ext cx="4275909" cy="626239"/>
            <a:chOff x="5120136" y="-1457"/>
            <a:chExt cx="4785859" cy="719078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5120136" y="-1457"/>
              <a:ext cx="4785859" cy="719078"/>
              <a:chOff x="4885205" y="1338944"/>
              <a:chExt cx="4785859" cy="899303"/>
            </a:xfr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0" scaled="0"/>
            </a:gradFill>
          </p:grpSpPr>
          <p:grpSp>
            <p:nvGrpSpPr>
              <p:cNvPr id="19" name="Группа 18"/>
              <p:cNvGrpSpPr/>
              <p:nvPr/>
            </p:nvGrpSpPr>
            <p:grpSpPr>
              <a:xfrm>
                <a:off x="4885205" y="1338944"/>
                <a:ext cx="4785859" cy="898846"/>
                <a:chOff x="5120140" y="-1824"/>
                <a:chExt cx="4785859" cy="898846"/>
              </a:xfrm>
              <a:grpFill/>
            </p:grpSpPr>
            <p:grpSp>
              <p:nvGrpSpPr>
                <p:cNvPr id="21" name="Группа 20"/>
                <p:cNvGrpSpPr/>
                <p:nvPr/>
              </p:nvGrpSpPr>
              <p:grpSpPr>
                <a:xfrm>
                  <a:off x="5120140" y="-1824"/>
                  <a:ext cx="4785858" cy="504000"/>
                  <a:chOff x="7143136" y="1339247"/>
                  <a:chExt cx="1611414" cy="404666"/>
                </a:xfrm>
                <a:grpFill/>
              </p:grpSpPr>
              <p:sp>
                <p:nvSpPr>
                  <p:cNvPr id="23" name="Прямоугольник 22"/>
                  <p:cNvSpPr/>
                  <p:nvPr/>
                </p:nvSpPr>
                <p:spPr>
                  <a:xfrm>
                    <a:off x="7266533" y="1340712"/>
                    <a:ext cx="1488017" cy="4032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4" name="Прямоугольный треугольник 23"/>
                  <p:cNvSpPr/>
                  <p:nvPr/>
                </p:nvSpPr>
                <p:spPr>
                  <a:xfrm rot="16200000" flipH="1">
                    <a:off x="7002979" y="1479404"/>
                    <a:ext cx="404666" cy="124351"/>
                  </a:xfrm>
                  <a:prstGeom prst="rtTriangl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22" name="Прямоугольник 21"/>
                <p:cNvSpPr/>
                <p:nvPr/>
              </p:nvSpPr>
              <p:spPr>
                <a:xfrm>
                  <a:off x="7103798" y="501023"/>
                  <a:ext cx="2802201" cy="39599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20" name="Прямоугольный треугольник 19"/>
              <p:cNvSpPr/>
              <p:nvPr/>
            </p:nvSpPr>
            <p:spPr>
              <a:xfrm rot="16200000" flipH="1">
                <a:off x="6524581" y="1893989"/>
                <a:ext cx="396916" cy="291600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15" name="Прямая соединительная линия 14"/>
            <p:cNvCxnSpPr/>
            <p:nvPr/>
          </p:nvCxnSpPr>
          <p:spPr>
            <a:xfrm>
              <a:off x="5433677" y="1"/>
              <a:ext cx="258677" cy="271942"/>
            </a:xfrm>
            <a:prstGeom prst="line">
              <a:avLst/>
            </a:prstGeom>
            <a:ln w="9525">
              <a:solidFill>
                <a:schemeClr val="bg1"/>
              </a:solidFill>
            </a:ln>
            <a:effectLst>
              <a:glow rad="25400">
                <a:schemeClr val="bg1"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6948175" y="269086"/>
              <a:ext cx="258677" cy="271942"/>
            </a:xfrm>
            <a:prstGeom prst="line">
              <a:avLst/>
            </a:prstGeom>
            <a:ln w="9525">
              <a:solidFill>
                <a:schemeClr val="bg1"/>
              </a:solidFill>
            </a:ln>
            <a:effectLst>
              <a:glow rad="25400">
                <a:schemeClr val="bg1"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5692354" y="271943"/>
              <a:ext cx="1260000" cy="0"/>
            </a:xfrm>
            <a:prstGeom prst="line">
              <a:avLst/>
            </a:prstGeom>
            <a:ln w="9525">
              <a:solidFill>
                <a:schemeClr val="bg1"/>
              </a:solidFill>
            </a:ln>
            <a:effectLst>
              <a:glow rad="25400">
                <a:schemeClr val="bg1"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7200593" y="538647"/>
              <a:ext cx="2703600" cy="0"/>
            </a:xfrm>
            <a:prstGeom prst="line">
              <a:avLst/>
            </a:prstGeom>
            <a:ln w="9525">
              <a:solidFill>
                <a:schemeClr val="bg1"/>
              </a:solidFill>
            </a:ln>
            <a:effectLst>
              <a:glow rad="25400">
                <a:schemeClr val="bg1"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11617234" y="7080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endParaRPr lang="ru-RU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3525" y="1460310"/>
            <a:ext cx="630872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Перестает работать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Парадигма:</a:t>
            </a:r>
          </a:p>
          <a:p>
            <a:pPr lvl="1"/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Конфиденциальность / целостность / доступность</a:t>
            </a:r>
          </a:p>
          <a:p>
            <a:pPr lvl="1"/>
            <a:endParaRPr lang="ru-RU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Организационно-распорядительная документация ОРД</a:t>
            </a:r>
          </a:p>
          <a:p>
            <a:pPr lvl="1"/>
            <a:endParaRPr lang="ru-RU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Страх перед потенциальными инцидентами</a:t>
            </a:r>
            <a:endParaRPr lang="ru-RU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Начинает </a:t>
            </a:r>
            <a:r>
              <a:rPr lang="ru-RU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работать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Потери от реальных 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инцидентов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ru-RU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Кража денег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ru-RU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Потеря репутации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ru-RU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Простой бизнеса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ru-RU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Упущенная выгода</a:t>
            </a:r>
            <a:endParaRPr lang="ru-RU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2" descr="https://70.img.avito.st/208x156/459528967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710" y="1460310"/>
            <a:ext cx="4945924" cy="3709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3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288" y="6161543"/>
            <a:ext cx="2213331" cy="601395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0" y="-1"/>
            <a:ext cx="9910354" cy="624967"/>
            <a:chOff x="272479" y="188640"/>
            <a:chExt cx="4491564" cy="1512168"/>
          </a:xfrm>
          <a:gradFill>
            <a:gsLst>
              <a:gs pos="0">
                <a:srgbClr val="C00000">
                  <a:alpha val="80000"/>
                </a:srgbClr>
              </a:gs>
              <a:gs pos="100000">
                <a:srgbClr val="EE0029"/>
              </a:gs>
            </a:gsLst>
            <a:lin ang="600000" scaled="0"/>
          </a:gradFill>
        </p:grpSpPr>
        <p:sp>
          <p:nvSpPr>
            <p:cNvPr id="10" name="Прямоугольный треугольник 9"/>
            <p:cNvSpPr/>
            <p:nvPr/>
          </p:nvSpPr>
          <p:spPr>
            <a:xfrm>
              <a:off x="4517027" y="188640"/>
              <a:ext cx="247016" cy="1512168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72479" y="188640"/>
              <a:ext cx="4243939" cy="15121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64900" y="118722"/>
            <a:ext cx="7059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№1 играем на поляне </a:t>
            </a:r>
            <a:r>
              <a:rPr lang="en-US" sz="1600" b="1" dirty="0" smtClean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HR </a:t>
            </a:r>
            <a:endParaRPr lang="ru-RU" sz="1600" b="1" dirty="0" smtClean="0">
              <a:solidFill>
                <a:prstClr val="whit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7916091" y="-1273"/>
            <a:ext cx="4275909" cy="626239"/>
            <a:chOff x="5120136" y="-1457"/>
            <a:chExt cx="4785859" cy="719078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5120136" y="-1457"/>
              <a:ext cx="4785859" cy="719078"/>
              <a:chOff x="4885205" y="1338944"/>
              <a:chExt cx="4785859" cy="899303"/>
            </a:xfr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0" scaled="0"/>
            </a:gradFill>
          </p:grpSpPr>
          <p:grpSp>
            <p:nvGrpSpPr>
              <p:cNvPr id="19" name="Группа 18"/>
              <p:cNvGrpSpPr/>
              <p:nvPr/>
            </p:nvGrpSpPr>
            <p:grpSpPr>
              <a:xfrm>
                <a:off x="4885205" y="1338944"/>
                <a:ext cx="4785859" cy="898846"/>
                <a:chOff x="5120140" y="-1824"/>
                <a:chExt cx="4785859" cy="898846"/>
              </a:xfrm>
              <a:grpFill/>
            </p:grpSpPr>
            <p:grpSp>
              <p:nvGrpSpPr>
                <p:cNvPr id="21" name="Группа 20"/>
                <p:cNvGrpSpPr/>
                <p:nvPr/>
              </p:nvGrpSpPr>
              <p:grpSpPr>
                <a:xfrm>
                  <a:off x="5120140" y="-1824"/>
                  <a:ext cx="4785858" cy="504000"/>
                  <a:chOff x="7143136" y="1339247"/>
                  <a:chExt cx="1611414" cy="404666"/>
                </a:xfrm>
                <a:grpFill/>
              </p:grpSpPr>
              <p:sp>
                <p:nvSpPr>
                  <p:cNvPr id="23" name="Прямоугольник 22"/>
                  <p:cNvSpPr/>
                  <p:nvPr/>
                </p:nvSpPr>
                <p:spPr>
                  <a:xfrm>
                    <a:off x="7266533" y="1340712"/>
                    <a:ext cx="1488017" cy="4032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4" name="Прямоугольный треугольник 23"/>
                  <p:cNvSpPr/>
                  <p:nvPr/>
                </p:nvSpPr>
                <p:spPr>
                  <a:xfrm rot="16200000" flipH="1">
                    <a:off x="7002979" y="1479404"/>
                    <a:ext cx="404666" cy="124351"/>
                  </a:xfrm>
                  <a:prstGeom prst="rtTriangl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22" name="Прямоугольник 21"/>
                <p:cNvSpPr/>
                <p:nvPr/>
              </p:nvSpPr>
              <p:spPr>
                <a:xfrm>
                  <a:off x="7103798" y="501023"/>
                  <a:ext cx="2802201" cy="39599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20" name="Прямоугольный треугольник 19"/>
              <p:cNvSpPr/>
              <p:nvPr/>
            </p:nvSpPr>
            <p:spPr>
              <a:xfrm rot="16200000" flipH="1">
                <a:off x="6524581" y="1893989"/>
                <a:ext cx="396916" cy="291600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15" name="Прямая соединительная линия 14"/>
            <p:cNvCxnSpPr/>
            <p:nvPr/>
          </p:nvCxnSpPr>
          <p:spPr>
            <a:xfrm>
              <a:off x="5433677" y="1"/>
              <a:ext cx="258677" cy="271942"/>
            </a:xfrm>
            <a:prstGeom prst="line">
              <a:avLst/>
            </a:prstGeom>
            <a:ln w="9525">
              <a:solidFill>
                <a:schemeClr val="bg1"/>
              </a:solidFill>
            </a:ln>
            <a:effectLst>
              <a:glow rad="25400">
                <a:schemeClr val="bg1"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6948175" y="269086"/>
              <a:ext cx="258677" cy="271942"/>
            </a:xfrm>
            <a:prstGeom prst="line">
              <a:avLst/>
            </a:prstGeom>
            <a:ln w="9525">
              <a:solidFill>
                <a:schemeClr val="bg1"/>
              </a:solidFill>
            </a:ln>
            <a:effectLst>
              <a:glow rad="25400">
                <a:schemeClr val="bg1"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5692354" y="271943"/>
              <a:ext cx="1260000" cy="0"/>
            </a:xfrm>
            <a:prstGeom prst="line">
              <a:avLst/>
            </a:prstGeom>
            <a:ln w="9525">
              <a:solidFill>
                <a:schemeClr val="bg1"/>
              </a:solidFill>
            </a:ln>
            <a:effectLst>
              <a:glow rad="25400">
                <a:schemeClr val="bg1"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7200593" y="538647"/>
              <a:ext cx="2703600" cy="0"/>
            </a:xfrm>
            <a:prstGeom prst="line">
              <a:avLst/>
            </a:prstGeom>
            <a:ln w="9525">
              <a:solidFill>
                <a:schemeClr val="bg1"/>
              </a:solidFill>
            </a:ln>
            <a:effectLst>
              <a:glow rad="25400">
                <a:schemeClr val="bg1"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11617234" y="7080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E10418E-4F91-41E1-BDA1-8E61CC95AC72}" type="slidenum">
              <a:rPr lang="ru-RU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fld>
            <a:endParaRPr lang="ru-RU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3525" y="1460310"/>
            <a:ext cx="5646387" cy="3608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Awareness</a:t>
            </a:r>
            <a:endParaRPr lang="ru-RU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33400" indent="-1714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Ответственность за кибербезопасность – на каждом сотруднике организации (знаем еще с 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BS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7799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-2)</a:t>
            </a:r>
          </a:p>
          <a:p>
            <a:pPr marL="533400" indent="-1714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ru-RU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33400" indent="-1714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 успели приспособиться к поколению 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Y, 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как уже 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 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пороге</a:t>
            </a:r>
          </a:p>
          <a:p>
            <a:pPr marL="533400" indent="-1714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ru-RU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33400" indent="-1714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Впрочем и «старая гвардия» не хочет (да и не хотела) читать и тем более исполнять ОРД по кибербезопасности</a:t>
            </a:r>
          </a:p>
          <a:p>
            <a:pPr marL="533400" indent="-1714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ru-RU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33400" indent="-1714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Сознательность умерла – да здравствует вовлеченность!</a:t>
            </a:r>
            <a:r>
              <a:rPr lang="en-U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050" name="Picture 2" descr="http://londonsenergyradio.co.uk/wp-content/uploads/2018/03/Awarenessispower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750" y="1460310"/>
            <a:ext cx="3790484" cy="36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237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288" y="6161543"/>
            <a:ext cx="2213331" cy="601395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0" y="-1"/>
            <a:ext cx="9910354" cy="624967"/>
            <a:chOff x="272479" y="188640"/>
            <a:chExt cx="4491564" cy="1512168"/>
          </a:xfrm>
          <a:gradFill>
            <a:gsLst>
              <a:gs pos="0">
                <a:srgbClr val="C00000">
                  <a:alpha val="80000"/>
                </a:srgbClr>
              </a:gs>
              <a:gs pos="100000">
                <a:srgbClr val="EE0029"/>
              </a:gs>
            </a:gsLst>
            <a:lin ang="600000" scaled="0"/>
          </a:gradFill>
        </p:grpSpPr>
        <p:sp>
          <p:nvSpPr>
            <p:cNvPr id="10" name="Прямоугольный треугольник 9"/>
            <p:cNvSpPr/>
            <p:nvPr/>
          </p:nvSpPr>
          <p:spPr>
            <a:xfrm>
              <a:off x="4517027" y="188640"/>
              <a:ext cx="247016" cy="1512168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72479" y="188640"/>
              <a:ext cx="4243939" cy="15121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64900" y="118722"/>
            <a:ext cx="7059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№</a:t>
            </a:r>
            <a:r>
              <a:rPr lang="en-US" sz="1600" b="1" dirty="0" smtClean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ru-RU" sz="1600" b="1" dirty="0" smtClean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6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играем на поляне </a:t>
            </a:r>
            <a:r>
              <a:rPr lang="ru-RU" sz="1600" b="1" dirty="0" smtClean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СБ</a:t>
            </a:r>
            <a:endParaRPr lang="ru-RU" sz="1600" b="1" dirty="0">
              <a:solidFill>
                <a:prstClr val="whit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7916091" y="-1273"/>
            <a:ext cx="4275909" cy="626239"/>
            <a:chOff x="5120136" y="-1457"/>
            <a:chExt cx="4785859" cy="719078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5120136" y="-1457"/>
              <a:ext cx="4785859" cy="719078"/>
              <a:chOff x="4885205" y="1338944"/>
              <a:chExt cx="4785859" cy="899303"/>
            </a:xfr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0" scaled="0"/>
            </a:gradFill>
          </p:grpSpPr>
          <p:grpSp>
            <p:nvGrpSpPr>
              <p:cNvPr id="19" name="Группа 18"/>
              <p:cNvGrpSpPr/>
              <p:nvPr/>
            </p:nvGrpSpPr>
            <p:grpSpPr>
              <a:xfrm>
                <a:off x="4885205" y="1338944"/>
                <a:ext cx="4785859" cy="898846"/>
                <a:chOff x="5120140" y="-1824"/>
                <a:chExt cx="4785859" cy="898846"/>
              </a:xfrm>
              <a:grpFill/>
            </p:grpSpPr>
            <p:grpSp>
              <p:nvGrpSpPr>
                <p:cNvPr id="21" name="Группа 20"/>
                <p:cNvGrpSpPr/>
                <p:nvPr/>
              </p:nvGrpSpPr>
              <p:grpSpPr>
                <a:xfrm>
                  <a:off x="5120140" y="-1824"/>
                  <a:ext cx="4785858" cy="504000"/>
                  <a:chOff x="7143136" y="1339247"/>
                  <a:chExt cx="1611414" cy="404666"/>
                </a:xfrm>
                <a:grpFill/>
              </p:grpSpPr>
              <p:sp>
                <p:nvSpPr>
                  <p:cNvPr id="23" name="Прямоугольник 22"/>
                  <p:cNvSpPr/>
                  <p:nvPr/>
                </p:nvSpPr>
                <p:spPr>
                  <a:xfrm>
                    <a:off x="7266533" y="1340712"/>
                    <a:ext cx="1488017" cy="4032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4" name="Прямоугольный треугольник 23"/>
                  <p:cNvSpPr/>
                  <p:nvPr/>
                </p:nvSpPr>
                <p:spPr>
                  <a:xfrm rot="16200000" flipH="1">
                    <a:off x="7002979" y="1479404"/>
                    <a:ext cx="404666" cy="124351"/>
                  </a:xfrm>
                  <a:prstGeom prst="rtTriangl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22" name="Прямоугольник 21"/>
                <p:cNvSpPr/>
                <p:nvPr/>
              </p:nvSpPr>
              <p:spPr>
                <a:xfrm>
                  <a:off x="7103798" y="501023"/>
                  <a:ext cx="2802201" cy="39599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20" name="Прямоугольный треугольник 19"/>
              <p:cNvSpPr/>
              <p:nvPr/>
            </p:nvSpPr>
            <p:spPr>
              <a:xfrm rot="16200000" flipH="1">
                <a:off x="6524581" y="1893989"/>
                <a:ext cx="396916" cy="291600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15" name="Прямая соединительная линия 14"/>
            <p:cNvCxnSpPr/>
            <p:nvPr/>
          </p:nvCxnSpPr>
          <p:spPr>
            <a:xfrm>
              <a:off x="5433677" y="1"/>
              <a:ext cx="258677" cy="271942"/>
            </a:xfrm>
            <a:prstGeom prst="line">
              <a:avLst/>
            </a:prstGeom>
            <a:ln w="9525">
              <a:solidFill>
                <a:schemeClr val="bg1"/>
              </a:solidFill>
            </a:ln>
            <a:effectLst>
              <a:glow rad="25400">
                <a:schemeClr val="bg1"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6948175" y="269086"/>
              <a:ext cx="258677" cy="271942"/>
            </a:xfrm>
            <a:prstGeom prst="line">
              <a:avLst/>
            </a:prstGeom>
            <a:ln w="9525">
              <a:solidFill>
                <a:schemeClr val="bg1"/>
              </a:solidFill>
            </a:ln>
            <a:effectLst>
              <a:glow rad="25400">
                <a:schemeClr val="bg1"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5692354" y="271943"/>
              <a:ext cx="1260000" cy="0"/>
            </a:xfrm>
            <a:prstGeom prst="line">
              <a:avLst/>
            </a:prstGeom>
            <a:ln w="9525">
              <a:solidFill>
                <a:schemeClr val="bg1"/>
              </a:solidFill>
            </a:ln>
            <a:effectLst>
              <a:glow rad="25400">
                <a:schemeClr val="bg1"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7200593" y="538647"/>
              <a:ext cx="2703600" cy="0"/>
            </a:xfrm>
            <a:prstGeom prst="line">
              <a:avLst/>
            </a:prstGeom>
            <a:ln w="9525">
              <a:solidFill>
                <a:schemeClr val="bg1"/>
              </a:solidFill>
            </a:ln>
            <a:effectLst>
              <a:glow rad="25400">
                <a:schemeClr val="bg1"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11617234" y="7080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7C27AF7-B1AC-4E40-8A79-C42AEC99380F}" type="slidenum">
              <a:rPr lang="ru-RU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fld>
            <a:endParaRPr lang="ru-RU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3525" y="1460310"/>
            <a:ext cx="5636761" cy="2454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Реагирование на инциденты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33400" indent="-1714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Чтобы не было как вчера</a:t>
            </a:r>
          </a:p>
          <a:p>
            <a:pPr marL="533400" indent="-1714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Расследовать</a:t>
            </a:r>
          </a:p>
          <a:p>
            <a:pPr marL="533400" lvl="1" indent="-1714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Принять коллегиальное решение 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 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взыскании совместно с коллегами:</a:t>
            </a:r>
          </a:p>
          <a:p>
            <a:pPr marL="990600" lvl="1" indent="-1714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Руководителем</a:t>
            </a:r>
          </a:p>
          <a:p>
            <a:pPr marL="990600" lvl="1" indent="-1714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СБ</a:t>
            </a:r>
          </a:p>
          <a:p>
            <a:pPr marL="990600" lvl="1" indent="-1714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HR</a:t>
            </a:r>
            <a:endParaRPr lang="en-US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074" name="Picture 2" descr="https://eldiariony.files.wordpress.com/2019/02/liderazgo-empresarial-1.jpg?quality=80&amp;amp;strip=all&amp;amp;w=94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6431" y="1460310"/>
            <a:ext cx="4655107" cy="36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086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288" y="6161543"/>
            <a:ext cx="2213331" cy="601395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0" y="-1"/>
            <a:ext cx="9910354" cy="624967"/>
            <a:chOff x="272479" y="188640"/>
            <a:chExt cx="4491564" cy="1512168"/>
          </a:xfrm>
          <a:gradFill>
            <a:gsLst>
              <a:gs pos="0">
                <a:srgbClr val="C00000">
                  <a:alpha val="80000"/>
                </a:srgbClr>
              </a:gs>
              <a:gs pos="100000">
                <a:srgbClr val="EE0029"/>
              </a:gs>
            </a:gsLst>
            <a:lin ang="600000" scaled="0"/>
          </a:gradFill>
        </p:grpSpPr>
        <p:sp>
          <p:nvSpPr>
            <p:cNvPr id="10" name="Прямоугольный треугольник 9"/>
            <p:cNvSpPr/>
            <p:nvPr/>
          </p:nvSpPr>
          <p:spPr>
            <a:xfrm>
              <a:off x="4517027" y="188640"/>
              <a:ext cx="247016" cy="1512168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72479" y="188640"/>
              <a:ext cx="4243939" cy="15121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64900" y="118722"/>
            <a:ext cx="7059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№3 </a:t>
            </a:r>
            <a:r>
              <a:rPr lang="ru-RU" sz="16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играем на поляне </a:t>
            </a:r>
            <a:r>
              <a:rPr lang="en-US" sz="1600" b="1" dirty="0" smtClean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</a:t>
            </a:r>
            <a:endParaRPr lang="ru-RU" sz="1600" b="1" dirty="0">
              <a:solidFill>
                <a:prstClr val="whit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7916091" y="-1273"/>
            <a:ext cx="4275909" cy="626239"/>
            <a:chOff x="5120136" y="-1457"/>
            <a:chExt cx="4785859" cy="719078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5120136" y="-1457"/>
              <a:ext cx="4785859" cy="719078"/>
              <a:chOff x="4885205" y="1338944"/>
              <a:chExt cx="4785859" cy="899303"/>
            </a:xfr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0" scaled="0"/>
            </a:gradFill>
          </p:grpSpPr>
          <p:grpSp>
            <p:nvGrpSpPr>
              <p:cNvPr id="19" name="Группа 18"/>
              <p:cNvGrpSpPr/>
              <p:nvPr/>
            </p:nvGrpSpPr>
            <p:grpSpPr>
              <a:xfrm>
                <a:off x="4885205" y="1338944"/>
                <a:ext cx="4785859" cy="898846"/>
                <a:chOff x="5120140" y="-1824"/>
                <a:chExt cx="4785859" cy="898846"/>
              </a:xfrm>
              <a:grpFill/>
            </p:grpSpPr>
            <p:grpSp>
              <p:nvGrpSpPr>
                <p:cNvPr id="21" name="Группа 20"/>
                <p:cNvGrpSpPr/>
                <p:nvPr/>
              </p:nvGrpSpPr>
              <p:grpSpPr>
                <a:xfrm>
                  <a:off x="5120140" y="-1824"/>
                  <a:ext cx="4785858" cy="504000"/>
                  <a:chOff x="7143136" y="1339247"/>
                  <a:chExt cx="1611414" cy="404666"/>
                </a:xfrm>
                <a:grpFill/>
              </p:grpSpPr>
              <p:sp>
                <p:nvSpPr>
                  <p:cNvPr id="23" name="Прямоугольник 22"/>
                  <p:cNvSpPr/>
                  <p:nvPr/>
                </p:nvSpPr>
                <p:spPr>
                  <a:xfrm>
                    <a:off x="7266533" y="1340712"/>
                    <a:ext cx="1488017" cy="4032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4" name="Прямоугольный треугольник 23"/>
                  <p:cNvSpPr/>
                  <p:nvPr/>
                </p:nvSpPr>
                <p:spPr>
                  <a:xfrm rot="16200000" flipH="1">
                    <a:off x="7002979" y="1479404"/>
                    <a:ext cx="404666" cy="124351"/>
                  </a:xfrm>
                  <a:prstGeom prst="rtTriangl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22" name="Прямоугольник 21"/>
                <p:cNvSpPr/>
                <p:nvPr/>
              </p:nvSpPr>
              <p:spPr>
                <a:xfrm>
                  <a:off x="7103798" y="501023"/>
                  <a:ext cx="2802201" cy="39599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20" name="Прямоугольный треугольник 19"/>
              <p:cNvSpPr/>
              <p:nvPr/>
            </p:nvSpPr>
            <p:spPr>
              <a:xfrm rot="16200000" flipH="1">
                <a:off x="6524581" y="1893989"/>
                <a:ext cx="396916" cy="291600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15" name="Прямая соединительная линия 14"/>
            <p:cNvCxnSpPr/>
            <p:nvPr/>
          </p:nvCxnSpPr>
          <p:spPr>
            <a:xfrm>
              <a:off x="5433677" y="1"/>
              <a:ext cx="258677" cy="271942"/>
            </a:xfrm>
            <a:prstGeom prst="line">
              <a:avLst/>
            </a:prstGeom>
            <a:ln w="9525">
              <a:solidFill>
                <a:schemeClr val="bg1"/>
              </a:solidFill>
            </a:ln>
            <a:effectLst>
              <a:glow rad="25400">
                <a:schemeClr val="bg1"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6948175" y="269086"/>
              <a:ext cx="258677" cy="271942"/>
            </a:xfrm>
            <a:prstGeom prst="line">
              <a:avLst/>
            </a:prstGeom>
            <a:ln w="9525">
              <a:solidFill>
                <a:schemeClr val="bg1"/>
              </a:solidFill>
            </a:ln>
            <a:effectLst>
              <a:glow rad="25400">
                <a:schemeClr val="bg1"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5692354" y="271943"/>
              <a:ext cx="1260000" cy="0"/>
            </a:xfrm>
            <a:prstGeom prst="line">
              <a:avLst/>
            </a:prstGeom>
            <a:ln w="9525">
              <a:solidFill>
                <a:schemeClr val="bg1"/>
              </a:solidFill>
            </a:ln>
            <a:effectLst>
              <a:glow rad="25400">
                <a:schemeClr val="bg1"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7200593" y="538647"/>
              <a:ext cx="2703600" cy="0"/>
            </a:xfrm>
            <a:prstGeom prst="line">
              <a:avLst/>
            </a:prstGeom>
            <a:ln w="9525">
              <a:solidFill>
                <a:schemeClr val="bg1"/>
              </a:solidFill>
            </a:ln>
            <a:effectLst>
              <a:glow rad="25400">
                <a:schemeClr val="bg1"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11617234" y="7080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8385DEF-AF1E-41A3-A769-CE5870900E9F}" type="slidenum">
              <a:rPr lang="ru-RU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fld>
            <a:endParaRPr lang="ru-RU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3525" y="1460310"/>
            <a:ext cx="5636761" cy="1946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Если инцидент всё-таки произошёл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33400" indent="-1714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Снизить </a:t>
            </a:r>
            <a:r>
              <a:rPr lang="ru-RU" sz="1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репутационные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потери</a:t>
            </a:r>
          </a:p>
          <a:p>
            <a:pPr marL="533400" indent="-1714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ru-RU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33400" indent="-1714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Экспертное мнение о произошедшем</a:t>
            </a:r>
          </a:p>
          <a:p>
            <a:pPr marL="533400" indent="-1714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ru-RU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33400" lvl="1" indent="-1714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Внутренние коммуникации</a:t>
            </a:r>
            <a:endParaRPr lang="en-US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098" name="Picture 2" descr="https://1.bp.blogspot.com/-m2uweekhHKQ/WFqfLuuX-rI/AAAAAAAADfg/UTrsINeA-_IsnZsmIAW5eoY8aP15zO8hACLcB/s400/Viet-bai-pr-la-cach-nhanh-nhat-giup-ban-quang-ba-san-pham-cua-thuong-hieu-min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2942" y="1317981"/>
            <a:ext cx="5413532" cy="36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904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288" y="6161543"/>
            <a:ext cx="2213331" cy="601395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0" y="-1"/>
            <a:ext cx="9910354" cy="624967"/>
            <a:chOff x="272479" y="188640"/>
            <a:chExt cx="4491564" cy="1512168"/>
          </a:xfrm>
          <a:gradFill>
            <a:gsLst>
              <a:gs pos="0">
                <a:srgbClr val="C00000">
                  <a:alpha val="80000"/>
                </a:srgbClr>
              </a:gs>
              <a:gs pos="100000">
                <a:srgbClr val="EE0029"/>
              </a:gs>
            </a:gsLst>
            <a:lin ang="600000" scaled="0"/>
          </a:gradFill>
        </p:grpSpPr>
        <p:sp>
          <p:nvSpPr>
            <p:cNvPr id="10" name="Прямоугольный треугольник 9"/>
            <p:cNvSpPr/>
            <p:nvPr/>
          </p:nvSpPr>
          <p:spPr>
            <a:xfrm>
              <a:off x="4517027" y="188640"/>
              <a:ext cx="247016" cy="1512168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72479" y="188640"/>
              <a:ext cx="4243939" cy="15121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64900" y="118722"/>
            <a:ext cx="7059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Белые пятна -</a:t>
            </a:r>
            <a:r>
              <a:rPr lang="en-US" sz="16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 </a:t>
            </a:r>
            <a:r>
              <a:rPr lang="ru-RU" sz="16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серые зоны = голубые океаны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7916091" y="-1273"/>
            <a:ext cx="4275909" cy="626239"/>
            <a:chOff x="5120136" y="-1457"/>
            <a:chExt cx="4785859" cy="719078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5120136" y="-1457"/>
              <a:ext cx="4785859" cy="719078"/>
              <a:chOff x="4885205" y="1338944"/>
              <a:chExt cx="4785859" cy="899303"/>
            </a:xfr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0" scaled="0"/>
            </a:gradFill>
          </p:grpSpPr>
          <p:grpSp>
            <p:nvGrpSpPr>
              <p:cNvPr id="19" name="Группа 18"/>
              <p:cNvGrpSpPr/>
              <p:nvPr/>
            </p:nvGrpSpPr>
            <p:grpSpPr>
              <a:xfrm>
                <a:off x="4885205" y="1338944"/>
                <a:ext cx="4785859" cy="898846"/>
                <a:chOff x="5120140" y="-1824"/>
                <a:chExt cx="4785859" cy="898846"/>
              </a:xfrm>
              <a:grpFill/>
            </p:grpSpPr>
            <p:grpSp>
              <p:nvGrpSpPr>
                <p:cNvPr id="21" name="Группа 20"/>
                <p:cNvGrpSpPr/>
                <p:nvPr/>
              </p:nvGrpSpPr>
              <p:grpSpPr>
                <a:xfrm>
                  <a:off x="5120140" y="-1824"/>
                  <a:ext cx="4785858" cy="504000"/>
                  <a:chOff x="7143136" y="1339247"/>
                  <a:chExt cx="1611414" cy="404666"/>
                </a:xfrm>
                <a:grpFill/>
              </p:grpSpPr>
              <p:sp>
                <p:nvSpPr>
                  <p:cNvPr id="23" name="Прямоугольник 22"/>
                  <p:cNvSpPr/>
                  <p:nvPr/>
                </p:nvSpPr>
                <p:spPr>
                  <a:xfrm>
                    <a:off x="7266533" y="1340712"/>
                    <a:ext cx="1488017" cy="4032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4" name="Прямоугольный треугольник 23"/>
                  <p:cNvSpPr/>
                  <p:nvPr/>
                </p:nvSpPr>
                <p:spPr>
                  <a:xfrm rot="16200000" flipH="1">
                    <a:off x="7002979" y="1479404"/>
                    <a:ext cx="404666" cy="124351"/>
                  </a:xfrm>
                  <a:prstGeom prst="rtTriangl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22" name="Прямоугольник 21"/>
                <p:cNvSpPr/>
                <p:nvPr/>
              </p:nvSpPr>
              <p:spPr>
                <a:xfrm>
                  <a:off x="7103798" y="501023"/>
                  <a:ext cx="2802201" cy="39599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20" name="Прямоугольный треугольник 19"/>
              <p:cNvSpPr/>
              <p:nvPr/>
            </p:nvSpPr>
            <p:spPr>
              <a:xfrm rot="16200000" flipH="1">
                <a:off x="6524581" y="1893989"/>
                <a:ext cx="396916" cy="291600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15" name="Прямая соединительная линия 14"/>
            <p:cNvCxnSpPr/>
            <p:nvPr/>
          </p:nvCxnSpPr>
          <p:spPr>
            <a:xfrm>
              <a:off x="5433677" y="1"/>
              <a:ext cx="258677" cy="271942"/>
            </a:xfrm>
            <a:prstGeom prst="line">
              <a:avLst/>
            </a:prstGeom>
            <a:ln w="9525">
              <a:solidFill>
                <a:schemeClr val="bg1"/>
              </a:solidFill>
            </a:ln>
            <a:effectLst>
              <a:glow rad="25400">
                <a:schemeClr val="bg1"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6948175" y="269086"/>
              <a:ext cx="258677" cy="271942"/>
            </a:xfrm>
            <a:prstGeom prst="line">
              <a:avLst/>
            </a:prstGeom>
            <a:ln w="9525">
              <a:solidFill>
                <a:schemeClr val="bg1"/>
              </a:solidFill>
            </a:ln>
            <a:effectLst>
              <a:glow rad="25400">
                <a:schemeClr val="bg1"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5692354" y="271943"/>
              <a:ext cx="1260000" cy="0"/>
            </a:xfrm>
            <a:prstGeom prst="line">
              <a:avLst/>
            </a:prstGeom>
            <a:ln w="9525">
              <a:solidFill>
                <a:schemeClr val="bg1"/>
              </a:solidFill>
            </a:ln>
            <a:effectLst>
              <a:glow rad="25400">
                <a:schemeClr val="bg1"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7200593" y="538647"/>
              <a:ext cx="2703600" cy="0"/>
            </a:xfrm>
            <a:prstGeom prst="line">
              <a:avLst/>
            </a:prstGeom>
            <a:ln w="9525">
              <a:solidFill>
                <a:schemeClr val="bg1"/>
              </a:solidFill>
            </a:ln>
            <a:effectLst>
              <a:glow rad="25400">
                <a:schemeClr val="bg1"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11617234" y="7080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8385DEF-AF1E-41A3-A769-CE5870900E9F}" type="slidenum">
              <a:rPr lang="ru-RU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fld>
            <a:endParaRPr lang="ru-RU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3525" y="1460310"/>
            <a:ext cx="5636761" cy="3747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Власть никогда не </a:t>
            </a:r>
            <a:r>
              <a:rPr lang="ru-RU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дают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33400" indent="-1714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Её только берут!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Делай за </a:t>
            </a:r>
            <a:r>
              <a:rPr lang="ru-RU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себя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33400" indent="-1714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за того парня!</a:t>
            </a:r>
          </a:p>
          <a:p>
            <a:pPr marL="533400" indent="-1714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ru-RU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Сначала </a:t>
            </a:r>
            <a:r>
              <a:rPr lang="ru-RU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сделай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33400" indent="-1714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Потом опиши, как ты это сделал!</a:t>
            </a:r>
          </a:p>
          <a:p>
            <a:pPr marL="533400" indent="-1714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ru-RU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Будь </a:t>
            </a:r>
            <a:r>
              <a:rPr lang="ru-RU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проще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33400" indent="-1714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к тебе потянутся люди!</a:t>
            </a:r>
          </a:p>
        </p:txBody>
      </p:sp>
      <p:pic>
        <p:nvPicPr>
          <p:cNvPr id="26" name="Picture 2" descr="https://yt3.ggpht.com/a/AGF-l7-WlF2qviC-5t1fxbzMe-hCIsIk16a0B46G6g=s900-c-k-c0xffffffff-no-rj-m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980" y="1208849"/>
            <a:ext cx="5045961" cy="5045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740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1412</TotalTime>
  <Words>201</Words>
  <Application>Microsoft Office PowerPoint</Application>
  <PresentationFormat>Широкоэкранный</PresentationFormat>
  <Paragraphs>71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Тема Office</vt:lpstr>
      <vt:lpstr>Белые пятна кибербезопасности – брать или не брать ответственность на себя?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Евдокимова Анна Викторовна</dc:creator>
  <cp:lastModifiedBy>Домашний</cp:lastModifiedBy>
  <cp:revision>37</cp:revision>
  <dcterms:created xsi:type="dcterms:W3CDTF">2016-11-23T11:21:34Z</dcterms:created>
  <dcterms:modified xsi:type="dcterms:W3CDTF">2020-02-07T10:38:29Z</dcterms:modified>
</cp:coreProperties>
</file>