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3" r:id="rId2"/>
    <p:sldMasterId id="2147483722" r:id="rId3"/>
    <p:sldMasterId id="2147483743" r:id="rId4"/>
    <p:sldMasterId id="2147483764" r:id="rId5"/>
    <p:sldMasterId id="2147483771" r:id="rId6"/>
  </p:sldMasterIdLst>
  <p:notesMasterIdLst>
    <p:notesMasterId r:id="rId17"/>
  </p:notesMasterIdLst>
  <p:handoutMasterIdLst>
    <p:handoutMasterId r:id="rId18"/>
  </p:handoutMasterIdLst>
  <p:sldIdLst>
    <p:sldId id="277" r:id="rId7"/>
    <p:sldId id="261" r:id="rId8"/>
    <p:sldId id="764" r:id="rId9"/>
    <p:sldId id="285" r:id="rId10"/>
    <p:sldId id="779" r:id="rId11"/>
    <p:sldId id="780" r:id="rId12"/>
    <p:sldId id="282" r:id="rId13"/>
    <p:sldId id="766" r:id="rId14"/>
    <p:sldId id="782" r:id="rId15"/>
    <p:sldId id="326" r:id="rId16"/>
  </p:sldIdLst>
  <p:sldSz cx="9144000" cy="5143500" type="screen16x9"/>
  <p:notesSz cx="6819900" cy="9918700"/>
  <p:embeddedFontLst>
    <p:embeddedFont>
      <p:font typeface="Basis Grotesque Pro" panose="020B0604020202020204" charset="0"/>
      <p:regular r:id="rId19"/>
      <p:bold r:id="rId20"/>
    </p:embeddedFont>
    <p:embeddedFont>
      <p:font typeface="Basis Grotesque Pro Medium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stelecom Basis" panose="020B0503030604040103" pitchFamily="34" charset="0"/>
      <p:regular r:id="rId26"/>
      <p:bold r:id="rId27"/>
    </p:embeddedFont>
    <p:embeddedFont>
      <p:font typeface="Rostelecom Basis Medium" panose="020B0603030604040103" pitchFamily="34" charset="0"/>
      <p:regular r:id="rId28"/>
    </p:embeddedFont>
  </p:embeddedFontLst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5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сова Юлия Леонидовна" initials="КЮЛ" lastIdx="2" clrIdx="0">
    <p:extLst>
      <p:ext uri="{19B8F6BF-5375-455C-9EA6-DF929625EA0E}">
        <p15:presenceInfo xmlns:p15="http://schemas.microsoft.com/office/powerpoint/2012/main" userId="S-1-5-21-3821387734-2438922033-2968728695-7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8DF"/>
    <a:srgbClr val="FF8218"/>
    <a:srgbClr val="2A96C9"/>
    <a:srgbClr val="000000"/>
    <a:srgbClr val="FFF2CE"/>
    <a:srgbClr val="F2F2F2"/>
    <a:srgbClr val="275392"/>
    <a:srgbClr val="BFBFBF"/>
    <a:srgbClr val="E66B44"/>
    <a:srgbClr val="273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78723" autoAdjust="0"/>
  </p:normalViewPr>
  <p:slideViewPr>
    <p:cSldViewPr snapToGrid="0" snapToObjects="1">
      <p:cViewPr varScale="1">
        <p:scale>
          <a:sx n="90" d="100"/>
          <a:sy n="90" d="100"/>
        </p:scale>
        <p:origin x="51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217427334975"/>
          <c:y val="0.12973641436861347"/>
          <c:w val="0.61578362569097211"/>
          <c:h val="0.87026371892211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4B-4D94-B50A-6298B491916A}"/>
              </c:ext>
            </c:extLst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4B-4D94-B50A-6298B491916A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4B-4D94-B50A-6298B491916A}"/>
              </c:ext>
            </c:extLst>
          </c:dPt>
          <c:dLbls>
            <c:dLbl>
              <c:idx val="0"/>
              <c:layout>
                <c:manualLayout>
                  <c:x val="-2.0486979423250461E-2"/>
                  <c:y val="-0.410330634986343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Rostelecom Basis Medium" panose="020B06030306040401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4B-4D94-B50A-6298B49191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B-4D94-B50A-6298B49191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Rostelecom Basis Medium" panose="020B06030306040401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1"/>
                <c:pt idx="0">
                  <c:v>Фишинг атаки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4B-4D94-B50A-6298B4919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0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0BEBE-4480-C44C-9C62-388EF42AD068}" type="datetimeFigureOut">
              <a:rPr lang="en-US" b="0" smtClean="0">
                <a:latin typeface="Arial Regular" charset="0"/>
                <a:ea typeface="Arial Regular" charset="0"/>
                <a:cs typeface="Arial Regular" charset="0"/>
              </a:rPr>
              <a:t>2/7/2020</a:t>
            </a:fld>
            <a:endParaRPr lang="en-US" b="0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0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624BE-4E4F-A141-A6D4-0106257B5BE2}" type="slidenum">
              <a:rPr lang="en-US" b="0" smtClean="0">
                <a:latin typeface="Arial Regular" charset="0"/>
                <a:ea typeface="Arial Regular" charset="0"/>
                <a:cs typeface="Arial Regular" charset="0"/>
              </a:rPr>
              <a:t>‹#›</a:t>
            </a:fld>
            <a:endParaRPr lang="en-US" b="0" dirty="0">
              <a:latin typeface="Arial Regular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442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09320" y="4711383"/>
            <a:ext cx="5001260" cy="446341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3353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defTabSz="171450" latinLnBrk="0">
      <a:lnSpc>
        <a:spcPct val="117999"/>
      </a:lnSpc>
      <a:defRPr sz="825" b="0" i="0">
        <a:latin typeface="Arial Regular" charset="0"/>
        <a:ea typeface="Arial Regular" charset="0"/>
        <a:cs typeface="Arial Regular" charset="0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00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4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29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99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15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Символ «Ростелеком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3B0135-AD67-44A2-B456-0DEAAF652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922" y="1780408"/>
            <a:ext cx="954156" cy="158268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5">
    <p:bg>
      <p:bgPr>
        <a:solidFill>
          <a:srgbClr val="65B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E816F5B0-71FA-E24F-97F8-2B47D06EB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 algn="l">
              <a:defRPr sz="7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3C414D-C187-554B-AE68-DD2AA74398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43" y="2507489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15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678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6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A34BDD16-C644-6C4A-968E-7ADE210F4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 algn="l">
              <a:defRPr sz="7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1FBC7B-C5E5-614C-B9A1-1E8E8E7C20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43" y="2507489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15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8207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7">
    <p:bg>
      <p:bgPr>
        <a:solidFill>
          <a:srgbClr val="273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CC95E4AA-A3F7-FE41-B1B9-7490A9555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 algn="l">
              <a:defRPr sz="7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D0DFEE-5D13-674E-908E-717F77648E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43" y="2507489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15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06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8">
    <p:bg>
      <p:bgPr>
        <a:solidFill>
          <a:srgbClr val="FF8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CC95E4AA-A3F7-FE41-B1B9-7490A9555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 algn="l">
              <a:defRPr sz="7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D0DFEE-5D13-674E-908E-717F77648E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43" y="2507489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15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1226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">
    <p:bg>
      <p:bgPr>
        <a:solidFill>
          <a:srgbClr val="8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65BBE9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65BBE9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76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">
    <p:bg>
      <p:bgPr>
        <a:solidFill>
          <a:srgbClr val="8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FF8218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FF8218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3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">
    <p:bg>
      <p:bgPr>
        <a:solidFill>
          <a:srgbClr val="8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001C45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001C45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99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">
    <p:bg>
      <p:bgPr>
        <a:solidFill>
          <a:srgbClr val="8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273A64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273A64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3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">
    <p:bg>
      <p:bgPr>
        <a:solidFill>
          <a:srgbClr val="8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chemeClr val="bg1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chemeClr val="bg1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18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276A4F3D-5A35-3441-A8D8-470DC51D7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65040"/>
            <a:ext cx="4996878" cy="646331"/>
          </a:xfrm>
          <a:prstGeom prst="rect">
            <a:avLst/>
          </a:prstGeom>
          <a:solidFill>
            <a:srgbClr val="8600FF"/>
          </a:solidFill>
        </p:spPr>
        <p:txBody>
          <a:bodyPr lIns="54000" anchor="ctr"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1920BFCE-1AE5-0B48-BC0D-3EDF8C6E47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8600FF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6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5184" y="-1"/>
            <a:ext cx="4779748" cy="5149272"/>
          </a:xfrm>
          <a:prstGeom prst="rect">
            <a:avLst/>
          </a:prstGeom>
        </p:spPr>
      </p:pic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25C69920-6C8C-45FB-A5D0-7EDAEC4CF25A}"/>
              </a:ext>
            </a:extLst>
          </p:cNvPr>
          <p:cNvSpPr/>
          <p:nvPr userDrawn="1"/>
        </p:nvSpPr>
        <p:spPr>
          <a:xfrm>
            <a:off x="-6178" y="-6439"/>
            <a:ext cx="6369607" cy="5155709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001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7449E508-9816-4CBE-AE42-475D8AA06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639" y="1772428"/>
            <a:ext cx="5874762" cy="144655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B30F1-71AC-483A-82D4-FC45AA9955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045" y="3361290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2F7A60-0C60-174F-A0F4-BCAD3AF53C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23" y="215526"/>
            <a:ext cx="720876" cy="1008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4703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276A4F3D-5A35-3441-A8D8-470DC51D7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275392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1920BFCE-1AE5-0B48-BC0D-3EDF8C6E47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275392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12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8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276A4F3D-5A35-3441-A8D8-470DC51D7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65BBE9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1920BFCE-1AE5-0B48-BC0D-3EDF8C6E47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65BBE9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00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9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276A4F3D-5A35-3441-A8D8-470DC51D7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FF8218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1920BFCE-1AE5-0B48-BC0D-3EDF8C6E47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FF8218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3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0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276A4F3D-5A35-3441-A8D8-470DC51D7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979799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1920BFCE-1AE5-0B48-BC0D-3EDF8C6E47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979799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56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1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276A4F3D-5A35-3441-A8D8-470DC51D7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chemeClr val="bg1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1920BFCE-1AE5-0B48-BC0D-3EDF8C6E47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chemeClr val="bg1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3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2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C49D8234-ECA5-DA48-B6EC-48D54BE27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FF8218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A130E779-4172-2844-B6BE-B7CB40189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FF8218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54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3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C49D8234-ECA5-DA48-B6EC-48D54BE27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979799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A130E779-4172-2844-B6BE-B7CB40189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979799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6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4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C49D8234-ECA5-DA48-B6EC-48D54BE27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65BBE9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A130E779-4172-2844-B6BE-B7CB40189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65BBE9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2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5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C49D8234-ECA5-DA48-B6EC-48D54BE27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001C45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A130E779-4172-2844-B6BE-B7CB40189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001C45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6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6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C49D8234-ECA5-DA48-B6EC-48D54BE27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FEFEFE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A130E779-4172-2844-B6BE-B7CB40189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FEFEFE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8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id="{25C69920-6C8C-45FB-A5D0-7EDAEC4CF25A}"/>
              </a:ext>
            </a:extLst>
          </p:cNvPr>
          <p:cNvSpPr/>
          <p:nvPr userDrawn="1"/>
        </p:nvSpPr>
        <p:spPr>
          <a:xfrm>
            <a:off x="-6178" y="-6439"/>
            <a:ext cx="6369607" cy="5155709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001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92E0083F-874C-43F9-8135-355E38DE36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8356" y="0"/>
            <a:ext cx="4668063" cy="51444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000" b="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7449E508-9816-4CBE-AE42-475D8AA06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639" y="1772428"/>
            <a:ext cx="5874762" cy="144655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B30F1-71AC-483A-82D4-FC45AA9955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045" y="3361290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2F7A60-0C60-174F-A0F4-BCAD3AF53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23" y="215526"/>
            <a:ext cx="720876" cy="1008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597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7">
    <p:bg>
      <p:bgPr>
        <a:solidFill>
          <a:srgbClr val="65B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8A1CBB54-4883-624C-8058-B2064EDC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FF8218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25F98907-E68A-0445-8B43-6950C8ED23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FF8218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6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8">
    <p:bg>
      <p:bgPr>
        <a:solidFill>
          <a:srgbClr val="65B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8A1CBB54-4883-624C-8058-B2064EDC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8600FF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25F98907-E68A-0445-8B43-6950C8ED23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8600FF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25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9">
    <p:bg>
      <p:bgPr>
        <a:solidFill>
          <a:srgbClr val="65B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8A1CBB54-4883-624C-8058-B2064EDC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001C45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25F98907-E68A-0445-8B43-6950C8ED23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001C45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08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5AED8DF-49D6-402F-85EF-26DAEB2F7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000" tIns="46800" rIns="90000" bIns="0" anchor="b" anchorCtr="1"/>
          <a:lstStyle>
            <a:lvl1pPr marL="0" marR="0" indent="0" algn="ctr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0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7">
            <a:extLst>
              <a:ext uri="{FF2B5EF4-FFF2-40B4-BE49-F238E27FC236}">
                <a16:creationId xmlns:a16="http://schemas.microsoft.com/office/drawing/2014/main" id="{2F1F454A-7F19-7347-B0CC-E09197AE4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480" y="934263"/>
            <a:ext cx="4996878" cy="707886"/>
          </a:xfrm>
          <a:prstGeom prst="rect">
            <a:avLst/>
          </a:prstGeom>
          <a:solidFill>
            <a:srgbClr val="8600FF"/>
          </a:solidFill>
        </p:spPr>
        <p:txBody>
          <a:bodyPr lIns="54000" anchor="ctr"/>
          <a:lstStyle>
            <a:lvl1pPr algn="l">
              <a:defRPr sz="4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id="{66049484-BFDD-A842-A9B2-44DEF3D050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614175"/>
            <a:ext cx="1702841" cy="320088"/>
          </a:xfrm>
          <a:prstGeom prst="rect">
            <a:avLst/>
          </a:prstGeom>
          <a:solidFill>
            <a:srgbClr val="8600FF"/>
          </a:solidFill>
        </p:spPr>
        <p:txBody>
          <a:bodyPr wrap="square" lIns="72000" anchor="ctr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29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3">
            <a:extLst>
              <a:ext uri="{FF2B5EF4-FFF2-40B4-BE49-F238E27FC236}">
                <a16:creationId xmlns:a16="http://schemas.microsoft.com/office/drawing/2014/main" id="{39F39420-D8DC-754B-9143-295A29D60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65BBE9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DC316CD6-A01B-D24C-A53E-B4D85828A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65BBE9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6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>
            <a:extLst>
              <a:ext uri="{FF2B5EF4-FFF2-40B4-BE49-F238E27FC236}">
                <a16:creationId xmlns:a16="http://schemas.microsoft.com/office/drawing/2014/main" id="{AE0FEE89-5861-CA47-9CDD-F1983CD313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FF8218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3A6D1F0A-1E4D-7D49-82B2-EE7D3C949A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FF8218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27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">
    <p:bg>
      <p:bgPr>
        <a:solidFill>
          <a:srgbClr val="273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3">
            <a:extLst>
              <a:ext uri="{FF2B5EF4-FFF2-40B4-BE49-F238E27FC236}">
                <a16:creationId xmlns:a16="http://schemas.microsoft.com/office/drawing/2014/main" id="{BBC2481A-3D46-3E4B-A8C8-43FE48BCDB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8600FF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11" name="Текст 13">
            <a:extLst>
              <a:ext uri="{FF2B5EF4-FFF2-40B4-BE49-F238E27FC236}">
                <a16:creationId xmlns:a16="http://schemas.microsoft.com/office/drawing/2014/main" id="{F62473E5-88D7-2241-AEC0-05C556573E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8600FF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90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>
            <a:extLst>
              <a:ext uri="{FF2B5EF4-FFF2-40B4-BE49-F238E27FC236}">
                <a16:creationId xmlns:a16="http://schemas.microsoft.com/office/drawing/2014/main" id="{02922D7C-4045-6F42-8CFA-2FB2EB71FB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FEFEFE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01AB3E0F-1A42-FC4E-800E-CD9DA8505B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FEFEFE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07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7E98B6B-359D-479D-8605-F984C751B1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000" tIns="46800" rIns="90000" bIns="0" anchor="b" anchorCtr="1"/>
          <a:lstStyle>
            <a:lvl1pPr marL="0" marR="0" indent="0" algn="ctr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13">
            <a:extLst>
              <a:ext uri="{FF2B5EF4-FFF2-40B4-BE49-F238E27FC236}">
                <a16:creationId xmlns:a16="http://schemas.microsoft.com/office/drawing/2014/main" id="{BA9F7BB9-31D6-CE4F-BED3-F0625BF690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FF8218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BF15F118-A242-1C45-B8CC-7349A2EB4E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FF8218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12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">
    <p:bg>
      <p:bgPr>
        <a:solidFill>
          <a:srgbClr val="65B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>
            <a:extLst>
              <a:ext uri="{FF2B5EF4-FFF2-40B4-BE49-F238E27FC236}">
                <a16:creationId xmlns:a16="http://schemas.microsoft.com/office/drawing/2014/main" id="{2406A369-BDD1-094B-9145-4FD86B7F90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8600FF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1028BD2D-6933-CC49-9F0E-70D5D59B1C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8600FF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8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1">
            <a:extLst>
              <a:ext uri="{FF2B5EF4-FFF2-40B4-BE49-F238E27FC236}">
                <a16:creationId xmlns:a16="http://schemas.microsoft.com/office/drawing/2014/main" id="{432058D7-0CDD-4594-9CB0-7A77086A5F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8356" y="0"/>
            <a:ext cx="4668063" cy="51444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000"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25C69920-6C8C-45FB-A5D0-7EDAEC4CF25A}"/>
              </a:ext>
            </a:extLst>
          </p:cNvPr>
          <p:cNvSpPr/>
          <p:nvPr userDrawn="1"/>
        </p:nvSpPr>
        <p:spPr>
          <a:xfrm>
            <a:off x="-6178" y="-6439"/>
            <a:ext cx="6369607" cy="5155709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65B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7">
            <a:extLst>
              <a:ext uri="{FF2B5EF4-FFF2-40B4-BE49-F238E27FC236}">
                <a16:creationId xmlns:a16="http://schemas.microsoft.com/office/drawing/2014/main" id="{6532E21D-1451-2741-BE0C-891390FA1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639" y="1772428"/>
            <a:ext cx="5874762" cy="144655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11C3D3B-4C5E-F54D-843F-6DA264429C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045" y="3361290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2F7A60-0C60-174F-A0F4-BCAD3AF53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23" y="215526"/>
            <a:ext cx="720876" cy="1008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4116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>
            <a:extLst>
              <a:ext uri="{FF2B5EF4-FFF2-40B4-BE49-F238E27FC236}">
                <a16:creationId xmlns:a16="http://schemas.microsoft.com/office/drawing/2014/main" id="{A347AD39-108B-6C43-BF3D-DDCED6C166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79" y="1719557"/>
            <a:ext cx="4893081" cy="707886"/>
          </a:xfrm>
          <a:prstGeom prst="rect">
            <a:avLst/>
          </a:prstGeom>
          <a:solidFill>
            <a:srgbClr val="001C45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BF01BA5D-90C2-9644-A2CC-002CED3DFC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479" y="1015465"/>
            <a:ext cx="5558952" cy="707886"/>
          </a:xfrm>
          <a:prstGeom prst="rect">
            <a:avLst/>
          </a:prstGeom>
          <a:solidFill>
            <a:srgbClr val="001C45"/>
          </a:solidFill>
        </p:spPr>
        <p:txBody>
          <a:bodyPr tIns="90000" bIns="36000" anchor="ctr"/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23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245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4B064-529F-4740-B8CD-D334B71EA9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104" y="845821"/>
            <a:ext cx="5145584" cy="3451859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>
              <a:lnSpc>
                <a:spcPct val="130000"/>
              </a:lnSpc>
              <a:buNone/>
              <a:defRPr sz="1200" b="0" i="0" baseline="0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  <a:p>
            <a:r>
              <a:rPr lang="ru-RU" dirty="0"/>
              <a:t>В основе наших технологий лежит понимание, что настоящая информационная безопасность возможна только через непрерывный мониторинг и удобное управление системами ИБ. Этот принцип реализован в продуктах и сервисах «Ростелеком-Солар»</a:t>
            </a: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434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2">
    <p:bg>
      <p:bgPr>
        <a:solidFill>
          <a:srgbClr val="275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4B064-529F-4740-B8CD-D334B71EA9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104" y="845821"/>
            <a:ext cx="5145584" cy="3451859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>
              <a:lnSpc>
                <a:spcPct val="130000"/>
              </a:lnSpc>
              <a:buNone/>
              <a:defRPr sz="1200" b="0" i="0" baseline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  <a:p>
            <a:r>
              <a:rPr lang="ru-RU" dirty="0"/>
              <a:t>В основе наших технологий лежит понимание, что настоящая информационная безопасность возможна только через непрерывный мониторинг и удобное управление системами ИБ. Этот принцип реализован в продуктах и сервисах «Ростелеком-Солар»</a:t>
            </a: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solidFill>
                  <a:schemeClr val="bg1"/>
                </a:solidFill>
              </a:rPr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96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AF17E00-C7AB-4A73-95D4-DDE59043FB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104" y="845820"/>
            <a:ext cx="4030216" cy="3550920"/>
          </a:xfrm>
          <a:prstGeom prst="rect">
            <a:avLst/>
          </a:prstGeom>
        </p:spPr>
        <p:txBody>
          <a:bodyPr wrap="square" lIns="0" tIns="90000" anchor="ctr">
            <a:noAutofit/>
          </a:bodyPr>
          <a:lstStyle>
            <a:lvl1pPr marL="216000" indent="-216000">
              <a:lnSpc>
                <a:spcPct val="100000"/>
              </a:lnSpc>
              <a:buClr>
                <a:srgbClr val="FF8218"/>
              </a:buClr>
              <a:buFont typeface="Arial" panose="020B0604020202020204" pitchFamily="34" charset="0"/>
              <a:buChar char="•"/>
              <a:defRPr sz="1200" b="0" i="0">
                <a:latin typeface="Rostelecom Basis" panose="020B0503030604040103" pitchFamily="34" charset="0"/>
              </a:defRPr>
            </a:lvl1pPr>
            <a:lvl2pPr marL="450000" indent="-228600">
              <a:buFont typeface="Basis Grotesque Pro Medium" panose="02000603030000020004" pitchFamily="50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Rostelecom Basis" panose="020B0604020202020204" charset="0"/>
                <a:ea typeface="+mn-ea"/>
                <a:cs typeface="+mn-cs"/>
              </a:defRPr>
            </a:lvl2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</a:p>
          <a:p>
            <a:pPr lvl="1"/>
            <a:r>
              <a:rPr lang="ru-RU" dirty="0"/>
              <a:t>Подпункт </a:t>
            </a:r>
            <a:r>
              <a:rPr lang="en-US" dirty="0"/>
              <a:t>1</a:t>
            </a:r>
          </a:p>
          <a:p>
            <a:pPr lvl="1"/>
            <a:r>
              <a:rPr lang="ru-RU" dirty="0"/>
              <a:t>Подпункт 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609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0D5E61-9781-4A4F-8468-E01C36F433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104" y="838200"/>
            <a:ext cx="3947425" cy="3474720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>
              <a:lnSpc>
                <a:spcPct val="130000"/>
              </a:lnSpc>
              <a:buNone/>
              <a:defRPr sz="1200" b="0" i="0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  <a:p>
            <a:r>
              <a:rPr lang="ru-RU" dirty="0"/>
              <a:t>В основе наших технологий лежит понимание, что настоящая информационная безопасность возможна только через непрерывный мониторинг и удобное управление системами ИБ. Этот принцип реализован в продуктах и сервисах «Ростелеком-Солар»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820EF1F-483C-5A42-8CC3-5C06DB39D0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65881" y="838200"/>
            <a:ext cx="3947425" cy="3474720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>
              <a:lnSpc>
                <a:spcPct val="130000"/>
              </a:lnSpc>
              <a:buNone/>
              <a:defRPr sz="1200" b="0" i="0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 </a:t>
            </a:r>
          </a:p>
          <a:p>
            <a:r>
              <a:rPr lang="ru-RU" dirty="0"/>
              <a:t>В основе наших технологий лежит понимание, что настоящая информационная безопасность возможна только через непрерывный мониторинг и удобное управление системами ИБ. Этот принцип реализован в продуктах и сервисах «Ростелеком-Солар»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592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820EF1F-483C-5A42-8CC3-5C06DB39D0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65881" y="1677988"/>
            <a:ext cx="3947425" cy="1990629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216000" indent="-216000">
              <a:lnSpc>
                <a:spcPct val="130000"/>
              </a:lnSpc>
              <a:buClr>
                <a:srgbClr val="FF8218"/>
              </a:buClr>
              <a:buFont typeface="Arial" panose="020B0604020202020204" pitchFamily="34" charset="0"/>
              <a:buChar char="•"/>
              <a:defRPr sz="1200" b="0" i="0" baseline="0">
                <a:latin typeface="Rostelecom Basis" panose="020B0503030604040103" pitchFamily="34" charset="0"/>
              </a:defRPr>
            </a:lvl1pPr>
            <a:lvl2pPr marL="450000" indent="-228600">
              <a:buFont typeface="Basis Grotesque Pro Medium" panose="02000603030000020004" pitchFamily="50" charset="0"/>
              <a:buChar char="−"/>
              <a:defRPr sz="1000">
                <a:latin typeface="Rostelecom Basis" panose="020B0604020202020204" charset="0"/>
              </a:defRPr>
            </a:lvl2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  <a:endParaRPr lang="en-US" dirty="0"/>
          </a:p>
          <a:p>
            <a:pPr lvl="1"/>
            <a:r>
              <a:rPr lang="ru-RU" dirty="0"/>
              <a:t>Подпункт 1</a:t>
            </a:r>
          </a:p>
          <a:p>
            <a:pPr lvl="1"/>
            <a:r>
              <a:rPr lang="ru-RU" dirty="0"/>
              <a:t>Подпункт 2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820EF1F-483C-5A42-8CC3-5C06DB39D0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802" y="1673398"/>
            <a:ext cx="3947425" cy="1990629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216000" indent="-216000">
              <a:lnSpc>
                <a:spcPct val="130000"/>
              </a:lnSpc>
              <a:buClr>
                <a:srgbClr val="FF8218"/>
              </a:buClr>
              <a:buFont typeface="Arial" panose="020B0604020202020204" pitchFamily="34" charset="0"/>
              <a:buChar char="•"/>
              <a:defRPr sz="1200" b="0" i="0" baseline="0">
                <a:latin typeface="Rostelecom Basis" panose="020B0503030604040103" pitchFamily="34" charset="0"/>
              </a:defRPr>
            </a:lvl1pPr>
            <a:lvl2pPr marL="450000" indent="-228600">
              <a:buFont typeface="Basis Grotesque Pro Medium" panose="02000603030000020004" pitchFamily="50" charset="0"/>
              <a:buChar char="−"/>
              <a:defRPr sz="1000">
                <a:latin typeface="Rostelecom Basis" panose="020B0604020202020204" charset="0"/>
              </a:defRPr>
            </a:lvl2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  <a:endParaRPr lang="en-US" dirty="0"/>
          </a:p>
          <a:p>
            <a:pPr lvl="1"/>
            <a:r>
              <a:rPr lang="ru-RU" dirty="0"/>
              <a:t>Подпункт 1</a:t>
            </a:r>
          </a:p>
          <a:p>
            <a:pPr lvl="1"/>
            <a:r>
              <a:rPr lang="ru-RU" dirty="0"/>
              <a:t>Подпункт 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287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8E98B-4B8E-4EA3-AAF6-3ABA47E16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395" y="1865313"/>
            <a:ext cx="3504275" cy="1245041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Основное сообщение слайда, более важную мысль и идею можно дополнительно выделить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F3EA056-A9D0-4391-9B78-1C4C6780A8C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378" y="1174654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60DF90D-A1E6-1D4A-9294-67E6DC82C2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65881" y="1865313"/>
            <a:ext cx="3947425" cy="1990629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0" indent="0">
              <a:lnSpc>
                <a:spcPct val="130000"/>
              </a:lnSpc>
              <a:buNone/>
              <a:defRPr sz="12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«Ростелеком-Солар», вероятно, должна быть более нейтральной и спокойной, так как ей будут пользоваться одни и те же люди каждый день. Она не должна быстро надоесть. </a:t>
            </a:r>
          </a:p>
        </p:txBody>
      </p:sp>
      <p:sp>
        <p:nvSpPr>
          <p:cNvPr id="10" name="Заголовок 17">
            <a:extLst>
              <a:ext uri="{FF2B5EF4-FFF2-40B4-BE49-F238E27FC236}">
                <a16:creationId xmlns:a16="http://schemas.microsoft.com/office/drawing/2014/main" id="{06321E22-99EF-264D-BC59-6843D838A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863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419AA77-1B10-4BE7-A3FA-ECCBB414AE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70714" y="1023873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3C3DD05-4AC4-4701-97B7-7E591F86EA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9069" y="1020200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3CEF8F0-7B7B-4062-B8A2-D186D891FB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76228" y="2692921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8290962-CC68-4919-927C-CF7885853C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2746" y="2698429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B9A8657-207A-4853-95E1-E540B43D1D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104" y="3266329"/>
            <a:ext cx="3337785" cy="96140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3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D44BA8D-8FF8-43F4-B1C0-7AFAD66A1D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9671" y="1595419"/>
            <a:ext cx="3337785" cy="891645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1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«Ростелеком», вероятно, должна быть более нейтральной. </a:t>
            </a:r>
          </a:p>
        </p:txBody>
      </p:sp>
      <p:sp>
        <p:nvSpPr>
          <p:cNvPr id="12" name="Заголовок 17">
            <a:extLst>
              <a:ext uri="{FF2B5EF4-FFF2-40B4-BE49-F238E27FC236}">
                <a16:creationId xmlns:a16="http://schemas.microsoft.com/office/drawing/2014/main" id="{F89E4921-2495-7F40-B70F-2E42942CC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70CF042-EB6B-6046-A4F3-56033B7C99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70003" y="3266329"/>
            <a:ext cx="3337785" cy="96140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4</a:t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4AAC46A-98FE-534D-AF70-7FCE50D77F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4570" y="1595419"/>
            <a:ext cx="3337785" cy="891645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2</a:t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632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D33E436C-0090-4DB1-AFB6-759538D3FF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5776" y="1309413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86DEE-A023-4605-92CA-F3B6FB7F85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104" y="1305740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9316294A-1218-493B-8A6B-D3AF9A524C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53329" y="1309447"/>
            <a:ext cx="558800" cy="55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800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5043173-0C8E-4088-B0A0-EEA5A37470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104" y="2013558"/>
            <a:ext cx="2026968" cy="1318873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1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«Ростелеком-Солар», вероятно, должна быть более нейтральной.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23D982E-A51C-4B46-8B03-D9F75FDBF6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5776" y="2018121"/>
            <a:ext cx="2022374" cy="1318873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2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«Ростелеком-Солар», вероятно, должна быть более нейтральной.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F48B7D0-DBC4-4EDA-AF42-18891E5718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4805" y="2022687"/>
            <a:ext cx="2022374" cy="1318873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3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«Ростелеком-Солар», вероятно, должна быть более нейтральной. </a:t>
            </a:r>
          </a:p>
        </p:txBody>
      </p:sp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37980FAE-5EBE-AE4F-9722-32BF472E2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023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7E024F-E06A-4CDA-B409-405FD55F6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1557" y="2"/>
            <a:ext cx="5812443" cy="5143499"/>
          </a:xfrm>
          <a:prstGeom prst="rect">
            <a:avLst/>
          </a:prstGeom>
        </p:spPr>
      </p:pic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25C69920-6C8C-45FB-A5D0-7EDAEC4CF25A}"/>
              </a:ext>
            </a:extLst>
          </p:cNvPr>
          <p:cNvSpPr/>
          <p:nvPr userDrawn="1"/>
        </p:nvSpPr>
        <p:spPr>
          <a:xfrm>
            <a:off x="-6178" y="-6439"/>
            <a:ext cx="6369607" cy="5155709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27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7">
            <a:extLst>
              <a:ext uri="{FF2B5EF4-FFF2-40B4-BE49-F238E27FC236}">
                <a16:creationId xmlns:a16="http://schemas.microsoft.com/office/drawing/2014/main" id="{8102BAB2-1FB9-2C4D-A635-4EEE12DE7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639" y="1772428"/>
            <a:ext cx="5874762" cy="144655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42073B4-36FF-CD48-9214-15F5406033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045" y="3361290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2F7A60-0C60-174F-A0F4-BCAD3AF53C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23" y="215526"/>
            <a:ext cx="720876" cy="10082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24698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2">
            <a:extLst>
              <a:ext uri="{FF2B5EF4-FFF2-40B4-BE49-F238E27FC236}">
                <a16:creationId xmlns:a16="http://schemas.microsoft.com/office/drawing/2014/main" id="{516D5CD8-6CFC-404E-994F-C897A4A33828}"/>
              </a:ext>
            </a:extLst>
          </p:cNvPr>
          <p:cNvCxnSpPr/>
          <p:nvPr userDrawn="1"/>
        </p:nvCxnSpPr>
        <p:spPr>
          <a:xfrm>
            <a:off x="440464" y="1240374"/>
            <a:ext cx="501893" cy="0"/>
          </a:xfrm>
          <a:prstGeom prst="line">
            <a:avLst/>
          </a:prstGeom>
          <a:noFill/>
          <a:ln w="38100" cap="flat" cmpd="sng" algn="ctr">
            <a:solidFill>
              <a:srgbClr val="FF8218"/>
            </a:solidFill>
            <a:prstDash val="solid"/>
            <a:miter lim="800000"/>
          </a:ln>
          <a:effectLst/>
        </p:spPr>
      </p:cxnSp>
      <p:cxnSp>
        <p:nvCxnSpPr>
          <p:cNvPr id="14" name="Прямая соединительная линия 16">
            <a:extLst>
              <a:ext uri="{FF2B5EF4-FFF2-40B4-BE49-F238E27FC236}">
                <a16:creationId xmlns:a16="http://schemas.microsoft.com/office/drawing/2014/main" id="{9979B911-F986-4717-B5EC-B31AD8F250E5}"/>
              </a:ext>
            </a:extLst>
          </p:cNvPr>
          <p:cNvCxnSpPr/>
          <p:nvPr userDrawn="1"/>
        </p:nvCxnSpPr>
        <p:spPr>
          <a:xfrm>
            <a:off x="3294954" y="1249638"/>
            <a:ext cx="501893" cy="0"/>
          </a:xfrm>
          <a:prstGeom prst="line">
            <a:avLst/>
          </a:prstGeom>
          <a:noFill/>
          <a:ln w="38100" cap="flat" cmpd="sng" algn="ctr">
            <a:solidFill>
              <a:srgbClr val="FF8218"/>
            </a:solidFill>
            <a:prstDash val="solid"/>
            <a:miter lim="800000"/>
          </a:ln>
          <a:effectLst/>
        </p:spPr>
      </p:cxnSp>
      <p:cxnSp>
        <p:nvCxnSpPr>
          <p:cNvPr id="16" name="Прямая соединительная линия 22">
            <a:extLst>
              <a:ext uri="{FF2B5EF4-FFF2-40B4-BE49-F238E27FC236}">
                <a16:creationId xmlns:a16="http://schemas.microsoft.com/office/drawing/2014/main" id="{63BFA849-6A42-41A0-B1E4-DC9521C8FFD1}"/>
              </a:ext>
            </a:extLst>
          </p:cNvPr>
          <p:cNvCxnSpPr/>
          <p:nvPr userDrawn="1"/>
        </p:nvCxnSpPr>
        <p:spPr>
          <a:xfrm>
            <a:off x="6155489" y="1240374"/>
            <a:ext cx="501893" cy="0"/>
          </a:xfrm>
          <a:prstGeom prst="line">
            <a:avLst/>
          </a:prstGeom>
          <a:noFill/>
          <a:ln w="38100" cap="flat" cmpd="sng" algn="ctr">
            <a:solidFill>
              <a:srgbClr val="FF8218"/>
            </a:solidFill>
            <a:prstDash val="solid"/>
            <a:miter lim="800000"/>
          </a:ln>
          <a:effectLst/>
        </p:spPr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03FAAB3-2D08-4C80-A4DF-1C5081A444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104" y="1310788"/>
            <a:ext cx="2439781" cy="156359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ECFBB4F-4E32-4FDF-AE9A-0093733B5D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4954" y="1324615"/>
            <a:ext cx="2439781" cy="156359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FE44916-8FA1-42E8-84AC-6405B960F7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4805" y="1319917"/>
            <a:ext cx="2439780" cy="156359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F7C68785-B95F-DE42-B7EA-52708B117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881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5DA647-F18C-46B5-9842-FB154553F2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116" y="2011076"/>
            <a:ext cx="2439781" cy="1083458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38105C4-90D0-4DCA-838E-99A693116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2460" y="2015639"/>
            <a:ext cx="2439781" cy="1083458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BE8CE37-87D2-46D8-A043-BF515B11C5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4805" y="2020205"/>
            <a:ext cx="2439780" cy="1083458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C6978A-B321-46CC-8EAD-8EE3B46873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5104" y="1539875"/>
            <a:ext cx="1974850" cy="43021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FF8218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1 задача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2A64C352-769B-42F4-82BF-88CCE3A310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92460" y="1544438"/>
            <a:ext cx="1974850" cy="43021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FF8218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2 задача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0C3CC3BE-1DDC-4C9D-AE93-E95D498B8A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4805" y="1544438"/>
            <a:ext cx="1974850" cy="430213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FF8218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3 задача</a:t>
            </a:r>
            <a:endParaRPr lang="en-US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95E341E8-5D5B-9E41-9286-773A6F21F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38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пля 28">
            <a:extLst>
              <a:ext uri="{FF2B5EF4-FFF2-40B4-BE49-F238E27FC236}">
                <a16:creationId xmlns:a16="http://schemas.microsoft.com/office/drawing/2014/main" id="{E4D97FBF-DE83-4BF7-AD76-FC553196EADD}"/>
              </a:ext>
            </a:extLst>
          </p:cNvPr>
          <p:cNvSpPr/>
          <p:nvPr userDrawn="1"/>
        </p:nvSpPr>
        <p:spPr>
          <a:xfrm rot="13500000" flipH="1">
            <a:off x="3232233" y="1301759"/>
            <a:ext cx="626209" cy="626209"/>
          </a:xfrm>
          <a:prstGeom prst="teardrop">
            <a:avLst/>
          </a:prstGeom>
          <a:solidFill>
            <a:srgbClr val="8600FF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cxnSp>
        <p:nvCxnSpPr>
          <p:cNvPr id="14" name="Прямая соединительная линия 9">
            <a:extLst>
              <a:ext uri="{FF2B5EF4-FFF2-40B4-BE49-F238E27FC236}">
                <a16:creationId xmlns:a16="http://schemas.microsoft.com/office/drawing/2014/main" id="{8BBC4119-2CEF-416F-BFC2-9491E369F32B}"/>
              </a:ext>
            </a:extLst>
          </p:cNvPr>
          <p:cNvCxnSpPr>
            <a:cxnSpLocks/>
          </p:cNvCxnSpPr>
          <p:nvPr/>
        </p:nvCxnSpPr>
        <p:spPr>
          <a:xfrm>
            <a:off x="494195" y="2050827"/>
            <a:ext cx="7995255" cy="0"/>
          </a:xfrm>
          <a:prstGeom prst="line">
            <a:avLst/>
          </a:prstGeom>
          <a:noFill/>
          <a:ln w="25400" cap="rnd" cmpd="sng" algn="ctr">
            <a:solidFill>
              <a:sysClr val="window" lastClr="FFFFFF">
                <a:lumMod val="85000"/>
              </a:sysClr>
            </a:solidFill>
            <a:prstDash val="sysDot"/>
            <a:miter lim="800000"/>
          </a:ln>
          <a:effectLst/>
        </p:spPr>
      </p:cxnSp>
      <p:sp>
        <p:nvSpPr>
          <p:cNvPr id="15" name="Капля 28">
            <a:extLst>
              <a:ext uri="{FF2B5EF4-FFF2-40B4-BE49-F238E27FC236}">
                <a16:creationId xmlns:a16="http://schemas.microsoft.com/office/drawing/2014/main" id="{7AB9217F-B3AA-4499-8918-02504E3854EA}"/>
              </a:ext>
            </a:extLst>
          </p:cNvPr>
          <p:cNvSpPr/>
          <p:nvPr userDrawn="1"/>
        </p:nvSpPr>
        <p:spPr>
          <a:xfrm rot="13500000" flipH="1">
            <a:off x="5970572" y="1301959"/>
            <a:ext cx="626209" cy="626209"/>
          </a:xfrm>
          <a:prstGeom prst="teardrop">
            <a:avLst/>
          </a:prstGeom>
          <a:solidFill>
            <a:srgbClr val="86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EF8540-D8AA-433F-9A94-561CDDCB96B1}"/>
              </a:ext>
            </a:extLst>
          </p:cNvPr>
          <p:cNvSpPr txBox="1"/>
          <p:nvPr/>
        </p:nvSpPr>
        <p:spPr>
          <a:xfrm>
            <a:off x="6082642" y="1406456"/>
            <a:ext cx="402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" panose="02000503030000020004" pitchFamily="2" charset="0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002825-B3D8-41E5-A7BD-6F7BD6AD6009}"/>
              </a:ext>
            </a:extLst>
          </p:cNvPr>
          <p:cNvSpPr txBox="1"/>
          <p:nvPr/>
        </p:nvSpPr>
        <p:spPr>
          <a:xfrm>
            <a:off x="3352978" y="1406456"/>
            <a:ext cx="402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" panose="02000503030000020004" pitchFamily="2" charset="0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19" name="Капля 33">
            <a:extLst>
              <a:ext uri="{FF2B5EF4-FFF2-40B4-BE49-F238E27FC236}">
                <a16:creationId xmlns:a16="http://schemas.microsoft.com/office/drawing/2014/main" id="{EE02C1C3-A6D9-4F5C-A166-8881FFEEA90F}"/>
              </a:ext>
            </a:extLst>
          </p:cNvPr>
          <p:cNvSpPr/>
          <p:nvPr/>
        </p:nvSpPr>
        <p:spPr>
          <a:xfrm rot="13500000" flipH="1">
            <a:off x="475297" y="1301960"/>
            <a:ext cx="626209" cy="626209"/>
          </a:xfrm>
          <a:prstGeom prst="teardrop">
            <a:avLst/>
          </a:prstGeom>
          <a:solidFill>
            <a:srgbClr val="8600FF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2B9A36-EFD3-4768-A25A-CC5F689F06AF}"/>
              </a:ext>
            </a:extLst>
          </p:cNvPr>
          <p:cNvSpPr txBox="1"/>
          <p:nvPr/>
        </p:nvSpPr>
        <p:spPr>
          <a:xfrm>
            <a:off x="573299" y="1406457"/>
            <a:ext cx="402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 Pro" panose="02000503030000020004" pitchFamily="2" charset="0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17" name="Заголовок 17">
            <a:extLst>
              <a:ext uri="{FF2B5EF4-FFF2-40B4-BE49-F238E27FC236}">
                <a16:creationId xmlns:a16="http://schemas.microsoft.com/office/drawing/2014/main" id="{34070FCF-8B05-8C46-817E-AE4CEBE76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CA47523-D8F1-694C-96ED-F2DF28D7E4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116" y="2266581"/>
            <a:ext cx="2439781" cy="1083458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B7F11DE-E0EF-B14E-9C71-A45EA48832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92460" y="2271144"/>
            <a:ext cx="2439781" cy="1083458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06AD194-77AF-D74B-B7EA-7088EF6C57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4805" y="2275710"/>
            <a:ext cx="2439780" cy="1083458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2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922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EC35377-6FFC-40C5-8C38-738E4C35F8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115" y="2700979"/>
            <a:ext cx="345376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Константин Константинов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E8A2625-C07A-4B3A-B57C-9F8552CC96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0115" y="3117578"/>
            <a:ext cx="3014704" cy="415498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lnSpc>
                <a:spcPct val="100000"/>
              </a:lnSpc>
              <a:buNone/>
              <a:defRPr lang="ru-RU" sz="12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Старший специалист по упаковке рождественских подарков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2FC4F77-BB3B-4549-B145-6F14EBE2D8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32112" y="2705546"/>
            <a:ext cx="3453761" cy="414044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Анастасия Анастасьева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4CF0B9A-CF3D-4796-9ADF-F627118A73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2111" y="3122145"/>
            <a:ext cx="3815065" cy="415498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lnSpc>
                <a:spcPct val="100000"/>
              </a:lnSpc>
              <a:buNone/>
              <a:defRPr lang="ru-RU" sz="12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Младший помощник старшего специалиста по упаковке рождественских подарков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94A5D958-DC17-F34A-8350-8BE40500459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59322" y="1330849"/>
            <a:ext cx="1116752" cy="111855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ru-RU" dirty="0"/>
              <a:t>Добавьте фото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DEEB905D-6119-9C48-9CC9-EFC9769AC71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32111" y="1330849"/>
            <a:ext cx="1116752" cy="111855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ru-RU" dirty="0"/>
              <a:t>Добавьте фото</a:t>
            </a:r>
          </a:p>
        </p:txBody>
      </p:sp>
      <p:sp>
        <p:nvSpPr>
          <p:cNvPr id="12" name="Заголовок 17">
            <a:extLst>
              <a:ext uri="{FF2B5EF4-FFF2-40B4-BE49-F238E27FC236}">
                <a16:creationId xmlns:a16="http://schemas.microsoft.com/office/drawing/2014/main" id="{1AADF589-483D-1C4C-A59F-8FAFB45F2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32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7DFDE3-107D-4511-B8CB-266163CE15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3588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AF17E00-C7AB-4A73-95D4-DDE59043FB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104" y="1627860"/>
            <a:ext cx="3268191" cy="1887781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rgbClr val="FF8218"/>
              </a:buClr>
              <a:buFont typeface="Arial" panose="020B0604020202020204" pitchFamily="34" charset="0"/>
              <a:buChar char="•"/>
              <a:defRPr sz="1800" b="0" i="0">
                <a:latin typeface="Rostelecom Basis" panose="020B0503030604040103" pitchFamily="34" charset="0"/>
              </a:defRPr>
            </a:lvl1pPr>
            <a:lvl2pPr marL="685800" indent="-228600">
              <a:buFont typeface="Basis Grotesque Pro Medium" panose="02000603030000020004" pitchFamily="50" charset="0"/>
              <a:buChar char="−"/>
              <a:defRPr sz="1400">
                <a:latin typeface="Rostelecom Basis" panose="020B0604020202020204" charset="0"/>
              </a:defRPr>
            </a:lvl2pPr>
          </a:lstStyle>
          <a:p>
            <a:pPr lvl="0"/>
            <a:r>
              <a:rPr lang="ru-RU" dirty="0"/>
              <a:t>Первая опция</a:t>
            </a:r>
          </a:p>
          <a:p>
            <a:pPr lvl="0"/>
            <a:r>
              <a:rPr lang="ru-RU" dirty="0"/>
              <a:t>Вторая опция</a:t>
            </a:r>
          </a:p>
          <a:p>
            <a:pPr lvl="0"/>
            <a:r>
              <a:rPr lang="ru-RU" dirty="0"/>
              <a:t>Третья опция</a:t>
            </a:r>
          </a:p>
          <a:p>
            <a:pPr lvl="0"/>
            <a:r>
              <a:rPr lang="ru-RU" dirty="0"/>
              <a:t>Четвертая опция</a:t>
            </a:r>
            <a:endParaRPr lang="en-US" dirty="0"/>
          </a:p>
          <a:p>
            <a:pPr lvl="1"/>
            <a:r>
              <a:rPr lang="ru-RU" dirty="0"/>
              <a:t>пояснение</a:t>
            </a:r>
            <a:endParaRPr lang="en-US" dirty="0"/>
          </a:p>
        </p:txBody>
      </p:sp>
      <p:sp>
        <p:nvSpPr>
          <p:cNvPr id="14" name="Заголовок 17">
            <a:extLst>
              <a:ext uri="{FF2B5EF4-FFF2-40B4-BE49-F238E27FC236}">
                <a16:creationId xmlns:a16="http://schemas.microsoft.com/office/drawing/2014/main" id="{2AE2FA18-0952-694B-A56A-B4966255D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828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A433BFB-4227-4636-BAD8-A7867001BE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88640" y="0"/>
            <a:ext cx="3356947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52EBDB49-F5EC-3C41-926A-83AB7D978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F17E00-C7AB-4A73-95D4-DDE59043FB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104" y="1627860"/>
            <a:ext cx="3268191" cy="1887781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285750" indent="-285750">
              <a:lnSpc>
                <a:spcPct val="100000"/>
              </a:lnSpc>
              <a:buClr>
                <a:srgbClr val="FF8218"/>
              </a:buClr>
              <a:buFont typeface="Arial" panose="020B0604020202020204" pitchFamily="34" charset="0"/>
              <a:buChar char="•"/>
              <a:defRPr sz="1800" b="0" i="0">
                <a:latin typeface="Rostelecom Basis" panose="020B0503030604040103" pitchFamily="34" charset="0"/>
              </a:defRPr>
            </a:lvl1pPr>
            <a:lvl2pPr marL="685800" indent="-228600">
              <a:buFont typeface="Basis Grotesque Pro Medium" panose="02000603030000020004" pitchFamily="50" charset="0"/>
              <a:buChar char="−"/>
              <a:defRPr sz="1400">
                <a:latin typeface="Rostelecom Basis" panose="020B0604020202020204" charset="0"/>
              </a:defRPr>
            </a:lvl2pPr>
          </a:lstStyle>
          <a:p>
            <a:pPr lvl="0"/>
            <a:r>
              <a:rPr lang="ru-RU" dirty="0"/>
              <a:t>Первая опция</a:t>
            </a:r>
          </a:p>
          <a:p>
            <a:pPr lvl="0"/>
            <a:r>
              <a:rPr lang="ru-RU" dirty="0"/>
              <a:t>Вторая опция</a:t>
            </a:r>
          </a:p>
          <a:p>
            <a:pPr lvl="0"/>
            <a:r>
              <a:rPr lang="ru-RU" dirty="0"/>
              <a:t>Третья опция</a:t>
            </a:r>
          </a:p>
          <a:p>
            <a:pPr lvl="0"/>
            <a:r>
              <a:rPr lang="ru-RU" dirty="0"/>
              <a:t>Четвертая опция</a:t>
            </a:r>
          </a:p>
          <a:p>
            <a:pPr lvl="1"/>
            <a:r>
              <a:rPr lang="ru-RU" dirty="0"/>
              <a:t>пояснение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064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0471E8C-C37E-41C7-8D4F-AB3BF500F6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800" y="0"/>
            <a:ext cx="4572788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+mj-lt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Заголовок 17">
            <a:extLst>
              <a:ext uri="{FF2B5EF4-FFF2-40B4-BE49-F238E27FC236}">
                <a16:creationId xmlns:a16="http://schemas.microsoft.com/office/drawing/2014/main" id="{99DFE334-2E71-C242-9953-F8B6423EC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081727A-2C0D-479E-BE07-8D2201F9EB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104" y="1884961"/>
            <a:ext cx="2555262" cy="3185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Центральный офис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AD3E0B2-5BAF-4869-8191-A527EE2249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104" y="2674215"/>
            <a:ext cx="2563022" cy="33239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+7 (499) </a:t>
            </a:r>
            <a:r>
              <a:rPr lang="en-US" dirty="0"/>
              <a:t>755</a:t>
            </a:r>
            <a:r>
              <a:rPr lang="ru-RU" dirty="0"/>
              <a:t>-</a:t>
            </a:r>
            <a:r>
              <a:rPr lang="en-US" dirty="0"/>
              <a:t>07</a:t>
            </a:r>
            <a:r>
              <a:rPr lang="ru-RU" dirty="0"/>
              <a:t>-</a:t>
            </a:r>
            <a:r>
              <a:rPr lang="en-US" dirty="0"/>
              <a:t>70</a:t>
            </a:r>
            <a:endParaRPr lang="ru-RU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7084BB5-6F13-489D-B5F7-8EBCBAA8A7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104" y="2985399"/>
            <a:ext cx="2563022" cy="33239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FF8218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en-US" dirty="0"/>
              <a:t>info@rt-solar.ru</a:t>
            </a:r>
            <a:endParaRPr lang="ru-RU" dirty="0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CC504121-A9AD-E442-8756-28B0540599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104" y="2192401"/>
            <a:ext cx="3246438" cy="54168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125009 г. Москва, </a:t>
            </a:r>
            <a:br>
              <a:rPr lang="ru-RU" dirty="0"/>
            </a:br>
            <a:r>
              <a:rPr lang="ru-RU" dirty="0"/>
              <a:t>Никитский переулок, 7с1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12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E365E7D-D762-476B-BED8-181F6A680F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6960" y="0"/>
            <a:ext cx="5788628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+mj-lt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9014BB5-332E-4D4A-912A-92575A945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104" y="1884961"/>
            <a:ext cx="2555262" cy="3185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Центральный офис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19BEFA-8F46-2D4F-9845-0ED7B08AFB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104" y="2674215"/>
            <a:ext cx="2563022" cy="3185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+7 (499) </a:t>
            </a:r>
            <a:r>
              <a:rPr lang="en-US" dirty="0"/>
              <a:t>755</a:t>
            </a:r>
            <a:r>
              <a:rPr lang="ru-RU" dirty="0"/>
              <a:t>-</a:t>
            </a:r>
            <a:r>
              <a:rPr lang="en-US" dirty="0"/>
              <a:t>07</a:t>
            </a:r>
            <a:r>
              <a:rPr lang="ru-RU" dirty="0"/>
              <a:t>-</a:t>
            </a:r>
            <a:r>
              <a:rPr lang="en-US" dirty="0"/>
              <a:t>70</a:t>
            </a:r>
            <a:endParaRPr lang="ru-RU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CC504121-A9AD-E442-8756-28B0540599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104" y="2192401"/>
            <a:ext cx="3246438" cy="54168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125009 г. Москва, </a:t>
            </a:r>
            <a:br>
              <a:rPr lang="en-US" dirty="0"/>
            </a:br>
            <a:r>
              <a:rPr lang="ru-RU" dirty="0"/>
              <a:t>Никитский переулок, 7с1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4C1EF0-6F07-7F41-8A90-FD91995FE4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104" y="2985399"/>
            <a:ext cx="2563022" cy="33239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FF8218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en-US" dirty="0"/>
              <a:t>info@rt-solar.ru</a:t>
            </a:r>
            <a:endParaRPr lang="ru-RU" dirty="0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0D7654A2-31BB-AF4B-BFD0-3F939EC66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270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B359433-4E10-4A5C-97A7-B5EC5BF39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21586" y="-1"/>
            <a:ext cx="5822414" cy="5144400"/>
          </a:xfrm>
          <a:custGeom>
            <a:avLst/>
            <a:gdLst>
              <a:gd name="connsiteX0" fmla="*/ 0 w 5822414"/>
              <a:gd name="connsiteY0" fmla="*/ 0 h 5144400"/>
              <a:gd name="connsiteX1" fmla="*/ 5822414 w 5822414"/>
              <a:gd name="connsiteY1" fmla="*/ 0 h 5144400"/>
              <a:gd name="connsiteX2" fmla="*/ 5822414 w 5822414"/>
              <a:gd name="connsiteY2" fmla="*/ 5144400 h 5144400"/>
              <a:gd name="connsiteX3" fmla="*/ 0 w 5822414"/>
              <a:gd name="connsiteY3" fmla="*/ 5144400 h 5144400"/>
              <a:gd name="connsiteX4" fmla="*/ 0 w 5822414"/>
              <a:gd name="connsiteY4" fmla="*/ 0 h 5144400"/>
              <a:gd name="connsiteX0" fmla="*/ 2440236 w 5822414"/>
              <a:gd name="connsiteY0" fmla="*/ 0 h 5144400"/>
              <a:gd name="connsiteX1" fmla="*/ 5822414 w 5822414"/>
              <a:gd name="connsiteY1" fmla="*/ 0 h 5144400"/>
              <a:gd name="connsiteX2" fmla="*/ 5822414 w 5822414"/>
              <a:gd name="connsiteY2" fmla="*/ 5144400 h 5144400"/>
              <a:gd name="connsiteX3" fmla="*/ 0 w 5822414"/>
              <a:gd name="connsiteY3" fmla="*/ 5144400 h 5144400"/>
              <a:gd name="connsiteX4" fmla="*/ 2440236 w 5822414"/>
              <a:gd name="connsiteY4" fmla="*/ 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2414" h="5144400">
                <a:moveTo>
                  <a:pt x="2440236" y="0"/>
                </a:moveTo>
                <a:lnTo>
                  <a:pt x="5822414" y="0"/>
                </a:lnTo>
                <a:lnTo>
                  <a:pt x="5822414" y="5144400"/>
                </a:lnTo>
                <a:lnTo>
                  <a:pt x="0" y="5144400"/>
                </a:lnTo>
                <a:lnTo>
                  <a:pt x="24402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 anchorCtr="1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latin typeface="+mj-lt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7290771B-ADD7-4C70-A644-E644C64C3698}"/>
              </a:ext>
            </a:extLst>
          </p:cNvPr>
          <p:cNvSpPr/>
          <p:nvPr userDrawn="1"/>
        </p:nvSpPr>
        <p:spPr>
          <a:xfrm>
            <a:off x="1" y="0"/>
            <a:ext cx="5779243" cy="51444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001C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0" name="Заголовок 17">
            <a:extLst>
              <a:ext uri="{FF2B5EF4-FFF2-40B4-BE49-F238E27FC236}">
                <a16:creationId xmlns:a16="http://schemas.microsoft.com/office/drawing/2014/main" id="{64801AC5-BB8C-7F40-8AD0-DE7AA178F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9014BB5-332E-4D4A-912A-92575A945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104" y="1884961"/>
            <a:ext cx="2555262" cy="33239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Центральный офис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519BEFA-8F46-2D4F-9845-0ED7B08AFB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104" y="2674215"/>
            <a:ext cx="2563022" cy="3185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+7 (499) </a:t>
            </a:r>
            <a:r>
              <a:rPr lang="en-US" dirty="0"/>
              <a:t>755</a:t>
            </a:r>
            <a:r>
              <a:rPr lang="ru-RU" dirty="0"/>
              <a:t>-</a:t>
            </a:r>
            <a:r>
              <a:rPr lang="en-US" dirty="0"/>
              <a:t>07</a:t>
            </a:r>
            <a:r>
              <a:rPr lang="ru-RU" dirty="0"/>
              <a:t>-</a:t>
            </a:r>
            <a:r>
              <a:rPr lang="en-US" dirty="0"/>
              <a:t>70</a:t>
            </a:r>
            <a:endParaRPr lang="ru-RU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CC504121-A9AD-E442-8756-28B0540599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104" y="2192401"/>
            <a:ext cx="3246438" cy="54168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125009 г. Москва, </a:t>
            </a:r>
            <a:br>
              <a:rPr lang="ru-RU" dirty="0"/>
            </a:br>
            <a:r>
              <a:rPr lang="ru-RU" dirty="0"/>
              <a:t>Никитский переулок, 7с1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4C1EF0-6F07-7F41-8A90-FD91995FE4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104" y="2985399"/>
            <a:ext cx="2563022" cy="33239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FF8218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en-US" dirty="0"/>
              <a:t>info@rt-solar.ru 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380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8935" y="-1"/>
            <a:ext cx="5965997" cy="5149272"/>
          </a:xfrm>
          <a:prstGeom prst="rect">
            <a:avLst/>
          </a:prstGeom>
        </p:spPr>
      </p:pic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7290771B-ADD7-4C70-A644-E644C64C3698}"/>
              </a:ext>
            </a:extLst>
          </p:cNvPr>
          <p:cNvSpPr/>
          <p:nvPr userDrawn="1"/>
        </p:nvSpPr>
        <p:spPr>
          <a:xfrm>
            <a:off x="1" y="0"/>
            <a:ext cx="5779243" cy="51444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001C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12" name="Заголовок 17">
            <a:extLst>
              <a:ext uri="{FF2B5EF4-FFF2-40B4-BE49-F238E27FC236}">
                <a16:creationId xmlns:a16="http://schemas.microsoft.com/office/drawing/2014/main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1911597"/>
            <a:ext cx="3249332" cy="2631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sz="1200" dirty="0"/>
              <a:t>Центральный офис</a:t>
            </a:r>
          </a:p>
        </p:txBody>
      </p:sp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2185583"/>
            <a:ext cx="3249332" cy="54168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sz="1600" dirty="0"/>
              <a:t>125009 г. Москва, </a:t>
            </a:r>
            <a:br>
              <a:rPr lang="ru-RU" sz="1600" dirty="0"/>
            </a:br>
            <a:r>
              <a:rPr lang="ru-RU" sz="1600" dirty="0"/>
              <a:t>Никитский переулок, 7с1</a:t>
            </a:r>
          </a:p>
        </p:txBody>
      </p:sp>
      <p:sp>
        <p:nvSpPr>
          <p:cNvPr id="14" name="Заголовок 17">
            <a:extLst>
              <a:ext uri="{FF2B5EF4-FFF2-40B4-BE49-F238E27FC236}">
                <a16:creationId xmlns:a16="http://schemas.microsoft.com/office/drawing/2014/main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2739637"/>
            <a:ext cx="3249332" cy="2631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sz="1200" dirty="0"/>
              <a:t>+7 (499) 755-07-70</a:t>
            </a:r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3038013"/>
            <a:ext cx="3249332" cy="26314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FF8218"/>
                </a:solidFill>
              </a:rPr>
              <a:t>info@rt-solar.ru 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1">
            <a:extLst>
              <a:ext uri="{FF2B5EF4-FFF2-40B4-BE49-F238E27FC236}">
                <a16:creationId xmlns:a16="http://schemas.microsoft.com/office/drawing/2014/main" id="{2BE47A98-BD81-42FD-9699-18B6F8F74C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8356" y="0"/>
            <a:ext cx="4668063" cy="51444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0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25C69920-6C8C-45FB-A5D0-7EDAEC4CF25A}"/>
              </a:ext>
            </a:extLst>
          </p:cNvPr>
          <p:cNvSpPr/>
          <p:nvPr userDrawn="1"/>
        </p:nvSpPr>
        <p:spPr>
          <a:xfrm>
            <a:off x="-6178" y="-6439"/>
            <a:ext cx="6369607" cy="5155709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17">
            <a:extLst>
              <a:ext uri="{FF2B5EF4-FFF2-40B4-BE49-F238E27FC236}">
                <a16:creationId xmlns:a16="http://schemas.microsoft.com/office/drawing/2014/main" id="{CEC4D5E2-FF2B-BC42-9715-CED34D05A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639" y="1772428"/>
            <a:ext cx="5874762" cy="144655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5F0E834-2542-DC4A-9103-756397EDB8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045" y="3361290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2F7A60-0C60-174F-A0F4-BCAD3AF53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23" y="215526"/>
            <a:ext cx="720876" cy="1008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20137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13CFA1C-BBDA-45A1-A943-B5790F30DE17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35104" y="1231976"/>
            <a:ext cx="8219997" cy="2923889"/>
          </a:xfrm>
          <a:prstGeom prst="rect">
            <a:avLst/>
          </a:prstGeom>
        </p:spPr>
        <p:txBody>
          <a:bodyPr anchor="b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Basis Grotesque Pro Medium" panose="02000603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Basis Grotesque Pro Medium" panose="02000603030000020004" pitchFamily="50" charset="0"/>
              </a:rPr>
              <a:t>Графики (</a:t>
            </a:r>
            <a:r>
              <a:rPr lang="en-US" sz="1000" dirty="0">
                <a:latin typeface="Basis Grotesque Pro Medium" panose="02000603030000020004" pitchFamily="50" charset="0"/>
              </a:rPr>
              <a:t>charts</a:t>
            </a:r>
            <a:r>
              <a:rPr lang="ru-RU" sz="1000" dirty="0">
                <a:latin typeface="Basis Grotesque Pro Medium" panose="02000603030000020004" pitchFamily="50" charset="0"/>
              </a:rPr>
              <a:t>)</a:t>
            </a:r>
            <a:endParaRPr lang="ru-RU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5B4B8ACF-6B44-3B4E-B7C2-29DFE97085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5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>
                <a:solidFill>
                  <a:srgbClr val="FEFEFE"/>
                </a:solidFill>
              </a:rPr>
              <a:t>‹#›</a:t>
            </a:fld>
            <a:endParaRPr lang="ru-RU" dirty="0">
              <a:solidFill>
                <a:srgbClr val="FEFEF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35104" y="781050"/>
            <a:ext cx="8310056" cy="13849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ru-RU" sz="1200" b="0" i="0" kern="1200" dirty="0">
                <a:solidFill>
                  <a:srgbClr val="FEFEFE"/>
                </a:solidFill>
                <a:latin typeface="Rostelecom Basis" panose="020B0503030604040103" pitchFamily="34" charset="0"/>
                <a:ea typeface="+mn-ea"/>
                <a:cs typeface="+mn-cs"/>
              </a:rPr>
              <a:t>«Ростелеком-Солар», компания группы ПАО «Ростелеком», – национальный провайдер сервисов и технологий для защиты информационных активов, целевого мониторинга и управления информационной безопасностью </a:t>
            </a:r>
            <a:endParaRPr lang="en-US" sz="1200" b="0" i="0" kern="1200" dirty="0">
              <a:solidFill>
                <a:srgbClr val="FEFEFE"/>
              </a:solidFill>
              <a:latin typeface="Rostelecom Basis" panose="020B0503030604040103" pitchFamily="34" charset="0"/>
              <a:ea typeface="+mn-ea"/>
              <a:cs typeface="+mn-cs"/>
            </a:endParaRPr>
          </a:p>
          <a:p>
            <a:pPr algn="l"/>
            <a:endParaRPr lang="ru-RU" sz="1200" b="0" i="0" kern="1200" dirty="0">
              <a:solidFill>
                <a:srgbClr val="FEFEFE"/>
              </a:solidFill>
              <a:latin typeface="Rostelecom Basis" panose="020B0503030604040103" pitchFamily="34" charset="0"/>
              <a:ea typeface="+mn-ea"/>
              <a:cs typeface="+mn-cs"/>
            </a:endParaRPr>
          </a:p>
          <a:p>
            <a:pPr algn="l"/>
            <a:r>
              <a:rPr lang="ru-RU" sz="1200" b="0" i="0" kern="1200" dirty="0">
                <a:solidFill>
                  <a:srgbClr val="FEFEFE"/>
                </a:solidFill>
                <a:latin typeface="Rostelecom Basis" panose="020B0503030604040103" pitchFamily="34" charset="0"/>
                <a:ea typeface="+mn-ea"/>
                <a:cs typeface="+mn-cs"/>
              </a:rPr>
              <a:t>В основе наших технологий лежит понимание, что настоящая информационная безопасность возможна только через непрерывный мониторинг и удобное управление системами ИБ. Этот принцип реализован в продуктах и сервисах «Ростелеком-Солар»</a:t>
            </a:r>
          </a:p>
          <a:p>
            <a:pPr algn="l"/>
            <a:endParaRPr lang="ru-RU" sz="1200" b="0" dirty="0">
              <a:solidFill>
                <a:srgbClr val="FEFEFE"/>
              </a:solidFill>
              <a:latin typeface="Rostelecom Basis" panose="020B0604020202020204" charset="0"/>
            </a:endParaRPr>
          </a:p>
        </p:txBody>
      </p:sp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8218"/>
                </a:solidFill>
              </a:rPr>
              <a:t>О компании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35104" y="2042489"/>
            <a:ext cx="1844546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ru-RU" sz="3200" b="0" dirty="0">
                <a:solidFill>
                  <a:srgbClr val="FF8218"/>
                </a:solidFill>
                <a:latin typeface="Rostelecom Basis" panose="020B0604020202020204" charset="0"/>
              </a:rPr>
              <a:t>№</a:t>
            </a:r>
            <a:r>
              <a:rPr lang="ru-RU" sz="4000" b="0" baseline="0" dirty="0">
                <a:solidFill>
                  <a:srgbClr val="FF8218"/>
                </a:solidFill>
                <a:latin typeface="Rostelecom Basis" panose="020B0604020202020204" charset="0"/>
              </a:rPr>
              <a:t>1</a:t>
            </a:r>
          </a:p>
          <a:p>
            <a:pPr algn="l"/>
            <a:r>
              <a:rPr lang="ru-RU" sz="1200" b="0" baseline="0" dirty="0">
                <a:solidFill>
                  <a:srgbClr val="FEFEFE"/>
                </a:solidFill>
                <a:latin typeface="Rostelecom Basis" panose="020B0604020202020204" charset="0"/>
              </a:rPr>
              <a:t>на рынке сервисов</a:t>
            </a:r>
          </a:p>
          <a:p>
            <a:pPr algn="l"/>
            <a:r>
              <a:rPr lang="ru-RU" sz="1200" b="0" baseline="0" dirty="0">
                <a:solidFill>
                  <a:srgbClr val="FEFEFE"/>
                </a:solidFill>
                <a:latin typeface="Rostelecom Basis" panose="020B0604020202020204" charset="0"/>
              </a:rPr>
              <a:t>кибербезопасности</a:t>
            </a:r>
            <a:endParaRPr lang="ru-RU" sz="1200" b="0" dirty="0">
              <a:solidFill>
                <a:srgbClr val="FEFEFE"/>
              </a:solidFill>
              <a:latin typeface="Rostelecom Basis" panose="020B060402020202020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77761" y="2046031"/>
            <a:ext cx="1844546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ru-RU" sz="4000" b="0" dirty="0">
                <a:solidFill>
                  <a:srgbClr val="FF8218"/>
                </a:solidFill>
                <a:latin typeface="Rostelecom Basis" panose="020B0604020202020204" charset="0"/>
              </a:rPr>
              <a:t>500</a:t>
            </a:r>
            <a:r>
              <a:rPr lang="ru-RU" sz="3600" b="0" dirty="0">
                <a:solidFill>
                  <a:srgbClr val="FF8218"/>
                </a:solidFill>
                <a:latin typeface="Rostelecom Basis" panose="020B0604020202020204" charset="0"/>
              </a:rPr>
              <a:t>+</a:t>
            </a:r>
            <a:endParaRPr lang="ru-RU" sz="4000" b="0" baseline="0" dirty="0">
              <a:solidFill>
                <a:srgbClr val="FF8218"/>
              </a:solidFill>
              <a:latin typeface="Rostelecom Basis" panose="020B0604020202020204" charset="0"/>
            </a:endParaRPr>
          </a:p>
          <a:p>
            <a:pPr algn="l"/>
            <a:r>
              <a:rPr lang="ru-RU" sz="1200" b="0" baseline="0" dirty="0">
                <a:solidFill>
                  <a:srgbClr val="FEFEFE"/>
                </a:solidFill>
                <a:latin typeface="Rostelecom Basis" panose="020B0604020202020204" charset="0"/>
              </a:rPr>
              <a:t>экспертов</a:t>
            </a:r>
          </a:p>
          <a:p>
            <a:pPr algn="l"/>
            <a:r>
              <a:rPr lang="ru-RU" sz="1200" b="0" baseline="0" dirty="0">
                <a:solidFill>
                  <a:srgbClr val="FEFEFE"/>
                </a:solidFill>
                <a:latin typeface="Rostelecom Basis" panose="020B0604020202020204" charset="0"/>
              </a:rPr>
              <a:t>кибербезопасности</a:t>
            </a:r>
            <a:endParaRPr lang="ru-RU" sz="1200" b="0" dirty="0">
              <a:solidFill>
                <a:srgbClr val="FEFEFE"/>
              </a:solidFill>
              <a:latin typeface="Rostelecom Basis" panose="020B060402020202020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720418" y="2046031"/>
            <a:ext cx="1844546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ru-RU" sz="4000" b="0" dirty="0">
                <a:solidFill>
                  <a:srgbClr val="FF8218"/>
                </a:solidFill>
                <a:latin typeface="Rostelecom Basis" panose="020B0604020202020204" charset="0"/>
              </a:rPr>
              <a:t>50</a:t>
            </a:r>
            <a:r>
              <a:rPr lang="ru-RU" sz="3600" b="0" dirty="0">
                <a:solidFill>
                  <a:srgbClr val="FF8218"/>
                </a:solidFill>
                <a:latin typeface="Rostelecom Basis" panose="020B0604020202020204" charset="0"/>
              </a:rPr>
              <a:t>+</a:t>
            </a:r>
            <a:endParaRPr lang="ru-RU" sz="3600" b="0" baseline="0" dirty="0">
              <a:solidFill>
                <a:srgbClr val="FF8218"/>
              </a:solidFill>
              <a:latin typeface="Rostelecom Basis" panose="020B0604020202020204" charset="0"/>
            </a:endParaRPr>
          </a:p>
          <a:p>
            <a:pPr algn="l"/>
            <a:r>
              <a:rPr lang="ru-RU" sz="1200" b="0" baseline="0" dirty="0">
                <a:solidFill>
                  <a:srgbClr val="FEFEFE"/>
                </a:solidFill>
                <a:latin typeface="Rostelecom Basis" panose="020B0604020202020204" charset="0"/>
              </a:rPr>
              <a:t>клиентов из топ-100 российского бизнеса</a:t>
            </a:r>
            <a:endParaRPr lang="ru-RU" sz="1200" b="0" dirty="0">
              <a:solidFill>
                <a:srgbClr val="FEFEFE"/>
              </a:solidFill>
              <a:latin typeface="Rostelecom Basis" panose="020B060402020202020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35104" y="3239537"/>
            <a:ext cx="1844546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ru-RU" sz="4000" b="0" baseline="0" dirty="0">
                <a:solidFill>
                  <a:srgbClr val="FF8218"/>
                </a:solidFill>
                <a:latin typeface="Rostelecom Basis" panose="020B0604020202020204" charset="0"/>
              </a:rPr>
              <a:t>10</a:t>
            </a:r>
            <a:r>
              <a:rPr lang="ru-RU" sz="2000" b="0" baseline="0" dirty="0">
                <a:solidFill>
                  <a:srgbClr val="FF8218"/>
                </a:solidFill>
                <a:latin typeface="Rostelecom Basis" panose="020B0604020202020204" charset="0"/>
              </a:rPr>
              <a:t>минут</a:t>
            </a:r>
            <a:endParaRPr lang="ru-RU" sz="4000" b="0" baseline="0" dirty="0">
              <a:solidFill>
                <a:srgbClr val="FF8218"/>
              </a:solidFill>
              <a:latin typeface="Rostelecom Basis" panose="020B0604020202020204" charset="0"/>
            </a:endParaRPr>
          </a:p>
          <a:p>
            <a:pPr algn="l"/>
            <a:r>
              <a:rPr lang="ru-RU" sz="1200" b="0" baseline="0" dirty="0">
                <a:solidFill>
                  <a:srgbClr val="FEFEFE"/>
                </a:solidFill>
                <a:latin typeface="Rostelecom Basis" panose="020B0604020202020204" charset="0"/>
              </a:rPr>
              <a:t>на обнаружение </a:t>
            </a:r>
            <a:r>
              <a:rPr lang="ru-RU" sz="1200" b="0" baseline="0" dirty="0" err="1">
                <a:solidFill>
                  <a:srgbClr val="FEFEFE"/>
                </a:solidFill>
                <a:latin typeface="Rostelecom Basis" panose="020B0604020202020204" charset="0"/>
              </a:rPr>
              <a:t>кибератаки</a:t>
            </a:r>
            <a:endParaRPr lang="ru-RU" sz="1200" b="0" baseline="0" dirty="0">
              <a:solidFill>
                <a:srgbClr val="FEFEFE"/>
              </a:solidFill>
              <a:latin typeface="Rostelecom Basis" panose="020B060402020202020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577761" y="3243079"/>
            <a:ext cx="1844546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FF8218"/>
                </a:solidFill>
                <a:effectLst/>
                <a:uFillTx/>
                <a:latin typeface="Rostelecom Basis" panose="020B0604020202020204" charset="0"/>
                <a:ea typeface="Helvetica Neue"/>
                <a:cs typeface="Helvetica Neue"/>
                <a:sym typeface="Helvetica Neue"/>
              </a:rPr>
              <a:t>30</a:t>
            </a: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FF8218"/>
                </a:solidFill>
                <a:effectLst/>
                <a:uFillTx/>
                <a:latin typeface="Rostelecom Basis" panose="020B0604020202020204" charset="0"/>
                <a:ea typeface="Helvetica Neue"/>
                <a:cs typeface="Helvetica Neue"/>
                <a:sym typeface="Helvetica Neue"/>
              </a:rPr>
              <a:t>минут</a:t>
            </a:r>
          </a:p>
          <a:p>
            <a:pPr algn="l"/>
            <a:r>
              <a:rPr lang="ru-RU" sz="1200" b="0" baseline="0" dirty="0">
                <a:solidFill>
                  <a:srgbClr val="FEFEFE"/>
                </a:solidFill>
                <a:latin typeface="Rostelecom Basis" panose="020B0604020202020204" charset="0"/>
              </a:rPr>
              <a:t>на реагирование </a:t>
            </a:r>
            <a:br>
              <a:rPr lang="ru-RU" sz="1200" b="0" baseline="0" dirty="0">
                <a:solidFill>
                  <a:srgbClr val="FEFEFE"/>
                </a:solidFill>
                <a:latin typeface="Rostelecom Basis" panose="020B0604020202020204" charset="0"/>
              </a:rPr>
            </a:br>
            <a:r>
              <a:rPr lang="ru-RU" sz="1200" b="0" baseline="0" dirty="0">
                <a:solidFill>
                  <a:srgbClr val="FEFEFE"/>
                </a:solidFill>
                <a:latin typeface="Rostelecom Basis" panose="020B0604020202020204" charset="0"/>
              </a:rPr>
              <a:t>и защиту</a:t>
            </a:r>
            <a:endParaRPr lang="ru-RU" sz="1200" b="0" dirty="0">
              <a:solidFill>
                <a:srgbClr val="FEFEFE"/>
              </a:solidFill>
              <a:latin typeface="Rostelecom Basis" panose="020B060402020202020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20418" y="3243079"/>
            <a:ext cx="1844546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ru-RU" sz="4000" b="0" dirty="0">
                <a:solidFill>
                  <a:srgbClr val="FF8218"/>
                </a:solidFill>
                <a:latin typeface="Rostelecom Basis" panose="020B0604020202020204" charset="0"/>
              </a:rPr>
              <a:t>72</a:t>
            </a:r>
            <a:r>
              <a:rPr lang="ru-RU" sz="2000" b="0" dirty="0">
                <a:solidFill>
                  <a:srgbClr val="FF8218"/>
                </a:solidFill>
                <a:latin typeface="Rostelecom Basis" panose="020B0604020202020204" charset="0"/>
              </a:rPr>
              <a:t>млрд</a:t>
            </a:r>
            <a:endParaRPr lang="ru-RU" sz="2000" b="0" baseline="0" dirty="0">
              <a:solidFill>
                <a:srgbClr val="FF8218"/>
              </a:solidFill>
              <a:latin typeface="Rostelecom Basis" panose="020B0604020202020204" charset="0"/>
            </a:endParaRPr>
          </a:p>
          <a:p>
            <a:pPr algn="l"/>
            <a:r>
              <a:rPr lang="ru-RU" sz="1200" b="0" baseline="0" dirty="0">
                <a:solidFill>
                  <a:srgbClr val="FEFEFE"/>
                </a:solidFill>
                <a:latin typeface="Rostelecom Basis" panose="020B0604020202020204" charset="0"/>
              </a:rPr>
              <a:t>анализируемых </a:t>
            </a:r>
            <a:br>
              <a:rPr lang="ru-RU" sz="1200" b="0" baseline="0" dirty="0">
                <a:solidFill>
                  <a:srgbClr val="FEFEFE"/>
                </a:solidFill>
                <a:latin typeface="Rostelecom Basis" panose="020B0604020202020204" charset="0"/>
              </a:rPr>
            </a:br>
            <a:r>
              <a:rPr lang="ru-RU" sz="1200" b="0" baseline="0" dirty="0">
                <a:solidFill>
                  <a:srgbClr val="FEFEFE"/>
                </a:solidFill>
                <a:latin typeface="Rostelecom Basis" panose="020B0604020202020204" charset="0"/>
              </a:rPr>
              <a:t>событий ИБ в сутки</a:t>
            </a:r>
            <a:endParaRPr lang="ru-RU" sz="1200" b="0" dirty="0">
              <a:solidFill>
                <a:srgbClr val="FEFEFE"/>
              </a:solidFill>
              <a:latin typeface="Rostelecom Basis" panose="020B060402020202020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52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7">
            <a:extLst>
              <a:ext uri="{FF2B5EF4-FFF2-40B4-BE49-F238E27FC236}">
                <a16:creationId xmlns:a16="http://schemas.microsoft.com/office/drawing/2014/main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Лицензии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5104" y="767410"/>
            <a:ext cx="8310056" cy="36086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None/>
            </a:pP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Лицензии «Ростелеком-Солар» (компания ПАО «Ростелеком»)</a:t>
            </a: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</a:pPr>
            <a:r>
              <a:rPr lang="ru-RU" sz="1400" b="0" i="0" kern="1200" dirty="0">
                <a:solidFill>
                  <a:srgbClr val="FF8218"/>
                </a:solidFill>
                <a:latin typeface="Rostelecom Basis" panose="020B0503030604040103" pitchFamily="34" charset="0"/>
                <a:ea typeface="+mn-ea"/>
                <a:cs typeface="+mn-cs"/>
              </a:rPr>
              <a:t>Минобороны России </a:t>
            </a: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– на проведение работ, связанных с созданием средств защиты информации</a:t>
            </a: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</a:pPr>
            <a:r>
              <a:rPr lang="ru-RU" sz="1400" b="0" i="0" kern="1200" dirty="0">
                <a:solidFill>
                  <a:srgbClr val="FF8218"/>
                </a:solidFill>
                <a:latin typeface="Rostelecom Basis" panose="020B0503030604040103" pitchFamily="34" charset="0"/>
                <a:ea typeface="+mn-ea"/>
                <a:cs typeface="+mn-cs"/>
              </a:rPr>
              <a:t>ФСБ России </a:t>
            </a: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– на проведение работ, связанных с использованием сведений, составляющих государственную тайну</a:t>
            </a: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</a:pPr>
            <a:r>
              <a:rPr lang="ru-RU" sz="1400" b="0" i="0" kern="1200" dirty="0">
                <a:solidFill>
                  <a:srgbClr val="FF8218"/>
                </a:solidFill>
                <a:latin typeface="Rostelecom Basis" panose="020B0503030604040103" pitchFamily="34" charset="0"/>
                <a:ea typeface="+mn-ea"/>
                <a:cs typeface="+mn-cs"/>
              </a:rPr>
              <a:t>ФСБ России </a:t>
            </a: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– на разработку, производство и распространение шифровальных (криптографических) систем</a:t>
            </a: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</a:pPr>
            <a:r>
              <a:rPr lang="ru-RU" sz="1400" b="0" i="0" kern="1200" dirty="0">
                <a:solidFill>
                  <a:srgbClr val="FF8218"/>
                </a:solidFill>
                <a:latin typeface="Rostelecom Basis" panose="020B0503030604040103" pitchFamily="34" charset="0"/>
                <a:ea typeface="+mn-ea"/>
                <a:cs typeface="+mn-cs"/>
              </a:rPr>
              <a:t>ФСТЭК России </a:t>
            </a: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– на деятельность по технической защите конфиденциальности информации</a:t>
            </a: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</a:pPr>
            <a:r>
              <a:rPr lang="ru-RU" sz="1400" b="0" i="0" kern="1200" dirty="0">
                <a:solidFill>
                  <a:srgbClr val="FF8218"/>
                </a:solidFill>
                <a:latin typeface="Rostelecom Basis" panose="020B0503030604040103" pitchFamily="34" charset="0"/>
                <a:ea typeface="+mn-ea"/>
                <a:cs typeface="+mn-cs"/>
              </a:rPr>
              <a:t>ФСТЭК России </a:t>
            </a: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– на деятельность по разработке и производству средств защиты конфиденциальной информации</a:t>
            </a: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F8218"/>
              </a:buClr>
              <a:buFont typeface="Arial" panose="020B0604020202020204" pitchFamily="34" charset="0"/>
              <a:buChar char="•"/>
            </a:pP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Соглашение с ФСБ России в рамках </a:t>
            </a:r>
            <a:r>
              <a:rPr lang="ru-RU" sz="1400" b="0" i="0" kern="1200" dirty="0">
                <a:solidFill>
                  <a:srgbClr val="FF8218"/>
                </a:solidFill>
                <a:latin typeface="Rostelecom Basis" panose="020B0503030604040103" pitchFamily="34" charset="0"/>
                <a:ea typeface="+mn-ea"/>
                <a:cs typeface="+mn-cs"/>
              </a:rPr>
              <a:t>ГосСОПКА</a:t>
            </a:r>
            <a:r>
              <a:rPr lang="ru-RU" sz="14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rPr>
              <a:t> о взаимодействии по предупреждению кибератак</a:t>
            </a:r>
          </a:p>
          <a:p>
            <a:pPr algn="l"/>
            <a:endParaRPr lang="ru-RU" sz="1050" b="0" dirty="0">
              <a:solidFill>
                <a:schemeClr val="tx1"/>
              </a:solidFill>
              <a:latin typeface="Rostelecom Basis" panose="020B060402020202020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279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217" y="4481733"/>
            <a:ext cx="241610" cy="408321"/>
          </a:xfrm>
          <a:prstGeom prst="rect">
            <a:avLst/>
          </a:prstGeom>
        </p:spPr>
      </p:pic>
      <p:sp>
        <p:nvSpPr>
          <p:cNvPr id="33" name="Прямоугольник 32"/>
          <p:cNvSpPr/>
          <p:nvPr userDrawn="1"/>
        </p:nvSpPr>
        <p:spPr>
          <a:xfrm>
            <a:off x="3675461" y="4617195"/>
            <a:ext cx="15007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08000"/>
              </a:buClr>
            </a:pPr>
            <a:r>
              <a:rPr lang="ru-RU" sz="900" b="0" dirty="0">
                <a:latin typeface="Rostelecom Basis" panose="020B0604020202020204" charset="0"/>
              </a:rPr>
              <a:t>ПАО «Ростелеком»</a:t>
            </a:r>
          </a:p>
        </p:txBody>
      </p:sp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849" y="4469992"/>
            <a:ext cx="322241" cy="431802"/>
          </a:xfrm>
          <a:prstGeom prst="rect">
            <a:avLst/>
          </a:prstGeom>
        </p:spPr>
      </p:pic>
      <p:sp>
        <p:nvSpPr>
          <p:cNvPr id="35" name="Прямоугольник 34"/>
          <p:cNvSpPr/>
          <p:nvPr userDrawn="1"/>
        </p:nvSpPr>
        <p:spPr>
          <a:xfrm>
            <a:off x="5414814" y="4617195"/>
            <a:ext cx="1528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08000"/>
              </a:buClr>
            </a:pPr>
            <a:r>
              <a:rPr lang="ru-RU" sz="900" b="0" dirty="0">
                <a:latin typeface="Rostelecom Basis" panose="020B0604020202020204" charset="0"/>
              </a:rPr>
              <a:t>Филиалы </a:t>
            </a:r>
            <a:r>
              <a:rPr lang="en-US" sz="900" b="0" dirty="0">
                <a:latin typeface="Rostelecom Basis" panose="020B0604020202020204" charset="0"/>
              </a:rPr>
              <a:t>Solar JSOC</a:t>
            </a:r>
            <a:endParaRPr lang="ru-RU" sz="900" b="0" dirty="0">
              <a:latin typeface="Rostelecom Basis" panose="020B060402020202020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73" y="644497"/>
            <a:ext cx="7399535" cy="389372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Заголовок 17">
            <a:extLst>
              <a:ext uri="{FF2B5EF4-FFF2-40B4-BE49-F238E27FC236}">
                <a16:creationId xmlns:a16="http://schemas.microsoft.com/office/drawing/2014/main" id="{64801AC5-BB8C-7F40-8AD0-DE7AA178F417}"/>
              </a:ext>
            </a:extLst>
          </p:cNvPr>
          <p:cNvSpPr txBox="1">
            <a:spLocks/>
          </p:cNvSpPr>
          <p:nvPr userDrawn="1"/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bg1"/>
                </a:solidFill>
                <a:latin typeface="Rostelecom Basis Medium" panose="020B0503030604040103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Филиалы </a:t>
            </a:r>
            <a:r>
              <a:rPr lang="en-US" dirty="0">
                <a:solidFill>
                  <a:schemeClr val="tx1"/>
                </a:solidFill>
              </a:rPr>
              <a:t>Solar JSOC </a:t>
            </a:r>
            <a:r>
              <a:rPr lang="ru-RU" dirty="0">
                <a:solidFill>
                  <a:schemeClr val="tx1"/>
                </a:solidFill>
              </a:rPr>
              <a:t>и ПАО</a:t>
            </a:r>
            <a:r>
              <a:rPr lang="ru-RU" baseline="0" dirty="0">
                <a:solidFill>
                  <a:schemeClr val="tx1"/>
                </a:solidFill>
              </a:rPr>
              <a:t> «Ростелеком»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83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8E9A33CB-6E72-4D59-8F43-53EF1DAC45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36926" y="1719394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5D3F2D1-ABB7-41C0-8D68-4ADBDAE08C2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36014" y="2506946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8B6F4245-DCB9-493F-A627-533EBF8CFB0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35104" y="3289017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5829AE06-A076-471C-BCF7-2DEAF29E11C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246642" y="1718484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B85FBA92-0725-49C8-BD91-4D7A18EF516A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245730" y="2506036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0BD2CEA5-B3E3-4DB1-BDCA-F3424E731C1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244820" y="3288107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BFD6960B-4F98-4144-9879-B029808DA76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060020" y="1717576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07A5CF51-A89A-45AE-99CD-DB86EA28B34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59108" y="2505128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0E7EA7A7-F2E2-4CAA-B3C3-E50D17FD34DA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58198" y="3287199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B27E7-A134-40ED-A38C-BF6286B3CD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1503" y="1721075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8ED9EA7-B1A9-4DEC-8DEB-29994D36176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6072" y="2508621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ABB1AC9-5E60-4EDC-A4BE-EA9E039F1D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6066" y="3286133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139CC07-D3B6-47BA-9E4C-8585D00E86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25748" y="1720167"/>
            <a:ext cx="1917677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93E0DE1-C1EF-4457-878C-8AB1BF8B88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30318" y="2507713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A5CCEFC-99B1-47A4-A992-5359BF3A2B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30311" y="3285225"/>
            <a:ext cx="1913113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9C4C3AD-2D68-4706-BDF7-9BB5B07C62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39130" y="1719257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B3CB25D-EB39-4E8E-8804-9D0C936F827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43699" y="2506803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8AEB003-464C-4011-9C93-7F141601A2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43693" y="3284315"/>
            <a:ext cx="1913108" cy="373179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22" name="Заголовок 17">
            <a:extLst>
              <a:ext uri="{FF2B5EF4-FFF2-40B4-BE49-F238E27FC236}">
                <a16:creationId xmlns:a16="http://schemas.microsoft.com/office/drawing/2014/main" id="{1979CB05-B189-8247-B6D0-11F5A9480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265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5ACFD6A4-692D-45A4-9A94-5402E5BF45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800" y="0"/>
            <a:ext cx="4572788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Basis Grotesque Pro Medium" panose="02000603030000020004" pitchFamily="50" charset="0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Заголовок 17">
            <a:extLst>
              <a:ext uri="{FF2B5EF4-FFF2-40B4-BE49-F238E27FC236}">
                <a16:creationId xmlns:a16="http://schemas.microsoft.com/office/drawing/2014/main" id="{FD5FE93B-B99F-264F-AAD0-6D74D8CB1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A1EBD49-1A7F-6B4D-A303-B87DE402767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36926" y="1719394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0AFC779-D240-4643-939F-8C43B0FCF69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36014" y="2506946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F864477-E0FA-A245-AD87-5A559B79FB5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35104" y="3289017"/>
            <a:ext cx="36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7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F683E2-6260-AA45-9DE0-D5D657B187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1502" y="1721075"/>
            <a:ext cx="3299939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782A4F-92F5-0546-ACAB-07684ED5FA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6071" y="2508621"/>
            <a:ext cx="3299939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8CB05F8-068E-384C-B5A8-0B5C5EA379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6065" y="3286133"/>
            <a:ext cx="3299939" cy="37317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0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133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7880535-C43E-49B9-939E-93A7B5D65B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800" y="0"/>
            <a:ext cx="4572788" cy="514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Basis Grotesque Pro Medium" panose="02000603030000020004" pitchFamily="50" charset="0"/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5F20A0-5262-482D-A879-6645EDC59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104" y="1865313"/>
            <a:ext cx="3708400" cy="1801347"/>
          </a:xfrm>
          <a:prstGeom prst="rect">
            <a:avLst/>
          </a:prstGeom>
        </p:spPr>
        <p:txBody>
          <a:bodyPr lIns="0" tIns="90000">
            <a:spAutoFit/>
          </a:bodyPr>
          <a:lstStyle>
            <a:lvl1pPr marL="0" indent="0">
              <a:lnSpc>
                <a:spcPct val="130000"/>
              </a:lnSpc>
              <a:buNone/>
              <a:defRPr sz="14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 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id="{4243E37A-C7DE-6D4C-9CCF-A77C9A2BD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2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5">
            <a:extLst>
              <a:ext uri="{FF2B5EF4-FFF2-40B4-BE49-F238E27FC236}">
                <a16:creationId xmlns:a16="http://schemas.microsoft.com/office/drawing/2014/main" id="{7E5F154A-D40D-4DCE-A405-401F2F25378A}"/>
              </a:ext>
            </a:extLst>
          </p:cNvPr>
          <p:cNvSpPr/>
          <p:nvPr/>
        </p:nvSpPr>
        <p:spPr>
          <a:xfrm>
            <a:off x="2538790" y="1203767"/>
            <a:ext cx="1712863" cy="1541991"/>
          </a:xfrm>
          <a:prstGeom prst="rect">
            <a:avLst/>
          </a:prstGeom>
          <a:solidFill>
            <a:srgbClr val="273A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0" name="Прямоугольник 18">
            <a:extLst>
              <a:ext uri="{FF2B5EF4-FFF2-40B4-BE49-F238E27FC236}">
                <a16:creationId xmlns:a16="http://schemas.microsoft.com/office/drawing/2014/main" id="{34A8B8BA-46B0-478F-BCCE-4658C512E644}"/>
              </a:ext>
            </a:extLst>
          </p:cNvPr>
          <p:cNvSpPr/>
          <p:nvPr/>
        </p:nvSpPr>
        <p:spPr>
          <a:xfrm>
            <a:off x="4704165" y="1203767"/>
            <a:ext cx="1712863" cy="1541991"/>
          </a:xfrm>
          <a:prstGeom prst="rect">
            <a:avLst/>
          </a:prstGeom>
          <a:solidFill>
            <a:srgbClr val="2753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3" name="Прямоугольник 21">
            <a:extLst>
              <a:ext uri="{FF2B5EF4-FFF2-40B4-BE49-F238E27FC236}">
                <a16:creationId xmlns:a16="http://schemas.microsoft.com/office/drawing/2014/main" id="{C07872DE-014D-412D-9C1C-784AC26D4166}"/>
              </a:ext>
            </a:extLst>
          </p:cNvPr>
          <p:cNvSpPr/>
          <p:nvPr/>
        </p:nvSpPr>
        <p:spPr>
          <a:xfrm>
            <a:off x="6813866" y="1203767"/>
            <a:ext cx="1712863" cy="1541991"/>
          </a:xfrm>
          <a:prstGeom prst="rect">
            <a:avLst/>
          </a:prstGeom>
          <a:solidFill>
            <a:srgbClr val="65BB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4" name="Прямоугольник 11">
            <a:extLst>
              <a:ext uri="{FF2B5EF4-FFF2-40B4-BE49-F238E27FC236}">
                <a16:creationId xmlns:a16="http://schemas.microsoft.com/office/drawing/2014/main" id="{656EFCE6-7335-4BDB-9399-8ACE14D07B18}"/>
              </a:ext>
            </a:extLst>
          </p:cNvPr>
          <p:cNvSpPr/>
          <p:nvPr/>
        </p:nvSpPr>
        <p:spPr>
          <a:xfrm>
            <a:off x="435104" y="1203767"/>
            <a:ext cx="1712863" cy="1541991"/>
          </a:xfrm>
          <a:prstGeom prst="rect">
            <a:avLst/>
          </a:prstGeom>
          <a:solidFill>
            <a:srgbClr val="001C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6" name="Прямоугольник 13">
            <a:extLst>
              <a:ext uri="{FF2B5EF4-FFF2-40B4-BE49-F238E27FC236}">
                <a16:creationId xmlns:a16="http://schemas.microsoft.com/office/drawing/2014/main" id="{EEE8AD33-774C-4A79-8EA1-69DF96953614}"/>
              </a:ext>
            </a:extLst>
          </p:cNvPr>
          <p:cNvSpPr/>
          <p:nvPr/>
        </p:nvSpPr>
        <p:spPr>
          <a:xfrm>
            <a:off x="474811" y="1291410"/>
            <a:ext cx="320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 Medium" panose="020B0503030604040103" pitchFamily="34" charset="0"/>
                <a:ea typeface="Chevin Pro Medium" charset="0"/>
                <a:cs typeface="Chevin Pro Medium" charset="0"/>
                <a:sym typeface="Helvetica Neue"/>
              </a:rPr>
              <a:t>1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 Medium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19" name="Прямоугольник 17">
            <a:extLst>
              <a:ext uri="{FF2B5EF4-FFF2-40B4-BE49-F238E27FC236}">
                <a16:creationId xmlns:a16="http://schemas.microsoft.com/office/drawing/2014/main" id="{54BFDCDA-B448-4727-B7D2-0F8918B4FA09}"/>
              </a:ext>
            </a:extLst>
          </p:cNvPr>
          <p:cNvSpPr/>
          <p:nvPr/>
        </p:nvSpPr>
        <p:spPr>
          <a:xfrm>
            <a:off x="2585531" y="1291410"/>
            <a:ext cx="320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 Medium" panose="020B0503030604040103" pitchFamily="34" charset="0"/>
                <a:ea typeface="Chevin Pro Medium" charset="0"/>
                <a:cs typeface="Chevin Pro Medium" charset="0"/>
                <a:sym typeface="Helvetica Neue"/>
              </a:rPr>
              <a:t>2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 Medium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2" name="Прямоугольник 20">
            <a:extLst>
              <a:ext uri="{FF2B5EF4-FFF2-40B4-BE49-F238E27FC236}">
                <a16:creationId xmlns:a16="http://schemas.microsoft.com/office/drawing/2014/main" id="{C8AAE6E9-DC14-41C2-B040-2166C8C89CD9}"/>
              </a:ext>
            </a:extLst>
          </p:cNvPr>
          <p:cNvSpPr/>
          <p:nvPr/>
        </p:nvSpPr>
        <p:spPr>
          <a:xfrm>
            <a:off x="4743873" y="1291410"/>
            <a:ext cx="320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 Medium" panose="020B0503030604040103" pitchFamily="34" charset="0"/>
                <a:ea typeface="Chevin Pro Medium" charset="0"/>
                <a:cs typeface="Chevin Pro Medium" charset="0"/>
                <a:sym typeface="Helvetica Neue"/>
              </a:rPr>
              <a:t>3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 Medium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5" name="Прямоугольник 23">
            <a:extLst>
              <a:ext uri="{FF2B5EF4-FFF2-40B4-BE49-F238E27FC236}">
                <a16:creationId xmlns:a16="http://schemas.microsoft.com/office/drawing/2014/main" id="{A85D6D4B-E77B-4246-9BC0-C77A93BEE9CB}"/>
              </a:ext>
            </a:extLst>
          </p:cNvPr>
          <p:cNvSpPr/>
          <p:nvPr/>
        </p:nvSpPr>
        <p:spPr>
          <a:xfrm>
            <a:off x="6867641" y="1291410"/>
            <a:ext cx="320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 Medium" panose="020B0503030604040103" pitchFamily="34" charset="0"/>
                <a:ea typeface="Chevin Pro Medium" charset="0"/>
                <a:cs typeface="Chevin Pro Medium" charset="0"/>
                <a:sym typeface="Helvetica Neue"/>
              </a:rPr>
              <a:t>4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 Medium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6" name="Треугольник 2">
            <a:extLst>
              <a:ext uri="{FF2B5EF4-FFF2-40B4-BE49-F238E27FC236}">
                <a16:creationId xmlns:a16="http://schemas.microsoft.com/office/drawing/2014/main" id="{CDE19D12-D53A-4453-9052-0D4C4627E3C4}"/>
              </a:ext>
            </a:extLst>
          </p:cNvPr>
          <p:cNvSpPr/>
          <p:nvPr/>
        </p:nvSpPr>
        <p:spPr>
          <a:xfrm rot="5400000">
            <a:off x="2058032" y="1406863"/>
            <a:ext cx="359323" cy="191582"/>
          </a:xfrm>
          <a:prstGeom prst="triangle">
            <a:avLst/>
          </a:prstGeom>
          <a:solidFill>
            <a:srgbClr val="001C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7" name="Треугольник 24">
            <a:extLst>
              <a:ext uri="{FF2B5EF4-FFF2-40B4-BE49-F238E27FC236}">
                <a16:creationId xmlns:a16="http://schemas.microsoft.com/office/drawing/2014/main" id="{D433C6B3-5DE0-40FB-B028-C61DFFEA39E5}"/>
              </a:ext>
            </a:extLst>
          </p:cNvPr>
          <p:cNvSpPr/>
          <p:nvPr/>
        </p:nvSpPr>
        <p:spPr>
          <a:xfrm rot="5400000">
            <a:off x="4167036" y="1406863"/>
            <a:ext cx="359323" cy="191582"/>
          </a:xfrm>
          <a:prstGeom prst="triangle">
            <a:avLst/>
          </a:prstGeom>
          <a:solidFill>
            <a:srgbClr val="273A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8" name="Треугольник 25">
            <a:extLst>
              <a:ext uri="{FF2B5EF4-FFF2-40B4-BE49-F238E27FC236}">
                <a16:creationId xmlns:a16="http://schemas.microsoft.com/office/drawing/2014/main" id="{6E2E79B7-63FA-46C8-93B0-C10955A9B661}"/>
              </a:ext>
            </a:extLst>
          </p:cNvPr>
          <p:cNvSpPr/>
          <p:nvPr/>
        </p:nvSpPr>
        <p:spPr>
          <a:xfrm rot="5400000">
            <a:off x="6332412" y="1406863"/>
            <a:ext cx="359323" cy="191582"/>
          </a:xfrm>
          <a:prstGeom prst="triangle">
            <a:avLst/>
          </a:prstGeom>
          <a:solidFill>
            <a:srgbClr val="2753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1964B-5742-47D3-B28B-20D075FBF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104" y="2094838"/>
            <a:ext cx="1706848" cy="65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Небольшое описание опции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7B9CF0C-D9F3-4CA5-942A-22B49094BD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42165" y="2093930"/>
            <a:ext cx="1706848" cy="65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Небольшое описание опции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D7D0175-D3FD-4A0C-9B8B-39D4ADB1DB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08056" y="2093931"/>
            <a:ext cx="1706848" cy="65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Небольшое описание опции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F8873CF-9A96-481B-BAF2-7ABEC56BEB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16246" y="2006287"/>
            <a:ext cx="1706848" cy="65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Небольшое описание опции</a:t>
            </a:r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id="{A88E3F70-ACB9-E247-AF03-B61C7D623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1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13CFA1C-BBDA-45A1-A943-B5790F30DE17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35104" y="1231976"/>
            <a:ext cx="8219997" cy="2923889"/>
          </a:xfrm>
          <a:prstGeom prst="rect">
            <a:avLst/>
          </a:prstGeom>
        </p:spPr>
        <p:txBody>
          <a:bodyPr anchor="b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Basis Grotesque Pro Medium" panose="02000603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Basis Grotesque Pro Medium" panose="02000603030000020004" pitchFamily="50" charset="0"/>
              </a:rPr>
              <a:t>Графики (</a:t>
            </a:r>
            <a:r>
              <a:rPr lang="en-US" sz="1000" dirty="0">
                <a:latin typeface="Basis Grotesque Pro Medium" panose="02000603030000020004" pitchFamily="50" charset="0"/>
              </a:rPr>
              <a:t>charts</a:t>
            </a:r>
            <a:r>
              <a:rPr lang="ru-RU" sz="1000" dirty="0">
                <a:latin typeface="Basis Grotesque Pro Medium" panose="02000603030000020004" pitchFamily="50" charset="0"/>
              </a:rPr>
              <a:t>)</a:t>
            </a:r>
            <a:endParaRPr lang="ru-RU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5B4B8ACF-6B44-3B4E-B7C2-29DFE97085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98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2">
            <a:extLst>
              <a:ext uri="{FF2B5EF4-FFF2-40B4-BE49-F238E27FC236}">
                <a16:creationId xmlns:a16="http://schemas.microsoft.com/office/drawing/2014/main" id="{18E2B12D-0230-48F5-934D-AEA2BED9668F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697936" y="985581"/>
            <a:ext cx="4112062" cy="3681928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1000">
                <a:latin typeface="Basis Grotesque Pro Medium" panose="02000603030000020004" pitchFamily="50" charset="0"/>
              </a:defRPr>
            </a:lvl1pPr>
          </a:lstStyle>
          <a:p>
            <a:r>
              <a:rPr lang="ru-RU" sz="1000" dirty="0">
                <a:latin typeface="Basis Grotesque Pro Medium" panose="02000603030000020004" pitchFamily="50" charset="0"/>
              </a:rPr>
              <a:t>Графики (</a:t>
            </a:r>
            <a:r>
              <a:rPr lang="en-US" sz="1000" dirty="0">
                <a:latin typeface="Basis Grotesque Pro Medium" panose="02000603030000020004" pitchFamily="50" charset="0"/>
              </a:rPr>
              <a:t>charts</a:t>
            </a:r>
            <a:r>
              <a:rPr lang="ru-RU" sz="1000" dirty="0">
                <a:latin typeface="Basis Grotesque Pro Medium" panose="02000603030000020004" pitchFamily="50" charset="0"/>
              </a:rPr>
              <a:t>)</a:t>
            </a:r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6128D1-849B-1B46-B793-6EDE1EA6D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104" y="1865313"/>
            <a:ext cx="3708400" cy="1801347"/>
          </a:xfrm>
          <a:prstGeom prst="rect">
            <a:avLst/>
          </a:prstGeom>
        </p:spPr>
        <p:txBody>
          <a:bodyPr lIns="0" tIns="90000">
            <a:spAutoFit/>
          </a:bodyPr>
          <a:lstStyle>
            <a:lvl1pPr marL="0" indent="0">
              <a:lnSpc>
                <a:spcPct val="130000"/>
              </a:lnSpc>
              <a:buNone/>
              <a:defRPr sz="14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</p:txBody>
      </p:sp>
      <p:sp>
        <p:nvSpPr>
          <p:cNvPr id="8" name="Заголовок 17">
            <a:extLst>
              <a:ext uri="{FF2B5EF4-FFF2-40B4-BE49-F238E27FC236}">
                <a16:creationId xmlns:a16="http://schemas.microsoft.com/office/drawing/2014/main" id="{880BE3AF-AC26-E548-9A40-E1DA1B333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1">
            <a:extLst>
              <a:ext uri="{FF2B5EF4-FFF2-40B4-BE49-F238E27FC236}">
                <a16:creationId xmlns:a16="http://schemas.microsoft.com/office/drawing/2014/main" id="{2BE47A98-BD81-42FD-9699-18B6F8F74C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78356" y="0"/>
            <a:ext cx="4668063" cy="51444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000">
                <a:latin typeface="Basis Grotesque Pro Medium" panose="02000603030000020004" pitchFamily="50" charset="0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 err="1"/>
              <a:t>Кадрировать</a:t>
            </a:r>
            <a:r>
              <a:rPr lang="ru-RU" dirty="0"/>
              <a:t>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4" name="Прямоугольник 6">
            <a:extLst>
              <a:ext uri="{FF2B5EF4-FFF2-40B4-BE49-F238E27FC236}">
                <a16:creationId xmlns:a16="http://schemas.microsoft.com/office/drawing/2014/main" id="{18BB4E71-69F8-46EE-A45E-22EBDD5B058B}"/>
              </a:ext>
            </a:extLst>
          </p:cNvPr>
          <p:cNvSpPr/>
          <p:nvPr userDrawn="1"/>
        </p:nvSpPr>
        <p:spPr>
          <a:xfrm>
            <a:off x="0" y="-6438"/>
            <a:ext cx="6369607" cy="5150838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FF8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5F0E834-2542-DC4A-9103-756397EDB8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045" y="3361290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12F7A60-0C60-174F-A0F4-BCAD3AF53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23" y="215526"/>
            <a:ext cx="720876" cy="1008236"/>
          </a:xfrm>
          <a:prstGeom prst="rect">
            <a:avLst/>
          </a:prstGeom>
        </p:spPr>
      </p:pic>
      <p:sp>
        <p:nvSpPr>
          <p:cNvPr id="8" name="Заголовок 17">
            <a:extLst>
              <a:ext uri="{FF2B5EF4-FFF2-40B4-BE49-F238E27FC236}">
                <a16:creationId xmlns:a16="http://schemas.microsoft.com/office/drawing/2014/main" id="{CEC4D5E2-FF2B-BC42-9715-CED34D05A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639" y="1772428"/>
            <a:ext cx="5874762" cy="144655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4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88817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A6A25AB8-8BA2-470C-932E-C31EBA09C974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428368" y="1096168"/>
            <a:ext cx="8226734" cy="2951163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000">
                <a:latin typeface="Basis Grotesque Pro Medium" panose="02000603030000020004" pitchFamily="50" charset="0"/>
              </a:defRPr>
            </a:lvl1pPr>
          </a:lstStyle>
          <a:p>
            <a:r>
              <a:rPr lang="ru-RU" sz="1000" dirty="0">
                <a:latin typeface="Basis Grotesque Pro Medium" panose="02000603030000020004" pitchFamily="50" charset="0"/>
              </a:rPr>
              <a:t>таблица</a:t>
            </a:r>
            <a:endParaRPr lang="ru-RU" dirty="0"/>
          </a:p>
        </p:txBody>
      </p:sp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BB7411CB-48D6-9748-B220-D4EF5B68A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74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8AFCCBC-A38D-E940-AE46-05C95C3F58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104" y="1865313"/>
            <a:ext cx="3708400" cy="1801347"/>
          </a:xfrm>
          <a:prstGeom prst="rect">
            <a:avLst/>
          </a:prstGeom>
        </p:spPr>
        <p:txBody>
          <a:bodyPr lIns="0" tIns="90000">
            <a:spAutoFit/>
          </a:bodyPr>
          <a:lstStyle>
            <a:lvl1pPr marL="0" indent="0">
              <a:lnSpc>
                <a:spcPct val="130000"/>
              </a:lnSpc>
              <a:buNone/>
              <a:defRPr sz="1400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 </a:t>
            </a: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63CCB78C-5CB4-0247-9E85-FCE786706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104" y="230066"/>
            <a:ext cx="8219998" cy="43396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4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2" name="Table Placeholder 2">
            <a:extLst>
              <a:ext uri="{FF2B5EF4-FFF2-40B4-BE49-F238E27FC236}">
                <a16:creationId xmlns:a16="http://schemas.microsoft.com/office/drawing/2014/main" id="{E82338DC-503D-834B-8219-13EADBD77F47}"/>
              </a:ext>
            </a:extLst>
          </p:cNvPr>
          <p:cNvSpPr>
            <a:spLocks noGrp="1"/>
          </p:cNvSpPr>
          <p:nvPr>
            <p:ph type="tbl" sz="quarter" idx="20" hasCustomPrompt="1"/>
          </p:nvPr>
        </p:nvSpPr>
        <p:spPr>
          <a:xfrm>
            <a:off x="4697936" y="1231900"/>
            <a:ext cx="3957166" cy="2951163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000">
                <a:latin typeface="Basis Grotesque Pro Medium" panose="02000603030000020004" pitchFamily="50" charset="0"/>
              </a:defRPr>
            </a:lvl1pPr>
          </a:lstStyle>
          <a:p>
            <a:r>
              <a:rPr lang="ru-RU" sz="1000" dirty="0">
                <a:latin typeface="Basis Grotesque Pro Medium" panose="02000603030000020004" pitchFamily="50" charset="0"/>
              </a:rPr>
              <a:t>таблица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84164" y="4689919"/>
            <a:ext cx="36099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" y="4538491"/>
            <a:ext cx="1415954" cy="3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95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3">
    <p:bg>
      <p:bgPr>
        <a:solidFill>
          <a:srgbClr val="77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7">
            <a:extLst>
              <a:ext uri="{FF2B5EF4-FFF2-40B4-BE49-F238E27FC236}">
                <a16:creationId xmlns:a16="http://schemas.microsoft.com/office/drawing/2014/main" id="{5DF24D8D-5C2A-42A5-9F06-F7DE93ECD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 algn="l">
              <a:defRPr sz="7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4732EA3-7D9A-4AED-B22E-01D8EC899C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43" y="2507489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15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1902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rgbClr val="001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CA8B788E-4662-C149-9FD0-5D07E6A00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43" y="233097"/>
            <a:ext cx="8185873" cy="2246769"/>
          </a:xfrm>
          <a:prstGeom prst="rect">
            <a:avLst/>
          </a:prstGeom>
        </p:spPr>
        <p:txBody>
          <a:bodyPr lIns="0">
            <a:spAutoFit/>
          </a:bodyPr>
          <a:lstStyle>
            <a:lvl1pPr algn="l">
              <a:defRPr sz="70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F1785AB-A91E-9240-890A-FC4A26A5C5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43" y="2507489"/>
            <a:ext cx="4371975" cy="5349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15" y="4538219"/>
            <a:ext cx="1418063" cy="3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089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05" r:id="rId2"/>
    <p:sldLayoutId id="2147483819" r:id="rId3"/>
    <p:sldLayoutId id="2147483733" r:id="rId4"/>
    <p:sldLayoutId id="2147483732" r:id="rId5"/>
    <p:sldLayoutId id="2147483731" r:id="rId6"/>
    <p:sldLayoutId id="2147483800" r:id="rId7"/>
    <p:sldLayoutId id="2147483709" r:id="rId8"/>
    <p:sldLayoutId id="2147483736" r:id="rId9"/>
    <p:sldLayoutId id="2147483737" r:id="rId10"/>
    <p:sldLayoutId id="2147483776" r:id="rId11"/>
    <p:sldLayoutId id="2147483801" r:id="rId12"/>
    <p:sldLayoutId id="2147483738" r:id="rId13"/>
  </p:sldLayoutIdLst>
  <p:transition spd="med"/>
  <p:hf hdr="0" ftr="0" dt="0"/>
  <p:txStyles>
    <p:titleStyle>
      <a:lvl1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857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1714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2571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3429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4286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5143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6000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6858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eaLnBrk="1" latinLnBrk="0" hangingPunct="1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81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802" r:id="rId2"/>
    <p:sldLayoutId id="2147483803" r:id="rId3"/>
    <p:sldLayoutId id="2147483804" r:id="rId4"/>
    <p:sldLayoutId id="2147483805" r:id="rId5"/>
    <p:sldLayoutId id="2147483782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791" r:id="rId12"/>
    <p:sldLayoutId id="2147483811" r:id="rId13"/>
    <p:sldLayoutId id="2147483812" r:id="rId14"/>
    <p:sldLayoutId id="2147483813" r:id="rId15"/>
    <p:sldLayoutId id="2147483814" r:id="rId16"/>
    <p:sldLayoutId id="2147483783" r:id="rId17"/>
    <p:sldLayoutId id="2147483815" r:id="rId18"/>
    <p:sldLayoutId id="2147483816" r:id="rId19"/>
    <p:sldLayoutId id="2147483718" r:id="rId20"/>
  </p:sldLayoutIdLst>
  <p:hf hdr="0" ftr="0" dt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26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85" r:id="rId2"/>
    <p:sldLayoutId id="2147483790" r:id="rId3"/>
    <p:sldLayoutId id="2147483784" r:id="rId4"/>
    <p:sldLayoutId id="2147483741" r:id="rId5"/>
    <p:sldLayoutId id="2147483786" r:id="rId6"/>
    <p:sldLayoutId id="2147483787" r:id="rId7"/>
  </p:sldLayoutIdLst>
  <p:hf hdr="0" ftr="0" dt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9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744" r:id="rId2"/>
    <p:sldLayoutId id="2147483836" r:id="rId3"/>
    <p:sldLayoutId id="2147483829" r:id="rId4"/>
    <p:sldLayoutId id="2147483745" r:id="rId5"/>
    <p:sldLayoutId id="2147483830" r:id="rId6"/>
    <p:sldLayoutId id="2147483747" r:id="rId7"/>
    <p:sldLayoutId id="2147483749" r:id="rId8"/>
    <p:sldLayoutId id="2147483750" r:id="rId9"/>
    <p:sldLayoutId id="2147483751" r:id="rId10"/>
    <p:sldLayoutId id="2147483753" r:id="rId11"/>
    <p:sldLayoutId id="2147483754" r:id="rId12"/>
    <p:sldLayoutId id="2147483755" r:id="rId13"/>
    <p:sldLayoutId id="2147483756" r:id="rId14"/>
    <p:sldLayoutId id="2147483758" r:id="rId15"/>
    <p:sldLayoutId id="2147483760" r:id="rId16"/>
    <p:sldLayoutId id="2147483761" r:id="rId17"/>
    <p:sldLayoutId id="2147483762" r:id="rId18"/>
    <p:sldLayoutId id="2147483832" r:id="rId19"/>
    <p:sldLayoutId id="214748383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69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01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1CD76E4-059A-4319-8890-01DF2207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39" y="1772428"/>
            <a:ext cx="4965701" cy="1569660"/>
          </a:xfrm>
        </p:spPr>
        <p:txBody>
          <a:bodyPr/>
          <a:lstStyle/>
          <a:p>
            <a:r>
              <a:rPr lang="ru-RU" sz="3200" dirty="0">
                <a:latin typeface="Rostelecom Basis" panose="020B0503030604040103" pitchFamily="34" charset="0"/>
                <a:cs typeface="Arial" panose="020B0604020202020204" pitchFamily="34" charset="0"/>
              </a:rPr>
              <a:t>Границы ответственности ИБ за действия сотрудников компании</a:t>
            </a:r>
            <a:r>
              <a:rPr lang="en-US" sz="3200" dirty="0">
                <a:latin typeface="Rostelecom Basis" panose="020B0503030604040103" pitchFamily="34" charset="0"/>
                <a:cs typeface="Arial" panose="020B0604020202020204" pitchFamily="34" charset="0"/>
              </a:rPr>
              <a:t>: </a:t>
            </a:r>
            <a:r>
              <a:rPr lang="ru-RU" sz="3200" dirty="0">
                <a:latin typeface="Rostelecom Basis" panose="020B0503030604040103" pitchFamily="34" charset="0"/>
                <a:cs typeface="Arial" panose="020B0604020202020204" pitchFamily="34" charset="0"/>
              </a:rPr>
              <a:t>план-факт</a:t>
            </a:r>
            <a:endParaRPr lang="ru-RU" sz="3200" dirty="0">
              <a:latin typeface="Rostelecom Basis" panose="020B0503030604040103" pitchFamily="34" charset="0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F071060A-D0DD-4937-8D95-B035AD632F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6045" y="3361290"/>
            <a:ext cx="4371975" cy="534988"/>
          </a:xfrm>
        </p:spPr>
        <p:txBody>
          <a:bodyPr/>
          <a:lstStyle/>
          <a:p>
            <a:endParaRPr lang="ru-RU" sz="1800" dirty="0">
              <a:cs typeface="Arial" panose="020B0604020202020204" pitchFamily="34" charset="0"/>
            </a:endParaRPr>
          </a:p>
          <a:p>
            <a:r>
              <a:rPr lang="ru-RU" sz="1400" b="1" dirty="0">
                <a:cs typeface="Arial" panose="020B0604020202020204" pitchFamily="34" charset="0"/>
              </a:rPr>
              <a:t>Косова Юлия</a:t>
            </a:r>
            <a:r>
              <a:rPr lang="en-US" sz="1400" b="1" dirty="0">
                <a:cs typeface="Arial" panose="020B0604020202020204" pitchFamily="34" charset="0"/>
              </a:rPr>
              <a:t>, </a:t>
            </a:r>
            <a:r>
              <a:rPr lang="ru-RU" sz="1400" b="1" dirty="0">
                <a:cs typeface="Arial" panose="020B0604020202020204" pitchFamily="34" charset="0"/>
              </a:rPr>
              <a:t>Аналитик рынка</a:t>
            </a:r>
          </a:p>
        </p:txBody>
      </p:sp>
    </p:spTree>
    <p:extLst>
      <p:ext uri="{BB962C8B-B14F-4D97-AF65-F5344CB8AC3E}">
        <p14:creationId xmlns:p14="http://schemas.microsoft.com/office/powerpoint/2010/main" val="4009158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3995" y="337917"/>
            <a:ext cx="8219998" cy="433965"/>
          </a:xfrm>
        </p:spPr>
        <p:txBody>
          <a:bodyPr/>
          <a:lstStyle/>
          <a:p>
            <a:r>
              <a:rPr lang="ru-RU" dirty="0"/>
              <a:t>Контакты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554469" y="2661233"/>
            <a:ext cx="3899049" cy="685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F07F00"/>
              </a:buClr>
              <a:buNone/>
            </a:pPr>
            <a:endParaRPr lang="ru-RU" sz="1400" dirty="0">
              <a:solidFill>
                <a:srgbClr val="FF8218"/>
              </a:solidFill>
              <a:latin typeface="Rostelecom Basis" panose="020B0503030604040103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F07F00"/>
              </a:buClr>
              <a:buNone/>
            </a:pPr>
            <a:r>
              <a:rPr lang="en-US" sz="1400" dirty="0">
                <a:solidFill>
                  <a:srgbClr val="FF8218"/>
                </a:solidFill>
                <a:latin typeface="Rostelecom Basis" panose="020B0503030604040103" pitchFamily="34" charset="0"/>
              </a:rPr>
              <a:t>Email:   </a:t>
            </a:r>
            <a:r>
              <a:rPr lang="en-US" sz="1400" b="0" dirty="0">
                <a:latin typeface="Rostelecom Basis" panose="020B0503030604040103" pitchFamily="34" charset="0"/>
              </a:rPr>
              <a:t>y.kosova@rt-solar.ru</a:t>
            </a:r>
            <a:r>
              <a:rPr lang="ru-RU" sz="1400" b="0" dirty="0">
                <a:latin typeface="Rostelecom Basis" panose="020B0503030604040103" pitchFamily="34" charset="0"/>
              </a:rPr>
              <a:t> </a:t>
            </a:r>
            <a:r>
              <a:rPr lang="en-US" sz="1400" b="0" dirty="0">
                <a:latin typeface="Rostelecom Basis" panose="020B0503030604040103" pitchFamily="34" charset="0"/>
              </a:rPr>
              <a:t> </a:t>
            </a:r>
            <a:r>
              <a:rPr lang="ru-RU" sz="1400" b="0" dirty="0">
                <a:latin typeface="Rostelecom Basis" panose="020B0503030604040103" pitchFamily="34" charset="0"/>
              </a:rPr>
              <a:t> </a:t>
            </a:r>
            <a:br>
              <a:rPr lang="ru-RU" sz="1400" b="0" dirty="0">
                <a:latin typeface="Rostelecom Basis" panose="020B0503030604040103" pitchFamily="34" charset="0"/>
              </a:rPr>
            </a:br>
            <a:r>
              <a:rPr lang="ru-RU" sz="1400" dirty="0">
                <a:solidFill>
                  <a:srgbClr val="FF8218"/>
                </a:solidFill>
                <a:latin typeface="Rostelecom Basis" panose="020B0503030604040103" pitchFamily="34" charset="0"/>
              </a:rPr>
              <a:t>Тел</a:t>
            </a:r>
            <a:r>
              <a:rPr lang="en-US" sz="1400" dirty="0">
                <a:solidFill>
                  <a:srgbClr val="FF8218"/>
                </a:solidFill>
                <a:latin typeface="Rostelecom Basis" panose="020B0503030604040103" pitchFamily="34" charset="0"/>
              </a:rPr>
              <a:t>:</a:t>
            </a:r>
            <a:r>
              <a:rPr lang="ru-RU" sz="1400" dirty="0">
                <a:solidFill>
                  <a:srgbClr val="FF8218"/>
                </a:solidFill>
                <a:latin typeface="Rostelecom Basis" panose="020B0503030604040103" pitchFamily="34" charset="0"/>
              </a:rPr>
              <a:t> </a:t>
            </a:r>
            <a:r>
              <a:rPr lang="ru-RU" sz="1400" b="0" dirty="0">
                <a:latin typeface="Rostelecom Basis" panose="020B0503030604040103" pitchFamily="34" charset="0"/>
              </a:rPr>
              <a:t>+7 916 240-39-20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2"/>
          </p:nvPr>
        </p:nvSpPr>
        <p:spPr>
          <a:xfrm>
            <a:off x="2634096" y="1425905"/>
            <a:ext cx="4361674" cy="444822"/>
          </a:xfrm>
        </p:spPr>
        <p:txBody>
          <a:bodyPr/>
          <a:lstStyle/>
          <a:p>
            <a:r>
              <a:rPr lang="ru-RU" sz="2000" dirty="0">
                <a:latin typeface="Rostelecom Basis" panose="020B0503030604040103" pitchFamily="34" charset="0"/>
              </a:rPr>
              <a:t>Косова Юлия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3"/>
          </p:nvPr>
        </p:nvSpPr>
        <p:spPr>
          <a:xfrm>
            <a:off x="2634096" y="1948535"/>
            <a:ext cx="4243145" cy="55399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1400" dirty="0"/>
              <a:t>Направление аналитики рынка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Компания </a:t>
            </a:r>
            <a:r>
              <a:rPr lang="en-US" sz="1400" dirty="0"/>
              <a:t>“</a:t>
            </a:r>
            <a:r>
              <a:rPr lang="ru-RU" sz="1400" dirty="0"/>
              <a:t>Ростелеком Солар</a:t>
            </a:r>
            <a:r>
              <a:rPr lang="en-US" sz="1400" dirty="0"/>
              <a:t>”</a:t>
            </a:r>
            <a:r>
              <a:rPr lang="ru-RU" sz="1400" dirty="0"/>
              <a:t>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658CB3C-2FD1-44A8-A04F-6138BF308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60" y="1378533"/>
            <a:ext cx="1631379" cy="21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0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599" y="163081"/>
            <a:ext cx="8219998" cy="931024"/>
          </a:xfrm>
        </p:spPr>
        <p:txBody>
          <a:bodyPr/>
          <a:lstStyle/>
          <a:p>
            <a:r>
              <a:rPr lang="ru-RU" sz="2000" dirty="0">
                <a:latin typeface="Rostelecom Basis" panose="020B0503030604040103" pitchFamily="34" charset="0"/>
                <a:cs typeface="Arial" panose="020B0604020202020204" pitchFamily="34" charset="0"/>
              </a:rPr>
              <a:t>Необходимо понять</a:t>
            </a:r>
            <a:r>
              <a:rPr lang="en-US" sz="2000" dirty="0">
                <a:latin typeface="Rostelecom Basis" panose="020B0503030604040103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Rostelecom Basis" panose="020B0503030604040103" pitchFamily="34" charset="0"/>
                <a:cs typeface="Arial" panose="020B0604020202020204" pitchFamily="34" charset="0"/>
              </a:rPr>
              <a:t>насколько важен уровень вовлеченности службы ИБ в процесс обучения и поддержки сотрудников компании</a:t>
            </a:r>
          </a:p>
        </p:txBody>
      </p:sp>
      <p:sp>
        <p:nvSpPr>
          <p:cNvPr id="12" name="Pentagon 5">
            <a:extLst>
              <a:ext uri="{FF2B5EF4-FFF2-40B4-BE49-F238E27FC236}">
                <a16:creationId xmlns:a16="http://schemas.microsoft.com/office/drawing/2014/main" id="{BE2B0A7E-060A-4BF9-AD92-859694F4C8B1}"/>
              </a:ext>
            </a:extLst>
          </p:cNvPr>
          <p:cNvSpPr/>
          <p:nvPr/>
        </p:nvSpPr>
        <p:spPr>
          <a:xfrm>
            <a:off x="334749" y="1066181"/>
            <a:ext cx="3981739" cy="3388593"/>
          </a:xfrm>
          <a:prstGeom prst="homePlate">
            <a:avLst>
              <a:gd name="adj" fmla="val 10071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/>
            </a:endParaRPr>
          </a:p>
        </p:txBody>
      </p: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BD87EE7A-BD01-4179-BBB0-9D2767668004}"/>
              </a:ext>
            </a:extLst>
          </p:cNvPr>
          <p:cNvCxnSpPr/>
          <p:nvPr/>
        </p:nvCxnSpPr>
        <p:spPr>
          <a:xfrm>
            <a:off x="481155" y="1667097"/>
            <a:ext cx="3384000" cy="0"/>
          </a:xfrm>
          <a:prstGeom prst="line">
            <a:avLst/>
          </a:prstGeom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56E42322-9BB1-48E0-901A-55ABF9374247}"/>
              </a:ext>
            </a:extLst>
          </p:cNvPr>
          <p:cNvSpPr txBox="1">
            <a:spLocks/>
          </p:cNvSpPr>
          <p:nvPr/>
        </p:nvSpPr>
        <p:spPr>
          <a:xfrm>
            <a:off x="1029753" y="1240588"/>
            <a:ext cx="3725942" cy="514043"/>
          </a:xfrm>
          <a:prstGeom prst="homePlate">
            <a:avLst>
              <a:gd name="adj" fmla="val 0"/>
            </a:avLst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/>
          <a:p>
            <a:pPr marL="88900" lvl="0" indent="-47625" algn="l" defTabSz="41029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Обоснование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cs typeface="Arial"/>
            </a:endParaRPr>
          </a:p>
        </p:txBody>
      </p:sp>
      <p:grpSp>
        <p:nvGrpSpPr>
          <p:cNvPr id="15" name="Group 18">
            <a:extLst>
              <a:ext uri="{FF2B5EF4-FFF2-40B4-BE49-F238E27FC236}">
                <a16:creationId xmlns:a16="http://schemas.microsoft.com/office/drawing/2014/main" id="{46F5703C-45F3-4877-809E-54302907AAE7}"/>
              </a:ext>
            </a:extLst>
          </p:cNvPr>
          <p:cNvGrpSpPr/>
          <p:nvPr/>
        </p:nvGrpSpPr>
        <p:grpSpPr>
          <a:xfrm>
            <a:off x="610123" y="1122533"/>
            <a:ext cx="378616" cy="471632"/>
            <a:chOff x="2655888" y="719138"/>
            <a:chExt cx="4859337" cy="6053137"/>
          </a:xfrm>
          <a:solidFill>
            <a:schemeClr val="accent5">
              <a:lumMod val="75000"/>
            </a:schemeClr>
          </a:solidFill>
        </p:grpSpPr>
        <p:sp>
          <p:nvSpPr>
            <p:cNvPr id="16" name="Freeform 1">
              <a:extLst>
                <a:ext uri="{FF2B5EF4-FFF2-40B4-BE49-F238E27FC236}">
                  <a16:creationId xmlns:a16="http://schemas.microsoft.com/office/drawing/2014/main" id="{E063F1F2-AC23-4840-863F-AB11339CA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719138"/>
              <a:ext cx="4859337" cy="6053137"/>
            </a:xfrm>
            <a:custGeom>
              <a:avLst/>
              <a:gdLst>
                <a:gd name="T0" fmla="*/ 6281 w 13500"/>
                <a:gd name="T1" fmla="*/ 14874 h 16813"/>
                <a:gd name="T2" fmla="*/ 6281 w 13500"/>
                <a:gd name="T3" fmla="*/ 14874 h 16813"/>
                <a:gd name="T4" fmla="*/ 12968 w 13500"/>
                <a:gd name="T5" fmla="*/ 5125 h 16813"/>
                <a:gd name="T6" fmla="*/ 12593 w 13500"/>
                <a:gd name="T7" fmla="*/ 3219 h 16813"/>
                <a:gd name="T8" fmla="*/ 8811 w 13500"/>
                <a:gd name="T9" fmla="*/ 625 h 16813"/>
                <a:gd name="T10" fmla="*/ 6843 w 13500"/>
                <a:gd name="T11" fmla="*/ 1063 h 16813"/>
                <a:gd name="T12" fmla="*/ 187 w 13500"/>
                <a:gd name="T13" fmla="*/ 10718 h 16813"/>
                <a:gd name="T14" fmla="*/ 0 w 13500"/>
                <a:gd name="T15" fmla="*/ 11187 h 16813"/>
                <a:gd name="T16" fmla="*/ 250 w 13500"/>
                <a:gd name="T17" fmla="*/ 16218 h 16813"/>
                <a:gd name="T18" fmla="*/ 937 w 13500"/>
                <a:gd name="T19" fmla="*/ 16687 h 16813"/>
                <a:gd name="T20" fmla="*/ 5844 w 13500"/>
                <a:gd name="T21" fmla="*/ 15249 h 16813"/>
                <a:gd name="T22" fmla="*/ 6281 w 13500"/>
                <a:gd name="T23" fmla="*/ 14874 h 16813"/>
                <a:gd name="T24" fmla="*/ 7405 w 13500"/>
                <a:gd name="T25" fmla="*/ 1688 h 16813"/>
                <a:gd name="T26" fmla="*/ 7405 w 13500"/>
                <a:gd name="T27" fmla="*/ 1688 h 16813"/>
                <a:gd name="T28" fmla="*/ 8530 w 13500"/>
                <a:gd name="T29" fmla="*/ 1438 h 16813"/>
                <a:gd name="T30" fmla="*/ 11968 w 13500"/>
                <a:gd name="T31" fmla="*/ 3813 h 16813"/>
                <a:gd name="T32" fmla="*/ 12186 w 13500"/>
                <a:gd name="T33" fmla="*/ 4875 h 16813"/>
                <a:gd name="T34" fmla="*/ 10968 w 13500"/>
                <a:gd name="T35" fmla="*/ 6719 h 16813"/>
                <a:gd name="T36" fmla="*/ 6250 w 13500"/>
                <a:gd name="T37" fmla="*/ 3500 h 16813"/>
                <a:gd name="T38" fmla="*/ 7405 w 13500"/>
                <a:gd name="T39" fmla="*/ 1688 h 16813"/>
                <a:gd name="T40" fmla="*/ 3781 w 13500"/>
                <a:gd name="T41" fmla="*/ 11093 h 16813"/>
                <a:gd name="T42" fmla="*/ 3781 w 13500"/>
                <a:gd name="T43" fmla="*/ 11093 h 16813"/>
                <a:gd name="T44" fmla="*/ 7093 w 13500"/>
                <a:gd name="T45" fmla="*/ 6313 h 16813"/>
                <a:gd name="T46" fmla="*/ 7624 w 13500"/>
                <a:gd name="T47" fmla="*/ 6250 h 16813"/>
                <a:gd name="T48" fmla="*/ 7718 w 13500"/>
                <a:gd name="T49" fmla="*/ 6782 h 16813"/>
                <a:gd name="T50" fmla="*/ 4437 w 13500"/>
                <a:gd name="T51" fmla="*/ 11562 h 16813"/>
                <a:gd name="T52" fmla="*/ 3875 w 13500"/>
                <a:gd name="T53" fmla="*/ 11624 h 16813"/>
                <a:gd name="T54" fmla="*/ 3781 w 13500"/>
                <a:gd name="T55" fmla="*/ 11093 h 16813"/>
                <a:gd name="T56" fmla="*/ 2406 w 13500"/>
                <a:gd name="T57" fmla="*/ 15124 h 16813"/>
                <a:gd name="T58" fmla="*/ 2406 w 13500"/>
                <a:gd name="T59" fmla="*/ 15124 h 16813"/>
                <a:gd name="T60" fmla="*/ 1250 w 13500"/>
                <a:gd name="T61" fmla="*/ 14312 h 16813"/>
                <a:gd name="T62" fmla="*/ 1094 w 13500"/>
                <a:gd name="T63" fmla="*/ 11593 h 16813"/>
                <a:gd name="T64" fmla="*/ 5094 w 13500"/>
                <a:gd name="T65" fmla="*/ 14343 h 16813"/>
                <a:gd name="T66" fmla="*/ 2406 w 13500"/>
                <a:gd name="T67" fmla="*/ 15124 h 16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00" h="16813">
                  <a:moveTo>
                    <a:pt x="6281" y="14874"/>
                  </a:moveTo>
                  <a:lnTo>
                    <a:pt x="6281" y="14874"/>
                  </a:lnTo>
                  <a:cubicBezTo>
                    <a:pt x="12968" y="5125"/>
                    <a:pt x="12968" y="5125"/>
                    <a:pt x="12968" y="5125"/>
                  </a:cubicBezTo>
                  <a:cubicBezTo>
                    <a:pt x="13499" y="4313"/>
                    <a:pt x="13030" y="3532"/>
                    <a:pt x="12593" y="3219"/>
                  </a:cubicBezTo>
                  <a:cubicBezTo>
                    <a:pt x="8811" y="625"/>
                    <a:pt x="8811" y="625"/>
                    <a:pt x="8811" y="625"/>
                  </a:cubicBezTo>
                  <a:cubicBezTo>
                    <a:pt x="7905" y="0"/>
                    <a:pt x="7249" y="594"/>
                    <a:pt x="6843" y="1063"/>
                  </a:cubicBezTo>
                  <a:cubicBezTo>
                    <a:pt x="187" y="10718"/>
                    <a:pt x="187" y="10718"/>
                    <a:pt x="187" y="10718"/>
                  </a:cubicBezTo>
                  <a:cubicBezTo>
                    <a:pt x="187" y="10718"/>
                    <a:pt x="0" y="10968"/>
                    <a:pt x="0" y="11187"/>
                  </a:cubicBezTo>
                  <a:cubicBezTo>
                    <a:pt x="250" y="16218"/>
                    <a:pt x="250" y="16218"/>
                    <a:pt x="250" y="16218"/>
                  </a:cubicBezTo>
                  <a:cubicBezTo>
                    <a:pt x="250" y="16687"/>
                    <a:pt x="594" y="16812"/>
                    <a:pt x="937" y="16687"/>
                  </a:cubicBezTo>
                  <a:cubicBezTo>
                    <a:pt x="5844" y="15249"/>
                    <a:pt x="5844" y="15249"/>
                    <a:pt x="5844" y="15249"/>
                  </a:cubicBezTo>
                  <a:cubicBezTo>
                    <a:pt x="5844" y="15249"/>
                    <a:pt x="6125" y="15124"/>
                    <a:pt x="6281" y="14874"/>
                  </a:cubicBezTo>
                  <a:close/>
                  <a:moveTo>
                    <a:pt x="7405" y="1688"/>
                  </a:moveTo>
                  <a:lnTo>
                    <a:pt x="7405" y="1688"/>
                  </a:lnTo>
                  <a:cubicBezTo>
                    <a:pt x="7405" y="1688"/>
                    <a:pt x="7780" y="969"/>
                    <a:pt x="8530" y="1438"/>
                  </a:cubicBezTo>
                  <a:cubicBezTo>
                    <a:pt x="11968" y="3813"/>
                    <a:pt x="11968" y="3813"/>
                    <a:pt x="11968" y="3813"/>
                  </a:cubicBezTo>
                  <a:cubicBezTo>
                    <a:pt x="11968" y="3813"/>
                    <a:pt x="12561" y="4219"/>
                    <a:pt x="12186" y="4875"/>
                  </a:cubicBezTo>
                  <a:cubicBezTo>
                    <a:pt x="10968" y="6719"/>
                    <a:pt x="10968" y="6719"/>
                    <a:pt x="10968" y="6719"/>
                  </a:cubicBezTo>
                  <a:cubicBezTo>
                    <a:pt x="6250" y="3500"/>
                    <a:pt x="6250" y="3500"/>
                    <a:pt x="6250" y="3500"/>
                  </a:cubicBezTo>
                  <a:lnTo>
                    <a:pt x="7405" y="1688"/>
                  </a:lnTo>
                  <a:close/>
                  <a:moveTo>
                    <a:pt x="3781" y="11093"/>
                  </a:moveTo>
                  <a:lnTo>
                    <a:pt x="3781" y="11093"/>
                  </a:lnTo>
                  <a:cubicBezTo>
                    <a:pt x="7093" y="6313"/>
                    <a:pt x="7093" y="6313"/>
                    <a:pt x="7093" y="6313"/>
                  </a:cubicBezTo>
                  <a:cubicBezTo>
                    <a:pt x="7374" y="6032"/>
                    <a:pt x="7624" y="6250"/>
                    <a:pt x="7624" y="6250"/>
                  </a:cubicBezTo>
                  <a:cubicBezTo>
                    <a:pt x="7811" y="6375"/>
                    <a:pt x="7843" y="6625"/>
                    <a:pt x="7718" y="6782"/>
                  </a:cubicBezTo>
                  <a:cubicBezTo>
                    <a:pt x="4437" y="11562"/>
                    <a:pt x="4437" y="11562"/>
                    <a:pt x="4437" y="11562"/>
                  </a:cubicBezTo>
                  <a:cubicBezTo>
                    <a:pt x="4125" y="11843"/>
                    <a:pt x="3875" y="11624"/>
                    <a:pt x="3875" y="11624"/>
                  </a:cubicBezTo>
                  <a:cubicBezTo>
                    <a:pt x="3687" y="11499"/>
                    <a:pt x="3656" y="11281"/>
                    <a:pt x="3781" y="11093"/>
                  </a:cubicBezTo>
                  <a:close/>
                  <a:moveTo>
                    <a:pt x="2406" y="15124"/>
                  </a:moveTo>
                  <a:lnTo>
                    <a:pt x="2406" y="15124"/>
                  </a:lnTo>
                  <a:cubicBezTo>
                    <a:pt x="2375" y="15093"/>
                    <a:pt x="1250" y="14312"/>
                    <a:pt x="1250" y="14312"/>
                  </a:cubicBezTo>
                  <a:cubicBezTo>
                    <a:pt x="1094" y="11593"/>
                    <a:pt x="1094" y="11593"/>
                    <a:pt x="1094" y="11593"/>
                  </a:cubicBezTo>
                  <a:cubicBezTo>
                    <a:pt x="5094" y="14343"/>
                    <a:pt x="5094" y="14343"/>
                    <a:pt x="5094" y="14343"/>
                  </a:cubicBezTo>
                  <a:lnTo>
                    <a:pt x="2406" y="151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0BB371A3-E7DD-4B66-9080-5F78F78F6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5" y="6456363"/>
              <a:ext cx="3633788" cy="280987"/>
            </a:xfrm>
            <a:custGeom>
              <a:avLst/>
              <a:gdLst>
                <a:gd name="T0" fmla="*/ 9686 w 10094"/>
                <a:gd name="T1" fmla="*/ 0 h 782"/>
                <a:gd name="T2" fmla="*/ 9686 w 10094"/>
                <a:gd name="T3" fmla="*/ 0 h 782"/>
                <a:gd name="T4" fmla="*/ 2656 w 10094"/>
                <a:gd name="T5" fmla="*/ 0 h 782"/>
                <a:gd name="T6" fmla="*/ 0 w 10094"/>
                <a:gd name="T7" fmla="*/ 781 h 782"/>
                <a:gd name="T8" fmla="*/ 9686 w 10094"/>
                <a:gd name="T9" fmla="*/ 781 h 782"/>
                <a:gd name="T10" fmla="*/ 10061 w 10094"/>
                <a:gd name="T11" fmla="*/ 406 h 782"/>
                <a:gd name="T12" fmla="*/ 9686 w 10094"/>
                <a:gd name="T13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94" h="782">
                  <a:moveTo>
                    <a:pt x="9686" y="0"/>
                  </a:moveTo>
                  <a:lnTo>
                    <a:pt x="9686" y="0"/>
                  </a:lnTo>
                  <a:cubicBezTo>
                    <a:pt x="2656" y="0"/>
                    <a:pt x="2656" y="0"/>
                    <a:pt x="2656" y="0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9686" y="781"/>
                    <a:pt x="9686" y="781"/>
                    <a:pt x="9686" y="781"/>
                  </a:cubicBezTo>
                  <a:cubicBezTo>
                    <a:pt x="9874" y="781"/>
                    <a:pt x="10061" y="625"/>
                    <a:pt x="10061" y="406"/>
                  </a:cubicBezTo>
                  <a:cubicBezTo>
                    <a:pt x="10061" y="406"/>
                    <a:pt x="10093" y="0"/>
                    <a:pt x="968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" name="Pentagon 6">
            <a:extLst>
              <a:ext uri="{FF2B5EF4-FFF2-40B4-BE49-F238E27FC236}">
                <a16:creationId xmlns:a16="http://schemas.microsoft.com/office/drawing/2014/main" id="{14B4F305-D660-44C7-A8A9-77092D999733}"/>
              </a:ext>
            </a:extLst>
          </p:cNvPr>
          <p:cNvSpPr/>
          <p:nvPr/>
        </p:nvSpPr>
        <p:spPr>
          <a:xfrm>
            <a:off x="4560160" y="1066181"/>
            <a:ext cx="4102686" cy="3388593"/>
          </a:xfrm>
          <a:prstGeom prst="homePlate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/>
            </a:endParaRPr>
          </a:p>
        </p:txBody>
      </p:sp>
      <p:grpSp>
        <p:nvGrpSpPr>
          <p:cNvPr id="19" name="Group 220">
            <a:extLst>
              <a:ext uri="{FF2B5EF4-FFF2-40B4-BE49-F238E27FC236}">
                <a16:creationId xmlns:a16="http://schemas.microsoft.com/office/drawing/2014/main" id="{19D2BF0B-4F3A-4A1A-AB01-5AAE911CF902}"/>
              </a:ext>
            </a:extLst>
          </p:cNvPr>
          <p:cNvGrpSpPr/>
          <p:nvPr/>
        </p:nvGrpSpPr>
        <p:grpSpPr>
          <a:xfrm>
            <a:off x="4857216" y="1137519"/>
            <a:ext cx="554037" cy="460375"/>
            <a:chOff x="3268663" y="3298825"/>
            <a:chExt cx="554037" cy="460375"/>
          </a:xfrm>
          <a:solidFill>
            <a:schemeClr val="accent5">
              <a:lumMod val="75000"/>
            </a:schemeClr>
          </a:solidFill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FF71B68-4598-498C-BD9A-6742105CE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850" y="3475038"/>
              <a:ext cx="184150" cy="153988"/>
            </a:xfrm>
            <a:custGeom>
              <a:avLst/>
              <a:gdLst/>
              <a:ahLst/>
              <a:cxnLst>
                <a:cxn ang="0">
                  <a:pos x="310" y="222"/>
                </a:cxn>
                <a:cxn ang="0">
                  <a:pos x="219" y="189"/>
                </a:cxn>
                <a:cxn ang="0">
                  <a:pos x="219" y="171"/>
                </a:cxn>
                <a:cxn ang="0">
                  <a:pos x="253" y="94"/>
                </a:cxn>
                <a:cxn ang="0">
                  <a:pos x="174" y="0"/>
                </a:cxn>
                <a:cxn ang="0">
                  <a:pos x="95" y="94"/>
                </a:cxn>
                <a:cxn ang="0">
                  <a:pos x="129" y="171"/>
                </a:cxn>
                <a:cxn ang="0">
                  <a:pos x="129" y="189"/>
                </a:cxn>
                <a:cxn ang="0">
                  <a:pos x="39" y="222"/>
                </a:cxn>
                <a:cxn ang="0">
                  <a:pos x="14" y="290"/>
                </a:cxn>
                <a:cxn ang="0">
                  <a:pos x="166" y="290"/>
                </a:cxn>
                <a:cxn ang="0">
                  <a:pos x="183" y="290"/>
                </a:cxn>
                <a:cxn ang="0">
                  <a:pos x="335" y="290"/>
                </a:cxn>
                <a:cxn ang="0">
                  <a:pos x="310" y="222"/>
                </a:cxn>
              </a:cxnLst>
              <a:rect l="0" t="0" r="r" b="b"/>
              <a:pathLst>
                <a:path w="348" h="290">
                  <a:moveTo>
                    <a:pt x="310" y="222"/>
                  </a:moveTo>
                  <a:cubicBezTo>
                    <a:pt x="271" y="203"/>
                    <a:pt x="219" y="189"/>
                    <a:pt x="219" y="189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40" y="154"/>
                    <a:pt x="253" y="126"/>
                    <a:pt x="253" y="94"/>
                  </a:cubicBezTo>
                  <a:cubicBezTo>
                    <a:pt x="253" y="42"/>
                    <a:pt x="218" y="0"/>
                    <a:pt x="174" y="0"/>
                  </a:cubicBezTo>
                  <a:cubicBezTo>
                    <a:pt x="131" y="0"/>
                    <a:pt x="95" y="42"/>
                    <a:pt x="95" y="94"/>
                  </a:cubicBezTo>
                  <a:cubicBezTo>
                    <a:pt x="95" y="126"/>
                    <a:pt x="109" y="154"/>
                    <a:pt x="129" y="171"/>
                  </a:cubicBezTo>
                  <a:cubicBezTo>
                    <a:pt x="129" y="189"/>
                    <a:pt x="129" y="189"/>
                    <a:pt x="129" y="189"/>
                  </a:cubicBezTo>
                  <a:cubicBezTo>
                    <a:pt x="129" y="189"/>
                    <a:pt x="78" y="203"/>
                    <a:pt x="39" y="222"/>
                  </a:cubicBezTo>
                  <a:cubicBezTo>
                    <a:pt x="0" y="242"/>
                    <a:pt x="14" y="290"/>
                    <a:pt x="14" y="290"/>
                  </a:cubicBezTo>
                  <a:cubicBezTo>
                    <a:pt x="166" y="290"/>
                    <a:pt x="166" y="290"/>
                    <a:pt x="166" y="290"/>
                  </a:cubicBezTo>
                  <a:cubicBezTo>
                    <a:pt x="183" y="290"/>
                    <a:pt x="183" y="290"/>
                    <a:pt x="183" y="290"/>
                  </a:cubicBezTo>
                  <a:cubicBezTo>
                    <a:pt x="335" y="290"/>
                    <a:pt x="335" y="290"/>
                    <a:pt x="335" y="290"/>
                  </a:cubicBezTo>
                  <a:cubicBezTo>
                    <a:pt x="335" y="290"/>
                    <a:pt x="348" y="242"/>
                    <a:pt x="310" y="2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390FEFA-C3B9-4100-8169-822888A66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3475038"/>
              <a:ext cx="185737" cy="153988"/>
            </a:xfrm>
            <a:custGeom>
              <a:avLst/>
              <a:gdLst/>
              <a:ahLst/>
              <a:cxnLst>
                <a:cxn ang="0">
                  <a:pos x="310" y="222"/>
                </a:cxn>
                <a:cxn ang="0">
                  <a:pos x="220" y="189"/>
                </a:cxn>
                <a:cxn ang="0">
                  <a:pos x="220" y="171"/>
                </a:cxn>
                <a:cxn ang="0">
                  <a:pos x="253" y="94"/>
                </a:cxn>
                <a:cxn ang="0">
                  <a:pos x="174" y="0"/>
                </a:cxn>
                <a:cxn ang="0">
                  <a:pos x="96" y="94"/>
                </a:cxn>
                <a:cxn ang="0">
                  <a:pos x="129" y="171"/>
                </a:cxn>
                <a:cxn ang="0">
                  <a:pos x="129" y="189"/>
                </a:cxn>
                <a:cxn ang="0">
                  <a:pos x="39" y="222"/>
                </a:cxn>
                <a:cxn ang="0">
                  <a:pos x="14" y="290"/>
                </a:cxn>
                <a:cxn ang="0">
                  <a:pos x="166" y="290"/>
                </a:cxn>
                <a:cxn ang="0">
                  <a:pos x="183" y="290"/>
                </a:cxn>
                <a:cxn ang="0">
                  <a:pos x="335" y="290"/>
                </a:cxn>
                <a:cxn ang="0">
                  <a:pos x="310" y="222"/>
                </a:cxn>
              </a:cxnLst>
              <a:rect l="0" t="0" r="r" b="b"/>
              <a:pathLst>
                <a:path w="349" h="290">
                  <a:moveTo>
                    <a:pt x="310" y="222"/>
                  </a:moveTo>
                  <a:cubicBezTo>
                    <a:pt x="271" y="203"/>
                    <a:pt x="220" y="189"/>
                    <a:pt x="220" y="189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40" y="154"/>
                    <a:pt x="253" y="126"/>
                    <a:pt x="253" y="94"/>
                  </a:cubicBezTo>
                  <a:cubicBezTo>
                    <a:pt x="253" y="42"/>
                    <a:pt x="218" y="0"/>
                    <a:pt x="174" y="0"/>
                  </a:cubicBezTo>
                  <a:cubicBezTo>
                    <a:pt x="131" y="0"/>
                    <a:pt x="96" y="42"/>
                    <a:pt x="96" y="94"/>
                  </a:cubicBezTo>
                  <a:cubicBezTo>
                    <a:pt x="96" y="126"/>
                    <a:pt x="109" y="154"/>
                    <a:pt x="129" y="171"/>
                  </a:cubicBezTo>
                  <a:cubicBezTo>
                    <a:pt x="129" y="189"/>
                    <a:pt x="129" y="189"/>
                    <a:pt x="129" y="189"/>
                  </a:cubicBezTo>
                  <a:cubicBezTo>
                    <a:pt x="129" y="189"/>
                    <a:pt x="78" y="203"/>
                    <a:pt x="39" y="222"/>
                  </a:cubicBezTo>
                  <a:cubicBezTo>
                    <a:pt x="0" y="242"/>
                    <a:pt x="14" y="290"/>
                    <a:pt x="14" y="290"/>
                  </a:cubicBezTo>
                  <a:cubicBezTo>
                    <a:pt x="166" y="290"/>
                    <a:pt x="166" y="290"/>
                    <a:pt x="166" y="290"/>
                  </a:cubicBezTo>
                  <a:cubicBezTo>
                    <a:pt x="183" y="290"/>
                    <a:pt x="183" y="290"/>
                    <a:pt x="183" y="290"/>
                  </a:cubicBezTo>
                  <a:cubicBezTo>
                    <a:pt x="335" y="290"/>
                    <a:pt x="335" y="290"/>
                    <a:pt x="335" y="290"/>
                  </a:cubicBezTo>
                  <a:cubicBezTo>
                    <a:pt x="335" y="290"/>
                    <a:pt x="349" y="242"/>
                    <a:pt x="310" y="2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8FF318F-C902-449C-A910-392FF98DA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0" y="3298825"/>
              <a:ext cx="184150" cy="153988"/>
            </a:xfrm>
            <a:custGeom>
              <a:avLst/>
              <a:gdLst/>
              <a:ahLst/>
              <a:cxnLst>
                <a:cxn ang="0">
                  <a:pos x="310" y="223"/>
                </a:cxn>
                <a:cxn ang="0">
                  <a:pos x="219" y="190"/>
                </a:cxn>
                <a:cxn ang="0">
                  <a:pos x="219" y="172"/>
                </a:cxn>
                <a:cxn ang="0">
                  <a:pos x="253" y="94"/>
                </a:cxn>
                <a:cxn ang="0">
                  <a:pos x="174" y="0"/>
                </a:cxn>
                <a:cxn ang="0">
                  <a:pos x="95" y="94"/>
                </a:cxn>
                <a:cxn ang="0">
                  <a:pos x="129" y="172"/>
                </a:cxn>
                <a:cxn ang="0">
                  <a:pos x="129" y="190"/>
                </a:cxn>
                <a:cxn ang="0">
                  <a:pos x="39" y="223"/>
                </a:cxn>
                <a:cxn ang="0">
                  <a:pos x="14" y="290"/>
                </a:cxn>
                <a:cxn ang="0">
                  <a:pos x="166" y="290"/>
                </a:cxn>
                <a:cxn ang="0">
                  <a:pos x="183" y="290"/>
                </a:cxn>
                <a:cxn ang="0">
                  <a:pos x="335" y="290"/>
                </a:cxn>
                <a:cxn ang="0">
                  <a:pos x="310" y="223"/>
                </a:cxn>
              </a:cxnLst>
              <a:rect l="0" t="0" r="r" b="b"/>
              <a:pathLst>
                <a:path w="349" h="290">
                  <a:moveTo>
                    <a:pt x="310" y="223"/>
                  </a:moveTo>
                  <a:cubicBezTo>
                    <a:pt x="271" y="204"/>
                    <a:pt x="219" y="190"/>
                    <a:pt x="219" y="190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40" y="155"/>
                    <a:pt x="253" y="126"/>
                    <a:pt x="253" y="94"/>
                  </a:cubicBezTo>
                  <a:cubicBezTo>
                    <a:pt x="253" y="42"/>
                    <a:pt x="218" y="0"/>
                    <a:pt x="174" y="0"/>
                  </a:cubicBezTo>
                  <a:cubicBezTo>
                    <a:pt x="131" y="0"/>
                    <a:pt x="95" y="42"/>
                    <a:pt x="95" y="94"/>
                  </a:cubicBezTo>
                  <a:cubicBezTo>
                    <a:pt x="95" y="126"/>
                    <a:pt x="109" y="155"/>
                    <a:pt x="129" y="172"/>
                  </a:cubicBezTo>
                  <a:cubicBezTo>
                    <a:pt x="129" y="190"/>
                    <a:pt x="129" y="190"/>
                    <a:pt x="129" y="190"/>
                  </a:cubicBezTo>
                  <a:cubicBezTo>
                    <a:pt x="129" y="190"/>
                    <a:pt x="78" y="204"/>
                    <a:pt x="39" y="223"/>
                  </a:cubicBezTo>
                  <a:cubicBezTo>
                    <a:pt x="0" y="242"/>
                    <a:pt x="14" y="290"/>
                    <a:pt x="14" y="290"/>
                  </a:cubicBezTo>
                  <a:cubicBezTo>
                    <a:pt x="166" y="290"/>
                    <a:pt x="166" y="290"/>
                    <a:pt x="166" y="290"/>
                  </a:cubicBezTo>
                  <a:cubicBezTo>
                    <a:pt x="183" y="290"/>
                    <a:pt x="183" y="290"/>
                    <a:pt x="183" y="290"/>
                  </a:cubicBezTo>
                  <a:cubicBezTo>
                    <a:pt x="335" y="290"/>
                    <a:pt x="335" y="290"/>
                    <a:pt x="335" y="290"/>
                  </a:cubicBezTo>
                  <a:cubicBezTo>
                    <a:pt x="335" y="290"/>
                    <a:pt x="349" y="242"/>
                    <a:pt x="310" y="2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CA8A130-C3A5-48F8-8FA3-D529AEA72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663" y="3438525"/>
              <a:ext cx="298450" cy="320675"/>
            </a:xfrm>
            <a:custGeom>
              <a:avLst/>
              <a:gdLst/>
              <a:ahLst/>
              <a:cxnLst>
                <a:cxn ang="0">
                  <a:pos x="546" y="526"/>
                </a:cxn>
                <a:cxn ang="0">
                  <a:pos x="387" y="335"/>
                </a:cxn>
                <a:cxn ang="0">
                  <a:pos x="426" y="213"/>
                </a:cxn>
                <a:cxn ang="0">
                  <a:pos x="213" y="0"/>
                </a:cxn>
                <a:cxn ang="0">
                  <a:pos x="0" y="213"/>
                </a:cxn>
                <a:cxn ang="0">
                  <a:pos x="213" y="426"/>
                </a:cxn>
                <a:cxn ang="0">
                  <a:pos x="318" y="397"/>
                </a:cxn>
                <a:cxn ang="0">
                  <a:pos x="477" y="589"/>
                </a:cxn>
                <a:cxn ang="0">
                  <a:pos x="512" y="604"/>
                </a:cxn>
                <a:cxn ang="0">
                  <a:pos x="543" y="592"/>
                </a:cxn>
                <a:cxn ang="0">
                  <a:pos x="546" y="526"/>
                </a:cxn>
                <a:cxn ang="0">
                  <a:pos x="79" y="213"/>
                </a:cxn>
                <a:cxn ang="0">
                  <a:pos x="213" y="78"/>
                </a:cxn>
                <a:cxn ang="0">
                  <a:pos x="348" y="213"/>
                </a:cxn>
                <a:cxn ang="0">
                  <a:pos x="213" y="347"/>
                </a:cxn>
                <a:cxn ang="0">
                  <a:pos x="79" y="213"/>
                </a:cxn>
              </a:cxnLst>
              <a:rect l="0" t="0" r="r" b="b"/>
              <a:pathLst>
                <a:path w="563" h="604">
                  <a:moveTo>
                    <a:pt x="546" y="526"/>
                  </a:moveTo>
                  <a:cubicBezTo>
                    <a:pt x="387" y="335"/>
                    <a:pt x="387" y="335"/>
                    <a:pt x="387" y="335"/>
                  </a:cubicBezTo>
                  <a:cubicBezTo>
                    <a:pt x="412" y="300"/>
                    <a:pt x="426" y="258"/>
                    <a:pt x="426" y="213"/>
                  </a:cubicBezTo>
                  <a:cubicBezTo>
                    <a:pt x="426" y="95"/>
                    <a:pt x="331" y="0"/>
                    <a:pt x="213" y="0"/>
                  </a:cubicBezTo>
                  <a:cubicBezTo>
                    <a:pt x="96" y="0"/>
                    <a:pt x="0" y="95"/>
                    <a:pt x="0" y="213"/>
                  </a:cubicBezTo>
                  <a:cubicBezTo>
                    <a:pt x="0" y="330"/>
                    <a:pt x="96" y="426"/>
                    <a:pt x="213" y="426"/>
                  </a:cubicBezTo>
                  <a:cubicBezTo>
                    <a:pt x="251" y="426"/>
                    <a:pt x="287" y="415"/>
                    <a:pt x="318" y="397"/>
                  </a:cubicBezTo>
                  <a:cubicBezTo>
                    <a:pt x="477" y="589"/>
                    <a:pt x="477" y="589"/>
                    <a:pt x="477" y="589"/>
                  </a:cubicBezTo>
                  <a:cubicBezTo>
                    <a:pt x="486" y="599"/>
                    <a:pt x="499" y="604"/>
                    <a:pt x="512" y="604"/>
                  </a:cubicBezTo>
                  <a:cubicBezTo>
                    <a:pt x="522" y="604"/>
                    <a:pt x="533" y="600"/>
                    <a:pt x="543" y="592"/>
                  </a:cubicBezTo>
                  <a:cubicBezTo>
                    <a:pt x="561" y="575"/>
                    <a:pt x="563" y="545"/>
                    <a:pt x="546" y="526"/>
                  </a:cubicBezTo>
                  <a:close/>
                  <a:moveTo>
                    <a:pt x="79" y="213"/>
                  </a:moveTo>
                  <a:cubicBezTo>
                    <a:pt x="79" y="139"/>
                    <a:pt x="139" y="78"/>
                    <a:pt x="213" y="78"/>
                  </a:cubicBezTo>
                  <a:cubicBezTo>
                    <a:pt x="287" y="78"/>
                    <a:pt x="348" y="139"/>
                    <a:pt x="348" y="213"/>
                  </a:cubicBezTo>
                  <a:cubicBezTo>
                    <a:pt x="348" y="287"/>
                    <a:pt x="287" y="347"/>
                    <a:pt x="213" y="347"/>
                  </a:cubicBezTo>
                  <a:cubicBezTo>
                    <a:pt x="139" y="347"/>
                    <a:pt x="79" y="287"/>
                    <a:pt x="79" y="2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</p:grpSp>
      <p:cxnSp>
        <p:nvCxnSpPr>
          <p:cNvPr id="24" name="Straight Connector 8">
            <a:extLst>
              <a:ext uri="{FF2B5EF4-FFF2-40B4-BE49-F238E27FC236}">
                <a16:creationId xmlns:a16="http://schemas.microsoft.com/office/drawing/2014/main" id="{2B89823A-FF40-4A8E-8BE7-1C26261E6660}"/>
              </a:ext>
            </a:extLst>
          </p:cNvPr>
          <p:cNvCxnSpPr/>
          <p:nvPr/>
        </p:nvCxnSpPr>
        <p:spPr>
          <a:xfrm>
            <a:off x="4686823" y="1667097"/>
            <a:ext cx="3852000" cy="0"/>
          </a:xfrm>
          <a:prstGeom prst="line">
            <a:avLst/>
          </a:prstGeom>
          <a:ln w="254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A8A804B1-A5B5-422D-AAA1-366541FD5E5F}"/>
              </a:ext>
            </a:extLst>
          </p:cNvPr>
          <p:cNvSpPr txBox="1">
            <a:spLocks/>
          </p:cNvSpPr>
          <p:nvPr/>
        </p:nvSpPr>
        <p:spPr>
          <a:xfrm>
            <a:off x="5526001" y="1240588"/>
            <a:ext cx="3725942" cy="514043"/>
          </a:xfrm>
          <a:prstGeom prst="homePlate">
            <a:avLst>
              <a:gd name="adj" fmla="val 0"/>
            </a:avLst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/>
          <a:p>
            <a:pPr marL="88900" lvl="0" indent="-47625" algn="l" defTabSz="41029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Цели и задачи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BF05B1-27BF-4144-9F44-0AA3F5EFB820}"/>
              </a:ext>
            </a:extLst>
          </p:cNvPr>
          <p:cNvSpPr txBox="1"/>
          <p:nvPr/>
        </p:nvSpPr>
        <p:spPr>
          <a:xfrm>
            <a:off x="425302" y="1868671"/>
            <a:ext cx="35457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300" b="0" dirty="0">
                <a:latin typeface="Rostelecom Basis" panose="020B0503030604040103" pitchFamily="34" charset="0"/>
              </a:rPr>
              <a:t>Повышение осведомленности об угрозах — трудоемкий и длительный процесс</a:t>
            </a:r>
          </a:p>
          <a:p>
            <a:pPr algn="l">
              <a:spcAft>
                <a:spcPts val="600"/>
              </a:spcAft>
              <a:buClr>
                <a:schemeClr val="accent5">
                  <a:lumMod val="50000"/>
                </a:schemeClr>
              </a:buClr>
            </a:pPr>
            <a:r>
              <a:rPr lang="ru-RU" sz="1300" b="0" dirty="0">
                <a:latin typeface="Rostelecom Basis" panose="020B0503030604040103" pitchFamily="34" charset="0"/>
              </a:rPr>
              <a:t>У сотрудников ИБ-подразделений в компаниях зачастую не остается времени на профилактические меры — у них в </a:t>
            </a:r>
            <a:r>
              <a:rPr lang="ru-RU" sz="1300" dirty="0">
                <a:latin typeface="Rostelecom Basis" panose="020B0503030604040103" pitchFamily="34" charset="0"/>
              </a:rPr>
              <a:t>приоритете устранение самых критических для бизнеса уязвимостей</a:t>
            </a:r>
            <a:r>
              <a:rPr lang="ru-RU" sz="1300" b="0" dirty="0">
                <a:latin typeface="Rostelecom Basis" panose="020B0503030604040103" pitchFamily="34" charset="0"/>
              </a:rPr>
              <a:t>, которые грозят реальным ущербом «здесь и сейчас», а не обучение и работа с пользователями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BF438-CFE6-4B59-B37C-62636798798D}"/>
              </a:ext>
            </a:extLst>
          </p:cNvPr>
          <p:cNvSpPr txBox="1"/>
          <p:nvPr/>
        </p:nvSpPr>
        <p:spPr>
          <a:xfrm>
            <a:off x="4560160" y="1868671"/>
            <a:ext cx="40275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latin typeface="Rostelecom Basis" panose="020B0503030604040103" pitchFamily="34" charset="0"/>
              </a:rPr>
              <a:t>Определить и подтвердить актуальность повышения уровня осведомленности сотрудников</a:t>
            </a:r>
          </a:p>
          <a:p>
            <a:pPr marL="171450" indent="-171450" algn="l"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latin typeface="Rostelecom Basis" panose="020B0503030604040103" pitchFamily="34" charset="0"/>
              </a:rPr>
              <a:t>Выявить текущие методы</a:t>
            </a:r>
            <a:r>
              <a:rPr lang="en-US" sz="1300" b="0" dirty="0">
                <a:latin typeface="Rostelecom Basis" panose="020B0503030604040103" pitchFamily="34" charset="0"/>
              </a:rPr>
              <a:t>, </a:t>
            </a:r>
            <a:r>
              <a:rPr lang="ru-RU" sz="1300" b="0" dirty="0">
                <a:latin typeface="Rostelecom Basis" panose="020B0503030604040103" pitchFamily="34" charset="0"/>
              </a:rPr>
              <a:t>ответственных</a:t>
            </a:r>
            <a:r>
              <a:rPr lang="en-US" sz="1300" b="0" dirty="0">
                <a:latin typeface="Rostelecom Basis" panose="020B0503030604040103" pitchFamily="34" charset="0"/>
              </a:rPr>
              <a:t>, </a:t>
            </a:r>
            <a:r>
              <a:rPr lang="ru-RU" sz="1300" b="0" dirty="0">
                <a:latin typeface="Rostelecom Basis" panose="020B0503030604040103" pitchFamily="34" charset="0"/>
              </a:rPr>
              <a:t>плюсы и минусы подходов</a:t>
            </a:r>
          </a:p>
          <a:p>
            <a:pPr marL="171450" indent="-171450" algn="l"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00" b="0" dirty="0">
                <a:latin typeface="Rostelecom Basis" panose="020B0503030604040103" pitchFamily="34" charset="0"/>
              </a:rPr>
              <a:t>Определить потребность интеграции отдела ИБ в обучение сотрудников и преимущества подхода</a:t>
            </a:r>
            <a:endParaRPr lang="en-US" sz="1300" b="0" dirty="0">
              <a:latin typeface="Rostelecom Basis" panose="020B0503030604040103" pitchFamily="34" charset="0"/>
            </a:endParaRPr>
          </a:p>
          <a:p>
            <a:pPr algn="l">
              <a:buClr>
                <a:schemeClr val="accent5">
                  <a:lumMod val="50000"/>
                </a:schemeClr>
              </a:buClr>
            </a:pPr>
            <a:endParaRPr lang="ru-RU" sz="1300" b="0" dirty="0"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6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E7FB100-1ACB-4BA8-97D4-2F4774F0D182}"/>
              </a:ext>
            </a:extLst>
          </p:cNvPr>
          <p:cNvSpPr/>
          <p:nvPr/>
        </p:nvSpPr>
        <p:spPr>
          <a:xfrm>
            <a:off x="6872935" y="4526821"/>
            <a:ext cx="1970917" cy="500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062A648-81B6-4885-9B16-8EE7701CB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65546"/>
              </p:ext>
            </p:extLst>
          </p:nvPr>
        </p:nvGraphicFramePr>
        <p:xfrm>
          <a:off x="401750" y="1164479"/>
          <a:ext cx="8340499" cy="3792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40499">
                  <a:extLst>
                    <a:ext uri="{9D8B030D-6E8A-4147-A177-3AD203B41FA5}">
                      <a16:colId xmlns:a16="http://schemas.microsoft.com/office/drawing/2014/main" val="2789758668"/>
                    </a:ext>
                  </a:extLst>
                </a:gridCol>
              </a:tblGrid>
              <a:tr h="19402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3527035"/>
                  </a:ext>
                </a:extLst>
              </a:tr>
              <a:tr h="18526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68871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3147B2-4FB9-4107-A0CD-C291644B1646}"/>
              </a:ext>
            </a:extLst>
          </p:cNvPr>
          <p:cNvSpPr/>
          <p:nvPr/>
        </p:nvSpPr>
        <p:spPr>
          <a:xfrm>
            <a:off x="300147" y="4472763"/>
            <a:ext cx="1970917" cy="500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599" y="184346"/>
            <a:ext cx="8219998" cy="931024"/>
          </a:xfrm>
        </p:spPr>
        <p:txBody>
          <a:bodyPr/>
          <a:lstStyle/>
          <a:p>
            <a:r>
              <a:rPr lang="ru-RU" sz="2000" dirty="0">
                <a:latin typeface="Rostelecom Basis" panose="020B0503030604040103" pitchFamily="34" charset="0"/>
                <a:cs typeface="Arial" panose="020B0604020202020204" pitchFamily="34" charset="0"/>
              </a:rPr>
              <a:t>Актуальность повышения уровня осведомленности сотрудников в вопросах информационной безопасности определяется тем, что именно сотрудники чаще всего являются объектами атак</a:t>
            </a: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BBBC8680-99F3-4010-8A87-AB8BE1B6E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122979"/>
              </p:ext>
            </p:extLst>
          </p:nvPr>
        </p:nvGraphicFramePr>
        <p:xfrm>
          <a:off x="95887" y="939664"/>
          <a:ext cx="3197055" cy="201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68">
            <a:extLst>
              <a:ext uri="{FF2B5EF4-FFF2-40B4-BE49-F238E27FC236}">
                <a16:creationId xmlns:a16="http://schemas.microsoft.com/office/drawing/2014/main" id="{DEF910FC-5A65-4B79-BED8-4BE4515ABEE3}"/>
              </a:ext>
            </a:extLst>
          </p:cNvPr>
          <p:cNvSpPr/>
          <p:nvPr/>
        </p:nvSpPr>
        <p:spPr>
          <a:xfrm>
            <a:off x="2813143" y="1300455"/>
            <a:ext cx="5078881" cy="165871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400" dirty="0">
              <a:solidFill>
                <a:sysClr val="windowText" lastClr="000000"/>
              </a:solidFill>
              <a:latin typeface="Arial"/>
            </a:endParaRPr>
          </a:p>
        </p:txBody>
      </p:sp>
      <p:grpSp>
        <p:nvGrpSpPr>
          <p:cNvPr id="32" name="Group 87">
            <a:extLst>
              <a:ext uri="{FF2B5EF4-FFF2-40B4-BE49-F238E27FC236}">
                <a16:creationId xmlns:a16="http://schemas.microsoft.com/office/drawing/2014/main" id="{9E2A2775-11BA-4F13-9578-DE4FAD506B10}"/>
              </a:ext>
            </a:extLst>
          </p:cNvPr>
          <p:cNvGrpSpPr/>
          <p:nvPr/>
        </p:nvGrpSpPr>
        <p:grpSpPr>
          <a:xfrm>
            <a:off x="2553123" y="1715338"/>
            <a:ext cx="507699" cy="765274"/>
            <a:chOff x="6071116" y="3273141"/>
            <a:chExt cx="317608" cy="795538"/>
          </a:xfrm>
        </p:grpSpPr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8F8998B1-7453-452A-8360-21E341D82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6586" y="3273141"/>
              <a:ext cx="252138" cy="795538"/>
            </a:xfrm>
            <a:custGeom>
              <a:avLst/>
              <a:gdLst>
                <a:gd name="connsiteX0" fmla="*/ 0 w 434714"/>
                <a:gd name="connsiteY0" fmla="*/ 0 h 1573967"/>
                <a:gd name="connsiteX1" fmla="*/ 434714 w 434714"/>
                <a:gd name="connsiteY1" fmla="*/ 809469 h 1573967"/>
                <a:gd name="connsiteX2" fmla="*/ 14990 w 434714"/>
                <a:gd name="connsiteY2" fmla="*/ 1573967 h 157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14" h="1573967">
                  <a:moveTo>
                    <a:pt x="0" y="0"/>
                  </a:moveTo>
                  <a:lnTo>
                    <a:pt x="434714" y="809469"/>
                  </a:lnTo>
                  <a:lnTo>
                    <a:pt x="14990" y="1573967"/>
                  </a:lnTo>
                </a:path>
              </a:pathLst>
            </a:custGeom>
            <a:solidFill>
              <a:schemeClr val="bg1"/>
            </a:solidFill>
            <a:ln w="76200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C1337CA9-D5D6-4032-9639-CDB945E375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1116" y="3273141"/>
              <a:ext cx="227944" cy="795538"/>
            </a:xfrm>
            <a:custGeom>
              <a:avLst/>
              <a:gdLst>
                <a:gd name="connsiteX0" fmla="*/ 0 w 434714"/>
                <a:gd name="connsiteY0" fmla="*/ 0 h 1573967"/>
                <a:gd name="connsiteX1" fmla="*/ 434714 w 434714"/>
                <a:gd name="connsiteY1" fmla="*/ 809469 h 1573967"/>
                <a:gd name="connsiteX2" fmla="*/ 14990 w 434714"/>
                <a:gd name="connsiteY2" fmla="*/ 1573967 h 157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14" h="1573967">
                  <a:moveTo>
                    <a:pt x="0" y="0"/>
                  </a:moveTo>
                  <a:lnTo>
                    <a:pt x="434714" y="809469"/>
                  </a:lnTo>
                  <a:lnTo>
                    <a:pt x="14990" y="1573967"/>
                  </a:lnTo>
                </a:path>
              </a:pathLst>
            </a:custGeom>
            <a:ln w="76200">
              <a:solidFill>
                <a:schemeClr val="accent5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7362E3A-3B9C-4603-BB5B-E91D618F80C1}"/>
              </a:ext>
            </a:extLst>
          </p:cNvPr>
          <p:cNvSpPr/>
          <p:nvPr/>
        </p:nvSpPr>
        <p:spPr>
          <a:xfrm>
            <a:off x="3072859" y="1388616"/>
            <a:ext cx="5362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4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По данным центра мониторинга и реагирования</a:t>
            </a:r>
            <a:r>
              <a:rPr lang="en-US" sz="14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 Solar JSOC:</a:t>
            </a:r>
            <a:endParaRPr lang="ru-RU" sz="1400" b="0" dirty="0">
              <a:solidFill>
                <a:schemeClr val="tx1"/>
              </a:solidFill>
              <a:latin typeface="Rostelecom Basis Medium" panose="020B0603030604040103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14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 </a:t>
            </a:r>
            <a:endParaRPr lang="ru-RU" sz="1400" b="0" dirty="0">
              <a:solidFill>
                <a:schemeClr val="tx1"/>
              </a:solidFill>
              <a:latin typeface="Rostelecom Basis Medium" panose="020B0603030604040103" pitchFamily="34" charset="0"/>
            </a:endParaRPr>
          </a:p>
          <a:p>
            <a:pPr algn="l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Rostelecom Basis Medium" panose="020B0603030604040103" pitchFamily="34" charset="0"/>
              </a:rPr>
              <a:t>~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Rostelecom Basis Medium" panose="020B0603030604040103" pitchFamily="34" charset="0"/>
              </a:rPr>
              <a:t>70% </a:t>
            </a:r>
            <a:r>
              <a:rPr lang="ru-RU" sz="14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сложных целенаправленных атак начинались с фишинга</a:t>
            </a:r>
            <a:endParaRPr lang="en-US" sz="1400" b="0" dirty="0">
              <a:solidFill>
                <a:schemeClr val="tx1"/>
              </a:solidFill>
              <a:latin typeface="Rostelecom Basis Medium" panose="020B0603030604040103" pitchFamily="34" charset="0"/>
            </a:endParaRPr>
          </a:p>
          <a:p>
            <a:pPr algn="l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Rostelecom Basis Medium" panose="020B0603030604040103" pitchFamily="34" charset="0"/>
              </a:rPr>
              <a:t>~ 3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Rostelecom Basis Medium" panose="020B0603030604040103" pitchFamily="34" charset="0"/>
              </a:rPr>
              <a:t>0%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Rostelecom Basis Medium" panose="020B0603030604040103" pitchFamily="34" charset="0"/>
              </a:rPr>
              <a:t> </a:t>
            </a:r>
            <a:r>
              <a:rPr lang="ru-RU" sz="14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сотрудников переходят по сомнительным ссылкам</a:t>
            </a:r>
          </a:p>
        </p:txBody>
      </p:sp>
      <p:sp>
        <p:nvSpPr>
          <p:cNvPr id="41" name="Rectangle 68">
            <a:extLst>
              <a:ext uri="{FF2B5EF4-FFF2-40B4-BE49-F238E27FC236}">
                <a16:creationId xmlns:a16="http://schemas.microsoft.com/office/drawing/2014/main" id="{EC6B2B72-76F1-4029-B97D-B17AB83C2440}"/>
              </a:ext>
            </a:extLst>
          </p:cNvPr>
          <p:cNvSpPr/>
          <p:nvPr/>
        </p:nvSpPr>
        <p:spPr>
          <a:xfrm>
            <a:off x="2813143" y="3227311"/>
            <a:ext cx="5766454" cy="90520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40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50A4506-D26A-4F37-AC6E-E014160CFA4B}"/>
              </a:ext>
            </a:extLst>
          </p:cNvPr>
          <p:cNvSpPr/>
          <p:nvPr/>
        </p:nvSpPr>
        <p:spPr>
          <a:xfrm>
            <a:off x="3072860" y="3192340"/>
            <a:ext cx="5627238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ru-RU" sz="14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В среднем</a:t>
            </a:r>
            <a:r>
              <a:rPr lang="en-US" sz="14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, </a:t>
            </a:r>
            <a:r>
              <a:rPr lang="ru-RU" sz="14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каждый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Rostelecom Basis Medium" panose="020B0603030604040103" pitchFamily="34" charset="0"/>
              </a:rPr>
              <a:t>7</a:t>
            </a:r>
            <a:r>
              <a:rPr lang="ru-RU" sz="14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-ой пользователь, не прошедший курсы повышения осведомленности, поддается на социальную инженерию</a:t>
            </a:r>
          </a:p>
        </p:txBody>
      </p:sp>
      <p:grpSp>
        <p:nvGrpSpPr>
          <p:cNvPr id="58" name="Group 87">
            <a:extLst>
              <a:ext uri="{FF2B5EF4-FFF2-40B4-BE49-F238E27FC236}">
                <a16:creationId xmlns:a16="http://schemas.microsoft.com/office/drawing/2014/main" id="{78484877-9FCC-4B55-87F5-0C707E2386E4}"/>
              </a:ext>
            </a:extLst>
          </p:cNvPr>
          <p:cNvGrpSpPr/>
          <p:nvPr/>
        </p:nvGrpSpPr>
        <p:grpSpPr>
          <a:xfrm>
            <a:off x="2553123" y="3298153"/>
            <a:ext cx="507699" cy="765274"/>
            <a:chOff x="6071116" y="3273141"/>
            <a:chExt cx="317608" cy="795538"/>
          </a:xfrm>
        </p:grpSpPr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0ABF4A0A-C66A-49B7-A2DB-875F9CA1A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6586" y="3273141"/>
              <a:ext cx="252138" cy="795538"/>
            </a:xfrm>
            <a:custGeom>
              <a:avLst/>
              <a:gdLst>
                <a:gd name="connsiteX0" fmla="*/ 0 w 434714"/>
                <a:gd name="connsiteY0" fmla="*/ 0 h 1573967"/>
                <a:gd name="connsiteX1" fmla="*/ 434714 w 434714"/>
                <a:gd name="connsiteY1" fmla="*/ 809469 h 1573967"/>
                <a:gd name="connsiteX2" fmla="*/ 14990 w 434714"/>
                <a:gd name="connsiteY2" fmla="*/ 1573967 h 157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14" h="1573967">
                  <a:moveTo>
                    <a:pt x="0" y="0"/>
                  </a:moveTo>
                  <a:lnTo>
                    <a:pt x="434714" y="809469"/>
                  </a:lnTo>
                  <a:lnTo>
                    <a:pt x="14990" y="1573967"/>
                  </a:lnTo>
                </a:path>
              </a:pathLst>
            </a:custGeom>
            <a:solidFill>
              <a:schemeClr val="bg1"/>
            </a:solidFill>
            <a:ln w="76200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99C7A6B0-49CF-4A46-AE70-C757B814F7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1116" y="3273141"/>
              <a:ext cx="227944" cy="795538"/>
            </a:xfrm>
            <a:custGeom>
              <a:avLst/>
              <a:gdLst>
                <a:gd name="connsiteX0" fmla="*/ 0 w 434714"/>
                <a:gd name="connsiteY0" fmla="*/ 0 h 1573967"/>
                <a:gd name="connsiteX1" fmla="*/ 434714 w 434714"/>
                <a:gd name="connsiteY1" fmla="*/ 809469 h 1573967"/>
                <a:gd name="connsiteX2" fmla="*/ 14990 w 434714"/>
                <a:gd name="connsiteY2" fmla="*/ 1573967 h 157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714" h="1573967">
                  <a:moveTo>
                    <a:pt x="0" y="0"/>
                  </a:moveTo>
                  <a:lnTo>
                    <a:pt x="434714" y="809469"/>
                  </a:lnTo>
                  <a:lnTo>
                    <a:pt x="14990" y="1573967"/>
                  </a:lnTo>
                </a:path>
              </a:pathLst>
            </a:custGeom>
            <a:ln w="76200">
              <a:solidFill>
                <a:schemeClr val="accent5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CC938A78-07CE-4E29-8C6B-8D1AE1BC2146}"/>
              </a:ext>
            </a:extLst>
          </p:cNvPr>
          <p:cNvSpPr/>
          <p:nvPr/>
        </p:nvSpPr>
        <p:spPr>
          <a:xfrm rot="2347906">
            <a:off x="3562164" y="4057150"/>
            <a:ext cx="241005" cy="30987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низ 60">
            <a:extLst>
              <a:ext uri="{FF2B5EF4-FFF2-40B4-BE49-F238E27FC236}">
                <a16:creationId xmlns:a16="http://schemas.microsoft.com/office/drawing/2014/main" id="{09EB5058-8808-43AC-958C-0118E566826D}"/>
              </a:ext>
            </a:extLst>
          </p:cNvPr>
          <p:cNvSpPr/>
          <p:nvPr/>
        </p:nvSpPr>
        <p:spPr>
          <a:xfrm rot="18547906">
            <a:off x="7865128" y="4052171"/>
            <a:ext cx="241005" cy="30987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вниз 61">
            <a:extLst>
              <a:ext uri="{FF2B5EF4-FFF2-40B4-BE49-F238E27FC236}">
                <a16:creationId xmlns:a16="http://schemas.microsoft.com/office/drawing/2014/main" id="{57760C29-6A5A-4213-9556-745D72C176BB}"/>
              </a:ext>
            </a:extLst>
          </p:cNvPr>
          <p:cNvSpPr/>
          <p:nvPr/>
        </p:nvSpPr>
        <p:spPr>
          <a:xfrm>
            <a:off x="5791854" y="4015852"/>
            <a:ext cx="241005" cy="30987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B163FAF-C60A-43D8-9484-A82AD3D42BFD}"/>
              </a:ext>
            </a:extLst>
          </p:cNvPr>
          <p:cNvSpPr/>
          <p:nvPr/>
        </p:nvSpPr>
        <p:spPr>
          <a:xfrm>
            <a:off x="2500247" y="4269977"/>
            <a:ext cx="20289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Каждый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Rostelecom Basis Medium" panose="020B0603030604040103" pitchFamily="34" charset="0"/>
              </a:rPr>
              <a:t>4</a:t>
            </a:r>
            <a:r>
              <a:rPr lang="ru-RU" sz="12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-ый сотрудник</a:t>
            </a:r>
            <a:endParaRPr lang="en-US" sz="1200" b="0" dirty="0">
              <a:solidFill>
                <a:schemeClr val="tx1"/>
              </a:solidFill>
              <a:latin typeface="Rostelecom Basis Medium" panose="020B0603030604040103" pitchFamily="34" charset="0"/>
            </a:endParaRPr>
          </a:p>
          <a:p>
            <a:r>
              <a:rPr lang="ru-RU" sz="12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В юридической службе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E8B627B-8EC7-4416-ADB8-CD02C9EF5255}"/>
              </a:ext>
            </a:extLst>
          </p:cNvPr>
          <p:cNvSpPr/>
          <p:nvPr/>
        </p:nvSpPr>
        <p:spPr>
          <a:xfrm>
            <a:off x="4699591" y="4269977"/>
            <a:ext cx="23746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Каждый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Rostelecom Basis Medium" panose="020B0603030604040103" pitchFamily="34" charset="0"/>
              </a:rPr>
              <a:t>5</a:t>
            </a:r>
            <a:r>
              <a:rPr lang="ru-RU" sz="12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-ый в бухгалтерии, финансово-экономической службе и логистике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8482FD2-74C9-4D2A-B2A1-F7599853A357}"/>
              </a:ext>
            </a:extLst>
          </p:cNvPr>
          <p:cNvSpPr/>
          <p:nvPr/>
        </p:nvSpPr>
        <p:spPr>
          <a:xfrm>
            <a:off x="7074195" y="4269977"/>
            <a:ext cx="21043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Каждый</a:t>
            </a:r>
            <a:r>
              <a:rPr lang="ru-RU" sz="11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Rostelecom Basis Medium" panose="020B0603030604040103" pitchFamily="34" charset="0"/>
              </a:rPr>
              <a:t>6</a:t>
            </a:r>
            <a:r>
              <a:rPr lang="ru-RU" sz="1200" b="0" dirty="0">
                <a:solidFill>
                  <a:schemeClr val="tx1"/>
                </a:solidFill>
                <a:latin typeface="Rostelecom Basis Medium" panose="020B0603030604040103" pitchFamily="34" charset="0"/>
              </a:rPr>
              <a:t>-ой в секретариате и службе техподдержки</a:t>
            </a:r>
            <a:endParaRPr lang="ru-RU" sz="1100" b="0" dirty="0">
              <a:solidFill>
                <a:schemeClr val="tx1"/>
              </a:solidFill>
              <a:latin typeface="Rostelecom Basis Medium" panose="020B06030306040401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0E2F34D-0090-4C1E-9FF4-D48D579C49E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190" y="3142798"/>
            <a:ext cx="1617568" cy="151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7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02480" y="0"/>
            <a:ext cx="454152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341376" y="813435"/>
            <a:ext cx="4150944" cy="3516629"/>
          </a:xfrm>
        </p:spPr>
        <p:txBody>
          <a:bodyPr anchor="t"/>
          <a:lstStyle/>
          <a:p>
            <a:pPr marL="72000">
              <a:spcBef>
                <a:spcPts val="0"/>
              </a:spcBef>
            </a:pPr>
            <a:r>
              <a:rPr lang="ru-RU" dirty="0"/>
              <a:t>Даже если по фишинговой ссылке перейдет обычный пользователь без особых прав и привилегий, это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поставит под угрозу всю систему. </a:t>
            </a:r>
          </a:p>
          <a:p>
            <a:pPr marL="72000">
              <a:spcBef>
                <a:spcPts val="600"/>
              </a:spcBef>
            </a:pPr>
            <a:r>
              <a:rPr lang="ru-RU" dirty="0"/>
              <a:t>Последствия</a:t>
            </a:r>
            <a:r>
              <a:rPr lang="en-US" dirty="0"/>
              <a:t>:</a:t>
            </a:r>
          </a:p>
          <a:p>
            <a:pPr marL="39600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финансовый и репутационный ущерб, </a:t>
            </a:r>
            <a:endParaRPr lang="en-US" dirty="0"/>
          </a:p>
          <a:p>
            <a:pPr marL="39600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утечка данных, </a:t>
            </a:r>
            <a:endParaRPr lang="en-US" dirty="0"/>
          </a:p>
          <a:p>
            <a:pPr marL="39600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приостановка критических для бизнеса процессов,</a:t>
            </a:r>
            <a:endParaRPr lang="en-US" dirty="0"/>
          </a:p>
          <a:p>
            <a:pPr marL="39600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штрафы регуляторов.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104" y="337222"/>
            <a:ext cx="8219998" cy="377026"/>
          </a:xfrm>
        </p:spPr>
        <p:txBody>
          <a:bodyPr/>
          <a:lstStyle/>
          <a:p>
            <a:r>
              <a:rPr lang="ru-RU" sz="2000" dirty="0">
                <a:latin typeface="Rostelecom Basis" panose="020B0503030604040103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2416" y="813435"/>
            <a:ext cx="1975104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Rostelecom Basis Medium" panose="020B0604020202020204" charset="0"/>
              </a:rPr>
              <a:t>28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Rostelecom Basis Medium" panose="020B0604020202020204" charset="0"/>
              </a:rPr>
              <a:t> секунд</a:t>
            </a:r>
            <a:endParaRPr lang="ru-RU" b="0" dirty="0">
              <a:solidFill>
                <a:schemeClr val="accent5">
                  <a:lumMod val="75000"/>
                </a:schemeClr>
              </a:solidFill>
              <a:latin typeface="Rostelecom Basis Medium" panose="020B0604020202020204" charset="0"/>
            </a:endParaRPr>
          </a:p>
          <a:p>
            <a:pPr fontAlgn="t"/>
            <a:r>
              <a:rPr lang="ru-RU" b="0" dirty="0">
                <a:solidFill>
                  <a:srgbClr val="313131"/>
                </a:solidFill>
                <a:latin typeface="Rostelecom Basis Medium" panose="020B0604020202020204" charset="0"/>
              </a:rPr>
              <a:t>пройдет от начала атаки</a:t>
            </a:r>
            <a:br>
              <a:rPr lang="ru-RU" b="0" dirty="0">
                <a:solidFill>
                  <a:srgbClr val="313131"/>
                </a:solidFill>
                <a:latin typeface="Rostelecom Basis Medium" panose="020B0604020202020204" charset="0"/>
              </a:rPr>
            </a:br>
            <a:r>
              <a:rPr lang="ru-RU" b="0" dirty="0">
                <a:solidFill>
                  <a:srgbClr val="313131"/>
                </a:solidFill>
                <a:latin typeface="Rostelecom Basis Medium" panose="020B0604020202020204" charset="0"/>
              </a:rPr>
              <a:t>до взлома первого ПК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27520" y="813435"/>
            <a:ext cx="1975104" cy="1104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Rostelecom Basis Medium" panose="020B0604020202020204" charset="0"/>
              </a:rPr>
              <a:t>83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Rostelecom Basis Medium" panose="020B0604020202020204" charset="0"/>
              </a:rPr>
              <a:t>%</a:t>
            </a:r>
            <a:endParaRPr lang="ru-RU" b="0" dirty="0">
              <a:solidFill>
                <a:schemeClr val="accent5">
                  <a:lumMod val="75000"/>
                </a:schemeClr>
              </a:solidFill>
              <a:latin typeface="Rostelecom Basis Medium" panose="020B0604020202020204" charset="0"/>
            </a:endParaRPr>
          </a:p>
          <a:p>
            <a:pPr fontAlgn="t"/>
            <a:r>
              <a:rPr lang="ru-RU" b="0" dirty="0" err="1">
                <a:solidFill>
                  <a:srgbClr val="313131"/>
                </a:solidFill>
                <a:latin typeface="Rostelecom Basis Medium" panose="020B0604020202020204" charset="0"/>
              </a:rPr>
              <a:t>фишинговых</a:t>
            </a:r>
            <a:r>
              <a:rPr lang="ru-RU" b="0" dirty="0">
                <a:solidFill>
                  <a:srgbClr val="313131"/>
                </a:solidFill>
                <a:latin typeface="Rostelecom Basis Medium" panose="020B0604020202020204" charset="0"/>
              </a:rPr>
              <a:t> атак</a:t>
            </a:r>
          </a:p>
          <a:p>
            <a:pPr fontAlgn="t"/>
            <a:r>
              <a:rPr lang="ru-RU" b="0" dirty="0">
                <a:solidFill>
                  <a:srgbClr val="313131"/>
                </a:solidFill>
                <a:latin typeface="Rostelecom Basis Medium" panose="020B0604020202020204" charset="0"/>
              </a:rPr>
              <a:t>проходят без жалоб</a:t>
            </a:r>
          </a:p>
          <a:p>
            <a:pPr fontAlgn="t"/>
            <a:r>
              <a:rPr lang="ru-RU" b="0" dirty="0">
                <a:solidFill>
                  <a:srgbClr val="313131"/>
                </a:solidFill>
                <a:latin typeface="Rostelecom Basis Medium" panose="020B0604020202020204" charset="0"/>
              </a:rPr>
              <a:t>пользователей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30608" y="2347338"/>
            <a:ext cx="1975104" cy="1104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Rostelecom Basis Medium" panose="020B0604020202020204" charset="0"/>
              </a:rPr>
              <a:t>49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Rostelecom Basis Medium" panose="020B0604020202020204" charset="0"/>
              </a:rPr>
              <a:t>%</a:t>
            </a:r>
            <a:endParaRPr lang="ru-RU" b="0" dirty="0">
              <a:solidFill>
                <a:schemeClr val="accent5">
                  <a:lumMod val="75000"/>
                </a:schemeClr>
              </a:solidFill>
              <a:latin typeface="Rostelecom Basis Medium" panose="020B0604020202020204" charset="0"/>
            </a:endParaRPr>
          </a:p>
          <a:p>
            <a:pPr fontAlgn="t"/>
            <a:r>
              <a:rPr lang="ru-RU" b="0" dirty="0">
                <a:solidFill>
                  <a:srgbClr val="313131"/>
                </a:solidFill>
                <a:latin typeface="Rostelecom Basis Medium" panose="020B0604020202020204" charset="0"/>
              </a:rPr>
              <a:t>вредоносного ПО устанавливаются через электронную почту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15489" y="3824503"/>
            <a:ext cx="24240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Rostelecom Basis" panose="020B0503030604040103" pitchFamily="34" charset="0"/>
              </a:rPr>
              <a:t>Данные: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Rostelecom Basis" panose="020B0503030604040103" pitchFamily="34" charset="0"/>
              </a:rPr>
              <a:t>Solar JSOC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Rostelecom Basis" panose="020B0503030604040103" pitchFamily="34" charset="0"/>
              </a:rPr>
              <a:t>и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Rostelecom Basis" panose="020B0503030604040103" pitchFamily="34" charset="0"/>
              </a:rPr>
              <a:t>Verizon, 2018</a:t>
            </a:r>
            <a:endParaRPr lang="ru-RU" sz="1000" dirty="0">
              <a:solidFill>
                <a:schemeClr val="accent5">
                  <a:lumMod val="75000"/>
                </a:schemeClr>
              </a:solidFill>
              <a:latin typeface="Rostelecom Basis" panose="020B0503030604040103" pitchFamily="34" charset="0"/>
            </a:endParaRP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0F33249C-1C3C-435C-BC78-84381A32971D}"/>
              </a:ext>
            </a:extLst>
          </p:cNvPr>
          <p:cNvSpPr/>
          <p:nvPr/>
        </p:nvSpPr>
        <p:spPr>
          <a:xfrm rot="5400000">
            <a:off x="2096219" y="2991408"/>
            <a:ext cx="327433" cy="76277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6A5F7BF-C5D6-47F3-AF4F-FF53155EA689}"/>
              </a:ext>
            </a:extLst>
          </p:cNvPr>
          <p:cNvSpPr/>
          <p:nvPr/>
        </p:nvSpPr>
        <p:spPr>
          <a:xfrm>
            <a:off x="479499" y="3622293"/>
            <a:ext cx="3546695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Rostelecom Basis" panose="020B0503030604040103" pitchFamily="34" charset="0"/>
              </a:rPr>
              <a:t>Необходимо доносить до сотрудников компании все риски и проводить обучающие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24212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AA56C6C-3BAB-4770-9CFE-D113C9066AA0}"/>
              </a:ext>
            </a:extLst>
          </p:cNvPr>
          <p:cNvSpPr/>
          <p:nvPr/>
        </p:nvSpPr>
        <p:spPr>
          <a:xfrm>
            <a:off x="300147" y="4472763"/>
            <a:ext cx="1970917" cy="500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599" y="184346"/>
            <a:ext cx="8219998" cy="654025"/>
          </a:xfrm>
        </p:spPr>
        <p:txBody>
          <a:bodyPr/>
          <a:lstStyle/>
          <a:p>
            <a:r>
              <a:rPr lang="ru-RU" sz="2000" dirty="0">
                <a:latin typeface="Rostelecom Basis" panose="020B0503030604040103" pitchFamily="34" charset="0"/>
                <a:cs typeface="Arial" panose="020B0604020202020204" pitchFamily="34" charset="0"/>
              </a:rPr>
              <a:t>Классические образовательные методы оказываются недостаточно эффективны для повышения осведомленности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7D1F00B-7F62-4018-A5DF-64DFCDEEC5D4}"/>
              </a:ext>
            </a:extLst>
          </p:cNvPr>
          <p:cNvCxnSpPr>
            <a:cxnSpLocks/>
          </p:cNvCxnSpPr>
          <p:nvPr/>
        </p:nvCxnSpPr>
        <p:spPr>
          <a:xfrm flipH="1">
            <a:off x="4611215" y="1670829"/>
            <a:ext cx="1" cy="144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663EA80-BF15-4D58-A027-E9F8E19E9C5C}"/>
              </a:ext>
            </a:extLst>
          </p:cNvPr>
          <p:cNvSpPr/>
          <p:nvPr/>
        </p:nvSpPr>
        <p:spPr>
          <a:xfrm>
            <a:off x="3679097" y="1029430"/>
            <a:ext cx="1864241" cy="64139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0" dirty="0">
                <a:solidFill>
                  <a:schemeClr val="bg1"/>
                </a:solidFill>
                <a:latin typeface="Rostelecom Basis" panose="020B0503030604040103" pitchFamily="34" charset="0"/>
              </a:rPr>
              <a:t>Обучение персонала компании навыкам ИБ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74A2FD0-F709-4737-9D05-BE4D628AD431}"/>
              </a:ext>
            </a:extLst>
          </p:cNvPr>
          <p:cNvCxnSpPr>
            <a:cxnSpLocks/>
          </p:cNvCxnSpPr>
          <p:nvPr/>
        </p:nvCxnSpPr>
        <p:spPr>
          <a:xfrm flipV="1">
            <a:off x="2199215" y="1805512"/>
            <a:ext cx="24120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A76DA6E-1550-46E6-A640-F23348927057}"/>
              </a:ext>
            </a:extLst>
          </p:cNvPr>
          <p:cNvCxnSpPr/>
          <p:nvPr/>
        </p:nvCxnSpPr>
        <p:spPr>
          <a:xfrm flipV="1">
            <a:off x="4611217" y="1805513"/>
            <a:ext cx="24120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4C66496-8778-4882-8678-58B6D6793DC8}"/>
              </a:ext>
            </a:extLst>
          </p:cNvPr>
          <p:cNvCxnSpPr>
            <a:cxnSpLocks/>
          </p:cNvCxnSpPr>
          <p:nvPr/>
        </p:nvCxnSpPr>
        <p:spPr>
          <a:xfrm flipH="1">
            <a:off x="2205329" y="1805511"/>
            <a:ext cx="1" cy="22682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49E2402-C2D1-444F-8EA4-5A06AE44A87C}"/>
              </a:ext>
            </a:extLst>
          </p:cNvPr>
          <p:cNvCxnSpPr>
            <a:cxnSpLocks/>
          </p:cNvCxnSpPr>
          <p:nvPr/>
        </p:nvCxnSpPr>
        <p:spPr>
          <a:xfrm flipH="1">
            <a:off x="7026140" y="1801967"/>
            <a:ext cx="1" cy="22682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4448735-E7FE-46C5-877C-42074637F133}"/>
              </a:ext>
            </a:extLst>
          </p:cNvPr>
          <p:cNvSpPr/>
          <p:nvPr/>
        </p:nvSpPr>
        <p:spPr>
          <a:xfrm>
            <a:off x="1004829" y="2044061"/>
            <a:ext cx="2412000" cy="699709"/>
          </a:xfrm>
          <a:prstGeom prst="roundRect">
            <a:avLst/>
          </a:prstGeom>
          <a:solidFill>
            <a:srgbClr val="65B8DF">
              <a:alpha val="50196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1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Изучение и подписание ИБ регламента при приёме на работу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B2714C9-0B1C-459F-B922-C9D92DB38213}"/>
              </a:ext>
            </a:extLst>
          </p:cNvPr>
          <p:cNvSpPr/>
          <p:nvPr/>
        </p:nvSpPr>
        <p:spPr>
          <a:xfrm>
            <a:off x="5828471" y="2035883"/>
            <a:ext cx="2412000" cy="699709"/>
          </a:xfrm>
          <a:prstGeom prst="roundRect">
            <a:avLst/>
          </a:prstGeom>
          <a:solidFill>
            <a:srgbClr val="65B8DF">
              <a:alpha val="50196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1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Учебники, лекции и базовые курсы от подразделений </a:t>
            </a:r>
            <a:r>
              <a:rPr lang="en-US" sz="11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HR </a:t>
            </a:r>
            <a:r>
              <a:rPr lang="ru-RU" sz="11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отдела и подразделений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5A8C5BA-E330-4423-BDC1-F18ECED7F252}"/>
              </a:ext>
            </a:extLst>
          </p:cNvPr>
          <p:cNvCxnSpPr/>
          <p:nvPr/>
        </p:nvCxnSpPr>
        <p:spPr>
          <a:xfrm>
            <a:off x="705523" y="1337677"/>
            <a:ext cx="28991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B3088E9-DA63-405C-AB62-5051E6313651}"/>
              </a:ext>
            </a:extLst>
          </p:cNvPr>
          <p:cNvCxnSpPr/>
          <p:nvPr/>
        </p:nvCxnSpPr>
        <p:spPr>
          <a:xfrm>
            <a:off x="5630179" y="1337677"/>
            <a:ext cx="2916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8EBB4B1-0F1B-4827-AD9F-0297A988DD20}"/>
              </a:ext>
            </a:extLst>
          </p:cNvPr>
          <p:cNvSpPr txBox="1"/>
          <p:nvPr/>
        </p:nvSpPr>
        <p:spPr>
          <a:xfrm>
            <a:off x="540582" y="1333870"/>
            <a:ext cx="147596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1" dirty="0">
                <a:solidFill>
                  <a:schemeClr val="tx2">
                    <a:lumMod val="75000"/>
                  </a:schemeClr>
                </a:solidFill>
                <a:latin typeface="Rostelecom Basis Medium" panose="020B0603030604040103" pitchFamily="34" charset="0"/>
              </a:rPr>
              <a:t>Инструменты</a:t>
            </a:r>
          </a:p>
        </p:txBody>
      </p:sp>
      <p:grpSp>
        <p:nvGrpSpPr>
          <p:cNvPr id="26" name="Group 18">
            <a:extLst>
              <a:ext uri="{FF2B5EF4-FFF2-40B4-BE49-F238E27FC236}">
                <a16:creationId xmlns:a16="http://schemas.microsoft.com/office/drawing/2014/main" id="{8B9C3296-FE7B-4B3B-BEB9-35936452AA34}"/>
              </a:ext>
            </a:extLst>
          </p:cNvPr>
          <p:cNvGrpSpPr/>
          <p:nvPr/>
        </p:nvGrpSpPr>
        <p:grpSpPr>
          <a:xfrm>
            <a:off x="359599" y="1029430"/>
            <a:ext cx="285018" cy="316843"/>
            <a:chOff x="2655888" y="719138"/>
            <a:chExt cx="4859337" cy="6053137"/>
          </a:xfrm>
          <a:solidFill>
            <a:schemeClr val="bg1">
              <a:lumMod val="65000"/>
            </a:schemeClr>
          </a:solidFill>
        </p:grpSpPr>
        <p:sp>
          <p:nvSpPr>
            <p:cNvPr id="27" name="Freeform 1">
              <a:extLst>
                <a:ext uri="{FF2B5EF4-FFF2-40B4-BE49-F238E27FC236}">
                  <a16:creationId xmlns:a16="http://schemas.microsoft.com/office/drawing/2014/main" id="{27BDF79E-590F-43C5-B62A-51F5D3FD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719138"/>
              <a:ext cx="4859337" cy="6053137"/>
            </a:xfrm>
            <a:custGeom>
              <a:avLst/>
              <a:gdLst>
                <a:gd name="T0" fmla="*/ 6281 w 13500"/>
                <a:gd name="T1" fmla="*/ 14874 h 16813"/>
                <a:gd name="T2" fmla="*/ 6281 w 13500"/>
                <a:gd name="T3" fmla="*/ 14874 h 16813"/>
                <a:gd name="T4" fmla="*/ 12968 w 13500"/>
                <a:gd name="T5" fmla="*/ 5125 h 16813"/>
                <a:gd name="T6" fmla="*/ 12593 w 13500"/>
                <a:gd name="T7" fmla="*/ 3219 h 16813"/>
                <a:gd name="T8" fmla="*/ 8811 w 13500"/>
                <a:gd name="T9" fmla="*/ 625 h 16813"/>
                <a:gd name="T10" fmla="*/ 6843 w 13500"/>
                <a:gd name="T11" fmla="*/ 1063 h 16813"/>
                <a:gd name="T12" fmla="*/ 187 w 13500"/>
                <a:gd name="T13" fmla="*/ 10718 h 16813"/>
                <a:gd name="T14" fmla="*/ 0 w 13500"/>
                <a:gd name="T15" fmla="*/ 11187 h 16813"/>
                <a:gd name="T16" fmla="*/ 250 w 13500"/>
                <a:gd name="T17" fmla="*/ 16218 h 16813"/>
                <a:gd name="T18" fmla="*/ 937 w 13500"/>
                <a:gd name="T19" fmla="*/ 16687 h 16813"/>
                <a:gd name="T20" fmla="*/ 5844 w 13500"/>
                <a:gd name="T21" fmla="*/ 15249 h 16813"/>
                <a:gd name="T22" fmla="*/ 6281 w 13500"/>
                <a:gd name="T23" fmla="*/ 14874 h 16813"/>
                <a:gd name="T24" fmla="*/ 7405 w 13500"/>
                <a:gd name="T25" fmla="*/ 1688 h 16813"/>
                <a:gd name="T26" fmla="*/ 7405 w 13500"/>
                <a:gd name="T27" fmla="*/ 1688 h 16813"/>
                <a:gd name="T28" fmla="*/ 8530 w 13500"/>
                <a:gd name="T29" fmla="*/ 1438 h 16813"/>
                <a:gd name="T30" fmla="*/ 11968 w 13500"/>
                <a:gd name="T31" fmla="*/ 3813 h 16813"/>
                <a:gd name="T32" fmla="*/ 12186 w 13500"/>
                <a:gd name="T33" fmla="*/ 4875 h 16813"/>
                <a:gd name="T34" fmla="*/ 10968 w 13500"/>
                <a:gd name="T35" fmla="*/ 6719 h 16813"/>
                <a:gd name="T36" fmla="*/ 6250 w 13500"/>
                <a:gd name="T37" fmla="*/ 3500 h 16813"/>
                <a:gd name="T38" fmla="*/ 7405 w 13500"/>
                <a:gd name="T39" fmla="*/ 1688 h 16813"/>
                <a:gd name="T40" fmla="*/ 3781 w 13500"/>
                <a:gd name="T41" fmla="*/ 11093 h 16813"/>
                <a:gd name="T42" fmla="*/ 3781 w 13500"/>
                <a:gd name="T43" fmla="*/ 11093 h 16813"/>
                <a:gd name="T44" fmla="*/ 7093 w 13500"/>
                <a:gd name="T45" fmla="*/ 6313 h 16813"/>
                <a:gd name="T46" fmla="*/ 7624 w 13500"/>
                <a:gd name="T47" fmla="*/ 6250 h 16813"/>
                <a:gd name="T48" fmla="*/ 7718 w 13500"/>
                <a:gd name="T49" fmla="*/ 6782 h 16813"/>
                <a:gd name="T50" fmla="*/ 4437 w 13500"/>
                <a:gd name="T51" fmla="*/ 11562 h 16813"/>
                <a:gd name="T52" fmla="*/ 3875 w 13500"/>
                <a:gd name="T53" fmla="*/ 11624 h 16813"/>
                <a:gd name="T54" fmla="*/ 3781 w 13500"/>
                <a:gd name="T55" fmla="*/ 11093 h 16813"/>
                <a:gd name="T56" fmla="*/ 2406 w 13500"/>
                <a:gd name="T57" fmla="*/ 15124 h 16813"/>
                <a:gd name="T58" fmla="*/ 2406 w 13500"/>
                <a:gd name="T59" fmla="*/ 15124 h 16813"/>
                <a:gd name="T60" fmla="*/ 1250 w 13500"/>
                <a:gd name="T61" fmla="*/ 14312 h 16813"/>
                <a:gd name="T62" fmla="*/ 1094 w 13500"/>
                <a:gd name="T63" fmla="*/ 11593 h 16813"/>
                <a:gd name="T64" fmla="*/ 5094 w 13500"/>
                <a:gd name="T65" fmla="*/ 14343 h 16813"/>
                <a:gd name="T66" fmla="*/ 2406 w 13500"/>
                <a:gd name="T67" fmla="*/ 15124 h 16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00" h="16813">
                  <a:moveTo>
                    <a:pt x="6281" y="14874"/>
                  </a:moveTo>
                  <a:lnTo>
                    <a:pt x="6281" y="14874"/>
                  </a:lnTo>
                  <a:cubicBezTo>
                    <a:pt x="12968" y="5125"/>
                    <a:pt x="12968" y="5125"/>
                    <a:pt x="12968" y="5125"/>
                  </a:cubicBezTo>
                  <a:cubicBezTo>
                    <a:pt x="13499" y="4313"/>
                    <a:pt x="13030" y="3532"/>
                    <a:pt x="12593" y="3219"/>
                  </a:cubicBezTo>
                  <a:cubicBezTo>
                    <a:pt x="8811" y="625"/>
                    <a:pt x="8811" y="625"/>
                    <a:pt x="8811" y="625"/>
                  </a:cubicBezTo>
                  <a:cubicBezTo>
                    <a:pt x="7905" y="0"/>
                    <a:pt x="7249" y="594"/>
                    <a:pt x="6843" y="1063"/>
                  </a:cubicBezTo>
                  <a:cubicBezTo>
                    <a:pt x="187" y="10718"/>
                    <a:pt x="187" y="10718"/>
                    <a:pt x="187" y="10718"/>
                  </a:cubicBezTo>
                  <a:cubicBezTo>
                    <a:pt x="187" y="10718"/>
                    <a:pt x="0" y="10968"/>
                    <a:pt x="0" y="11187"/>
                  </a:cubicBezTo>
                  <a:cubicBezTo>
                    <a:pt x="250" y="16218"/>
                    <a:pt x="250" y="16218"/>
                    <a:pt x="250" y="16218"/>
                  </a:cubicBezTo>
                  <a:cubicBezTo>
                    <a:pt x="250" y="16687"/>
                    <a:pt x="594" y="16812"/>
                    <a:pt x="937" y="16687"/>
                  </a:cubicBezTo>
                  <a:cubicBezTo>
                    <a:pt x="5844" y="15249"/>
                    <a:pt x="5844" y="15249"/>
                    <a:pt x="5844" y="15249"/>
                  </a:cubicBezTo>
                  <a:cubicBezTo>
                    <a:pt x="5844" y="15249"/>
                    <a:pt x="6125" y="15124"/>
                    <a:pt x="6281" y="14874"/>
                  </a:cubicBezTo>
                  <a:close/>
                  <a:moveTo>
                    <a:pt x="7405" y="1688"/>
                  </a:moveTo>
                  <a:lnTo>
                    <a:pt x="7405" y="1688"/>
                  </a:lnTo>
                  <a:cubicBezTo>
                    <a:pt x="7405" y="1688"/>
                    <a:pt x="7780" y="969"/>
                    <a:pt x="8530" y="1438"/>
                  </a:cubicBezTo>
                  <a:cubicBezTo>
                    <a:pt x="11968" y="3813"/>
                    <a:pt x="11968" y="3813"/>
                    <a:pt x="11968" y="3813"/>
                  </a:cubicBezTo>
                  <a:cubicBezTo>
                    <a:pt x="11968" y="3813"/>
                    <a:pt x="12561" y="4219"/>
                    <a:pt x="12186" y="4875"/>
                  </a:cubicBezTo>
                  <a:cubicBezTo>
                    <a:pt x="10968" y="6719"/>
                    <a:pt x="10968" y="6719"/>
                    <a:pt x="10968" y="6719"/>
                  </a:cubicBezTo>
                  <a:cubicBezTo>
                    <a:pt x="6250" y="3500"/>
                    <a:pt x="6250" y="3500"/>
                    <a:pt x="6250" y="3500"/>
                  </a:cubicBezTo>
                  <a:lnTo>
                    <a:pt x="7405" y="1688"/>
                  </a:lnTo>
                  <a:close/>
                  <a:moveTo>
                    <a:pt x="3781" y="11093"/>
                  </a:moveTo>
                  <a:lnTo>
                    <a:pt x="3781" y="11093"/>
                  </a:lnTo>
                  <a:cubicBezTo>
                    <a:pt x="7093" y="6313"/>
                    <a:pt x="7093" y="6313"/>
                    <a:pt x="7093" y="6313"/>
                  </a:cubicBezTo>
                  <a:cubicBezTo>
                    <a:pt x="7374" y="6032"/>
                    <a:pt x="7624" y="6250"/>
                    <a:pt x="7624" y="6250"/>
                  </a:cubicBezTo>
                  <a:cubicBezTo>
                    <a:pt x="7811" y="6375"/>
                    <a:pt x="7843" y="6625"/>
                    <a:pt x="7718" y="6782"/>
                  </a:cubicBezTo>
                  <a:cubicBezTo>
                    <a:pt x="4437" y="11562"/>
                    <a:pt x="4437" y="11562"/>
                    <a:pt x="4437" y="11562"/>
                  </a:cubicBezTo>
                  <a:cubicBezTo>
                    <a:pt x="4125" y="11843"/>
                    <a:pt x="3875" y="11624"/>
                    <a:pt x="3875" y="11624"/>
                  </a:cubicBezTo>
                  <a:cubicBezTo>
                    <a:pt x="3687" y="11499"/>
                    <a:pt x="3656" y="11281"/>
                    <a:pt x="3781" y="11093"/>
                  </a:cubicBezTo>
                  <a:close/>
                  <a:moveTo>
                    <a:pt x="2406" y="15124"/>
                  </a:moveTo>
                  <a:lnTo>
                    <a:pt x="2406" y="15124"/>
                  </a:lnTo>
                  <a:cubicBezTo>
                    <a:pt x="2375" y="15093"/>
                    <a:pt x="1250" y="14312"/>
                    <a:pt x="1250" y="14312"/>
                  </a:cubicBezTo>
                  <a:cubicBezTo>
                    <a:pt x="1094" y="11593"/>
                    <a:pt x="1094" y="11593"/>
                    <a:pt x="1094" y="11593"/>
                  </a:cubicBezTo>
                  <a:cubicBezTo>
                    <a:pt x="5094" y="14343"/>
                    <a:pt x="5094" y="14343"/>
                    <a:pt x="5094" y="14343"/>
                  </a:cubicBezTo>
                  <a:lnTo>
                    <a:pt x="2406" y="151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ABF2F70B-88BA-470A-BF4F-D921FC777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5" y="6456363"/>
              <a:ext cx="3633788" cy="280987"/>
            </a:xfrm>
            <a:custGeom>
              <a:avLst/>
              <a:gdLst>
                <a:gd name="T0" fmla="*/ 9686 w 10094"/>
                <a:gd name="T1" fmla="*/ 0 h 782"/>
                <a:gd name="T2" fmla="*/ 9686 w 10094"/>
                <a:gd name="T3" fmla="*/ 0 h 782"/>
                <a:gd name="T4" fmla="*/ 2656 w 10094"/>
                <a:gd name="T5" fmla="*/ 0 h 782"/>
                <a:gd name="T6" fmla="*/ 0 w 10094"/>
                <a:gd name="T7" fmla="*/ 781 h 782"/>
                <a:gd name="T8" fmla="*/ 9686 w 10094"/>
                <a:gd name="T9" fmla="*/ 781 h 782"/>
                <a:gd name="T10" fmla="*/ 10061 w 10094"/>
                <a:gd name="T11" fmla="*/ 406 h 782"/>
                <a:gd name="T12" fmla="*/ 9686 w 10094"/>
                <a:gd name="T13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94" h="782">
                  <a:moveTo>
                    <a:pt x="9686" y="0"/>
                  </a:moveTo>
                  <a:lnTo>
                    <a:pt x="9686" y="0"/>
                  </a:lnTo>
                  <a:cubicBezTo>
                    <a:pt x="2656" y="0"/>
                    <a:pt x="2656" y="0"/>
                    <a:pt x="2656" y="0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9686" y="781"/>
                    <a:pt x="9686" y="781"/>
                    <a:pt x="9686" y="781"/>
                  </a:cubicBezTo>
                  <a:cubicBezTo>
                    <a:pt x="9874" y="781"/>
                    <a:pt x="10061" y="625"/>
                    <a:pt x="10061" y="406"/>
                  </a:cubicBezTo>
                  <a:cubicBezTo>
                    <a:pt x="10061" y="406"/>
                    <a:pt x="10093" y="0"/>
                    <a:pt x="968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230072-47BD-4721-AE6A-25936148CE98}"/>
              </a:ext>
            </a:extLst>
          </p:cNvPr>
          <p:cNvSpPr/>
          <p:nvPr/>
        </p:nvSpPr>
        <p:spPr>
          <a:xfrm>
            <a:off x="1004829" y="2890633"/>
            <a:ext cx="2599838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b="0" dirty="0">
                <a:latin typeface="Rostelecom Basis" panose="020B0503030604040103" pitchFamily="34" charset="0"/>
              </a:rPr>
              <a:t>Недостаточно увлекательный материал (непонятные термины и т.д.)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b="0" dirty="0">
                <a:latin typeface="Rostelecom Basis" panose="020B0503030604040103" pitchFamily="34" charset="0"/>
              </a:rPr>
              <a:t>Через несколько месяцев люди забывают о политиках безопасности и попадаются на уловки злоумышленников</a:t>
            </a:r>
            <a:endParaRPr lang="ru-RU" dirty="0">
              <a:latin typeface="Rostelecom Basis" panose="020B05030306040401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F6B519-1A1C-460E-AEFE-E4B8029DBBEF}"/>
              </a:ext>
            </a:extLst>
          </p:cNvPr>
          <p:cNvSpPr/>
          <p:nvPr/>
        </p:nvSpPr>
        <p:spPr>
          <a:xfrm>
            <a:off x="5901302" y="2890633"/>
            <a:ext cx="3242698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b="0" dirty="0">
                <a:latin typeface="Rostelecom Basis" panose="020B0503030604040103" pitchFamily="34" charset="0"/>
              </a:rPr>
              <a:t>Пользователь получает не практические навыки, а лишь быстро забывающиеся теоретические знания</a:t>
            </a:r>
          </a:p>
          <a:p>
            <a:pPr marL="171450" indent="-17145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b="0" dirty="0">
                <a:latin typeface="Rostelecom Basis" panose="020B0503030604040103" pitchFamily="34" charset="0"/>
              </a:rPr>
              <a:t>Не успевают за быстро меняющимися трендами в области ИБ</a:t>
            </a:r>
            <a:r>
              <a:rPr lang="en-US" b="0" dirty="0">
                <a:latin typeface="Rostelecom Basis" panose="020B0503030604040103" pitchFamily="34" charset="0"/>
              </a:rPr>
              <a:t>, </a:t>
            </a:r>
            <a:r>
              <a:rPr lang="ru-RU" b="0" dirty="0">
                <a:latin typeface="Rostelecom Basis" panose="020B0503030604040103" pitchFamily="34" charset="0"/>
              </a:rPr>
              <a:t>в среднем в неделю появляется 5-6 новых инструментов атаки </a:t>
            </a:r>
          </a:p>
          <a:p>
            <a:pPr marL="171450" indent="-17145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b="0" dirty="0">
                <a:latin typeface="Rostelecom Basis" panose="020B0503030604040103" pitchFamily="34" charset="0"/>
              </a:rPr>
              <a:t>Непонимание масштаба проблемы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876F1-1127-42CE-B7FF-39113EE855B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865" y="2890633"/>
            <a:ext cx="578142" cy="57814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54D2469-75DE-4331-AA28-D961180F39E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7278" y="2903001"/>
            <a:ext cx="578142" cy="578142"/>
          </a:xfrm>
          <a:prstGeom prst="rect">
            <a:avLst/>
          </a:prstGeom>
        </p:spPr>
      </p:pic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75087AB6-1A5B-45AD-89EF-23A6B6DB6626}"/>
              </a:ext>
            </a:extLst>
          </p:cNvPr>
          <p:cNvSpPr/>
          <p:nvPr/>
        </p:nvSpPr>
        <p:spPr>
          <a:xfrm rot="5400000">
            <a:off x="4119784" y="3884661"/>
            <a:ext cx="327433" cy="1152103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2F6DF6A-5123-4E2E-B22A-905594F6DDF2}"/>
              </a:ext>
            </a:extLst>
          </p:cNvPr>
          <p:cNvSpPr/>
          <p:nvPr/>
        </p:nvSpPr>
        <p:spPr>
          <a:xfrm>
            <a:off x="892085" y="4588402"/>
            <a:ext cx="6976590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Rostelecom Basis" panose="020B0503030604040103" pitchFamily="34" charset="0"/>
              </a:rPr>
              <a:t>Необходимо разработать цикличные непрерывные курсы и платформы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Rostelecom Basis" panose="020B0503030604040103" pitchFamily="34" charset="0"/>
              </a:rPr>
              <a:t>Security Awareness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8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599" y="184346"/>
            <a:ext cx="8219998" cy="654025"/>
          </a:xfrm>
        </p:spPr>
        <p:txBody>
          <a:bodyPr/>
          <a:lstStyle/>
          <a:p>
            <a:r>
              <a:rPr lang="ru-RU" sz="2000" dirty="0">
                <a:latin typeface="Rostelecom Basis" panose="020B0503030604040103" pitchFamily="34" charset="0"/>
                <a:cs typeface="Arial" panose="020B0604020202020204" pitchFamily="34" charset="0"/>
              </a:rPr>
              <a:t>Необходимо подключение специалистов по ИБ на всех этапах обучения сотрудников компании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082158C-63D7-4DE5-A2D1-5BE5142B5A09}"/>
              </a:ext>
            </a:extLst>
          </p:cNvPr>
          <p:cNvSpPr/>
          <p:nvPr/>
        </p:nvSpPr>
        <p:spPr>
          <a:xfrm>
            <a:off x="1843360" y="917479"/>
            <a:ext cx="5478917" cy="4023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1"/>
                </a:solidFill>
                <a:latin typeface="Rostelecom Basis" panose="020B0503030604040103" pitchFamily="34" charset="0"/>
              </a:rPr>
              <a:t>Обучение персонала компании навыкам ИБ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DF034F91-68A3-4154-8D39-60EBF8E7A65A}"/>
              </a:ext>
            </a:extLst>
          </p:cNvPr>
          <p:cNvSpPr/>
          <p:nvPr/>
        </p:nvSpPr>
        <p:spPr>
          <a:xfrm>
            <a:off x="1586321" y="1631704"/>
            <a:ext cx="1912614" cy="71795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sz="1200" b="0" dirty="0">
                <a:solidFill>
                  <a:schemeClr val="tx2">
                    <a:lumMod val="50000"/>
                  </a:schemeClr>
                </a:solidFill>
                <a:latin typeface="Rostelecom Basis" panose="020B0503030604040103" pitchFamily="34" charset="0"/>
              </a:rPr>
              <a:t>Руководители подразделений</a:t>
            </a:r>
            <a:r>
              <a:rPr lang="en-US" sz="1200" b="0" dirty="0">
                <a:solidFill>
                  <a:schemeClr val="tx2">
                    <a:lumMod val="50000"/>
                  </a:schemeClr>
                </a:solidFill>
                <a:latin typeface="Rostelecom Basis" panose="020B0503030604040103" pitchFamily="34" charset="0"/>
              </a:rPr>
              <a:t>/</a:t>
            </a:r>
            <a:r>
              <a:rPr lang="ru-RU" sz="1200" b="0" dirty="0">
                <a:solidFill>
                  <a:schemeClr val="tx2">
                    <a:lumMod val="50000"/>
                  </a:schemeClr>
                </a:solidFill>
                <a:latin typeface="Rostelecom Basis" panose="020B0503030604040103" pitchFamily="34" charset="0"/>
              </a:rPr>
              <a:t> линейные руководители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EBA558D0-823D-43F0-B569-879345EBC48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46175" y="1360575"/>
            <a:ext cx="0" cy="2160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0B30E4D7-0782-4F57-82B0-41C154B24A5D}"/>
              </a:ext>
            </a:extLst>
          </p:cNvPr>
          <p:cNvSpPr/>
          <p:nvPr/>
        </p:nvSpPr>
        <p:spPr>
          <a:xfrm>
            <a:off x="3658422" y="1631704"/>
            <a:ext cx="1912614" cy="71795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sz="1200" b="0" dirty="0">
                <a:solidFill>
                  <a:schemeClr val="tx2">
                    <a:lumMod val="50000"/>
                  </a:schemeClr>
                </a:solidFill>
                <a:latin typeface="Rostelecom Basis" panose="020B0503030604040103" pitchFamily="34" charset="0"/>
              </a:rPr>
              <a:t>Отдел по работе с персоналом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FA3C8B30-0762-4936-AA99-956B4C153EE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11189" y="1360575"/>
            <a:ext cx="0" cy="2160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96F22B31-8C6B-455B-BF2A-6FD4B64C6B76}"/>
              </a:ext>
            </a:extLst>
          </p:cNvPr>
          <p:cNvSpPr/>
          <p:nvPr/>
        </p:nvSpPr>
        <p:spPr>
          <a:xfrm>
            <a:off x="5723435" y="1631969"/>
            <a:ext cx="1912614" cy="71795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ru-RU" sz="1200" b="0" dirty="0">
                <a:solidFill>
                  <a:schemeClr val="tx2">
                    <a:lumMod val="50000"/>
                  </a:schemeClr>
                </a:solidFill>
                <a:latin typeface="Rostelecom Basis" panose="020B0503030604040103" pitchFamily="34" charset="0"/>
              </a:rPr>
              <a:t>Отдел обучения и развития сотрудников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383CE074-F167-4148-B295-1AE005A8FC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76203" y="1360840"/>
            <a:ext cx="0" cy="2160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88E10A7D-4A3A-4D7D-8DE5-0FC850EE52BC}"/>
              </a:ext>
            </a:extLst>
          </p:cNvPr>
          <p:cNvSpPr/>
          <p:nvPr/>
        </p:nvSpPr>
        <p:spPr>
          <a:xfrm>
            <a:off x="1426528" y="1575985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Rostelecom Basis" panose="020B0503030604040103" pitchFamily="34" charset="0"/>
              </a:rPr>
              <a:t>1</a:t>
            </a:r>
            <a:endParaRPr lang="ru-RU" sz="105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523A3C61-EF96-4712-A180-F2EC17DC60E8}"/>
              </a:ext>
            </a:extLst>
          </p:cNvPr>
          <p:cNvSpPr/>
          <p:nvPr/>
        </p:nvSpPr>
        <p:spPr>
          <a:xfrm>
            <a:off x="3515719" y="1582825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Rostelecom Basis" panose="020B0503030604040103" pitchFamily="34" charset="0"/>
              </a:rPr>
              <a:t>2</a:t>
            </a:r>
            <a:endParaRPr lang="ru-RU" sz="105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48287CD8-2841-49BB-A779-8CEAEEB1D3B5}"/>
              </a:ext>
            </a:extLst>
          </p:cNvPr>
          <p:cNvSpPr/>
          <p:nvPr/>
        </p:nvSpPr>
        <p:spPr>
          <a:xfrm>
            <a:off x="5586151" y="1575985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Rostelecom Basis" panose="020B0503030604040103" pitchFamily="34" charset="0"/>
              </a:rPr>
              <a:t>3</a:t>
            </a:r>
            <a:endParaRPr lang="ru-RU" sz="105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id="{CB870B9D-BA0C-4FA0-91EA-81982408C078}"/>
              </a:ext>
            </a:extLst>
          </p:cNvPr>
          <p:cNvSpPr/>
          <p:nvPr/>
        </p:nvSpPr>
        <p:spPr>
          <a:xfrm rot="5400000">
            <a:off x="4140818" y="3357311"/>
            <a:ext cx="327433" cy="1152103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7C7AACE-D607-4791-9FFB-71A1F886EF81}"/>
              </a:ext>
            </a:extLst>
          </p:cNvPr>
          <p:cNvSpPr/>
          <p:nvPr/>
        </p:nvSpPr>
        <p:spPr>
          <a:xfrm>
            <a:off x="300147" y="4472763"/>
            <a:ext cx="1970917" cy="500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BF3128-2AF3-4E64-B7E8-3B6A33741BB2}"/>
              </a:ext>
            </a:extLst>
          </p:cNvPr>
          <p:cNvSpPr/>
          <p:nvPr/>
        </p:nvSpPr>
        <p:spPr>
          <a:xfrm>
            <a:off x="1097251" y="4177279"/>
            <a:ext cx="6566221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0" dirty="0">
                <a:latin typeface="Rostelecom Basis" panose="020B0503030604040103" pitchFamily="34" charset="0"/>
              </a:rPr>
              <a:t>Необходимо подключение </a:t>
            </a:r>
            <a:r>
              <a:rPr lang="ru-RU" sz="1200" u="sng" dirty="0">
                <a:latin typeface="Rostelecom Basis" panose="020B0503030604040103" pitchFamily="34" charset="0"/>
              </a:rPr>
              <a:t>специалистов отдела ИБ </a:t>
            </a:r>
            <a:r>
              <a:rPr lang="ru-RU" sz="1200" b="0" dirty="0">
                <a:latin typeface="Rostelecom Basis" panose="020B0503030604040103" pitchFamily="34" charset="0"/>
              </a:rPr>
              <a:t>на всех этапах обучения персонала!</a:t>
            </a:r>
          </a:p>
          <a:p>
            <a:pPr>
              <a:lnSpc>
                <a:spcPct val="150000"/>
              </a:lnSpc>
            </a:pPr>
            <a:r>
              <a:rPr lang="ru-RU" sz="1200" b="0" dirty="0">
                <a:latin typeface="Rostelecom Basis" panose="020B0503030604040103" pitchFamily="34" charset="0"/>
              </a:rPr>
              <a:t>Начиная с организации и подготовки контента</a:t>
            </a:r>
            <a:r>
              <a:rPr lang="en-US" sz="1200" b="0" dirty="0">
                <a:latin typeface="Rostelecom Basis" panose="020B0503030604040103" pitchFamily="34" charset="0"/>
              </a:rPr>
              <a:t>, </a:t>
            </a:r>
            <a:r>
              <a:rPr lang="ru-RU" sz="1200" b="0" dirty="0">
                <a:latin typeface="Rostelecom Basis" panose="020B0503030604040103" pitchFamily="34" charset="0"/>
              </a:rPr>
              <a:t>заканчивая оценкой</a:t>
            </a:r>
            <a:endParaRPr lang="ru-RU" sz="1200" dirty="0">
              <a:latin typeface="Rostelecom Basis" panose="020B0503030604040103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EC882B7-EB80-4B98-83A3-4941A3E3268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2910" y="3489399"/>
            <a:ext cx="935024" cy="87806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C52BBE-389F-44D3-A70E-7C8B7529A814}"/>
              </a:ext>
            </a:extLst>
          </p:cNvPr>
          <p:cNvSpPr/>
          <p:nvPr/>
        </p:nvSpPr>
        <p:spPr>
          <a:xfrm>
            <a:off x="769179" y="2846744"/>
            <a:ext cx="7810418" cy="9417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 algn="l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Rostelecom Basis" panose="020B0503030604040103" pitchFamily="34" charset="0"/>
              </a:rPr>
              <a:t>Непонимание проблемы </a:t>
            </a:r>
            <a:r>
              <a:rPr lang="ru-RU" sz="1200" b="0" dirty="0">
                <a:latin typeface="Rostelecom Basis" panose="020B0503030604040103" pitchFamily="34" charset="0"/>
              </a:rPr>
              <a:t>и ее масштаба, а иногда и полное отрицание ее существования</a:t>
            </a:r>
          </a:p>
          <a:p>
            <a:pPr marL="342900" indent="-342900" algn="l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Rostelecom Basis" panose="020B0503030604040103" pitchFamily="34" charset="0"/>
              </a:rPr>
              <a:t>Отсутствие мотивации </a:t>
            </a:r>
            <a:r>
              <a:rPr lang="ru-RU" sz="1200" b="0" dirty="0">
                <a:latin typeface="Rostelecom Basis" panose="020B0503030604040103" pitchFamily="34" charset="0"/>
              </a:rPr>
              <a:t>для обучения и прохождения тестирований</a:t>
            </a:r>
          </a:p>
          <a:p>
            <a:pPr marL="342900" indent="-342900" algn="l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Rostelecom Basis" panose="020B0503030604040103" pitchFamily="34" charset="0"/>
              </a:rPr>
              <a:t>Неправильная оценка </a:t>
            </a:r>
            <a:r>
              <a:rPr lang="ru-RU" sz="1200" b="0" dirty="0">
                <a:latin typeface="Rostelecom Basis" panose="020B0503030604040103" pitchFamily="34" charset="0"/>
              </a:rPr>
              <a:t>ИБ-отдела и его обязанностей </a:t>
            </a:r>
            <a:r>
              <a:rPr lang="ru-RU" sz="1200" b="0" i="1" dirty="0">
                <a:latin typeface="Rostelecom Basis" panose="020B0503030604040103" pitchFamily="34" charset="0"/>
              </a:rPr>
              <a:t>(«Я в безопасности! У</a:t>
            </a:r>
            <a:r>
              <a:rPr lang="en-US" sz="1200" b="0" i="1" dirty="0">
                <a:latin typeface="Rostelecom Basis" panose="020B0503030604040103" pitchFamily="34" charset="0"/>
              </a:rPr>
              <a:t> </a:t>
            </a:r>
            <a:r>
              <a:rPr lang="ru-RU" sz="1200" b="0" i="1" dirty="0">
                <a:latin typeface="Rostelecom Basis" panose="020B0503030604040103" pitchFamily="34" charset="0"/>
              </a:rPr>
              <a:t>нас есть</a:t>
            </a:r>
            <a:r>
              <a:rPr lang="en-US" sz="1200" b="0" i="1" dirty="0">
                <a:latin typeface="Rostelecom Basis" panose="020B0503030604040103" pitchFamily="34" charset="0"/>
              </a:rPr>
              <a:t> </a:t>
            </a:r>
            <a:r>
              <a:rPr lang="ru-RU" sz="1200" b="0" i="1" dirty="0">
                <a:latin typeface="Rostelecom Basis" panose="020B0503030604040103" pitchFamily="34" charset="0"/>
              </a:rPr>
              <a:t>ИБ отдел»)</a:t>
            </a:r>
          </a:p>
          <a:p>
            <a:pPr marL="342900" indent="-342900" algn="l">
              <a:buClr>
                <a:srgbClr val="FF8218"/>
              </a:buClr>
              <a:buFont typeface="Wingdings" panose="05000000000000000000" pitchFamily="2" charset="2"/>
              <a:buChar char="Ø"/>
            </a:pPr>
            <a:endParaRPr lang="ru-RU" sz="1200" b="0" i="1" dirty="0">
              <a:latin typeface="Rostelecom Basis" panose="020B05030306040401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FC56B-396D-4BF6-BC4A-C3B2391B6B69}"/>
              </a:ext>
            </a:extLst>
          </p:cNvPr>
          <p:cNvSpPr txBox="1"/>
          <p:nvPr/>
        </p:nvSpPr>
        <p:spPr>
          <a:xfrm>
            <a:off x="586689" y="2441395"/>
            <a:ext cx="147596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1" dirty="0">
                <a:solidFill>
                  <a:schemeClr val="tx2">
                    <a:lumMod val="75000"/>
                  </a:schemeClr>
                </a:solidFill>
                <a:latin typeface="Rostelecom Basis Medium" panose="020B0603030604040103" pitchFamily="34" charset="0"/>
              </a:rPr>
              <a:t>Ограничения</a:t>
            </a:r>
          </a:p>
        </p:txBody>
      </p:sp>
      <p:grpSp>
        <p:nvGrpSpPr>
          <p:cNvPr id="45" name="Group 18">
            <a:extLst>
              <a:ext uri="{FF2B5EF4-FFF2-40B4-BE49-F238E27FC236}">
                <a16:creationId xmlns:a16="http://schemas.microsoft.com/office/drawing/2014/main" id="{64FF39EE-BB7A-4EE3-802F-0A9186334E37}"/>
              </a:ext>
            </a:extLst>
          </p:cNvPr>
          <p:cNvGrpSpPr/>
          <p:nvPr/>
        </p:nvGrpSpPr>
        <p:grpSpPr>
          <a:xfrm>
            <a:off x="1020207" y="2057023"/>
            <a:ext cx="285018" cy="316843"/>
            <a:chOff x="2655888" y="719138"/>
            <a:chExt cx="4859337" cy="6053137"/>
          </a:xfrm>
          <a:solidFill>
            <a:schemeClr val="bg1">
              <a:lumMod val="65000"/>
            </a:schemeClr>
          </a:solidFill>
        </p:grpSpPr>
        <p:sp>
          <p:nvSpPr>
            <p:cNvPr id="46" name="Freeform 1">
              <a:extLst>
                <a:ext uri="{FF2B5EF4-FFF2-40B4-BE49-F238E27FC236}">
                  <a16:creationId xmlns:a16="http://schemas.microsoft.com/office/drawing/2014/main" id="{B46BA5F8-EFB3-4F71-AD40-FA9A7E93B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719138"/>
              <a:ext cx="4859337" cy="6053137"/>
            </a:xfrm>
            <a:custGeom>
              <a:avLst/>
              <a:gdLst>
                <a:gd name="T0" fmla="*/ 6281 w 13500"/>
                <a:gd name="T1" fmla="*/ 14874 h 16813"/>
                <a:gd name="T2" fmla="*/ 6281 w 13500"/>
                <a:gd name="T3" fmla="*/ 14874 h 16813"/>
                <a:gd name="T4" fmla="*/ 12968 w 13500"/>
                <a:gd name="T5" fmla="*/ 5125 h 16813"/>
                <a:gd name="T6" fmla="*/ 12593 w 13500"/>
                <a:gd name="T7" fmla="*/ 3219 h 16813"/>
                <a:gd name="T8" fmla="*/ 8811 w 13500"/>
                <a:gd name="T9" fmla="*/ 625 h 16813"/>
                <a:gd name="T10" fmla="*/ 6843 w 13500"/>
                <a:gd name="T11" fmla="*/ 1063 h 16813"/>
                <a:gd name="T12" fmla="*/ 187 w 13500"/>
                <a:gd name="T13" fmla="*/ 10718 h 16813"/>
                <a:gd name="T14" fmla="*/ 0 w 13500"/>
                <a:gd name="T15" fmla="*/ 11187 h 16813"/>
                <a:gd name="T16" fmla="*/ 250 w 13500"/>
                <a:gd name="T17" fmla="*/ 16218 h 16813"/>
                <a:gd name="T18" fmla="*/ 937 w 13500"/>
                <a:gd name="T19" fmla="*/ 16687 h 16813"/>
                <a:gd name="T20" fmla="*/ 5844 w 13500"/>
                <a:gd name="T21" fmla="*/ 15249 h 16813"/>
                <a:gd name="T22" fmla="*/ 6281 w 13500"/>
                <a:gd name="T23" fmla="*/ 14874 h 16813"/>
                <a:gd name="T24" fmla="*/ 7405 w 13500"/>
                <a:gd name="T25" fmla="*/ 1688 h 16813"/>
                <a:gd name="T26" fmla="*/ 7405 w 13500"/>
                <a:gd name="T27" fmla="*/ 1688 h 16813"/>
                <a:gd name="T28" fmla="*/ 8530 w 13500"/>
                <a:gd name="T29" fmla="*/ 1438 h 16813"/>
                <a:gd name="T30" fmla="*/ 11968 w 13500"/>
                <a:gd name="T31" fmla="*/ 3813 h 16813"/>
                <a:gd name="T32" fmla="*/ 12186 w 13500"/>
                <a:gd name="T33" fmla="*/ 4875 h 16813"/>
                <a:gd name="T34" fmla="*/ 10968 w 13500"/>
                <a:gd name="T35" fmla="*/ 6719 h 16813"/>
                <a:gd name="T36" fmla="*/ 6250 w 13500"/>
                <a:gd name="T37" fmla="*/ 3500 h 16813"/>
                <a:gd name="T38" fmla="*/ 7405 w 13500"/>
                <a:gd name="T39" fmla="*/ 1688 h 16813"/>
                <a:gd name="T40" fmla="*/ 3781 w 13500"/>
                <a:gd name="T41" fmla="*/ 11093 h 16813"/>
                <a:gd name="T42" fmla="*/ 3781 w 13500"/>
                <a:gd name="T43" fmla="*/ 11093 h 16813"/>
                <a:gd name="T44" fmla="*/ 7093 w 13500"/>
                <a:gd name="T45" fmla="*/ 6313 h 16813"/>
                <a:gd name="T46" fmla="*/ 7624 w 13500"/>
                <a:gd name="T47" fmla="*/ 6250 h 16813"/>
                <a:gd name="T48" fmla="*/ 7718 w 13500"/>
                <a:gd name="T49" fmla="*/ 6782 h 16813"/>
                <a:gd name="T50" fmla="*/ 4437 w 13500"/>
                <a:gd name="T51" fmla="*/ 11562 h 16813"/>
                <a:gd name="T52" fmla="*/ 3875 w 13500"/>
                <a:gd name="T53" fmla="*/ 11624 h 16813"/>
                <a:gd name="T54" fmla="*/ 3781 w 13500"/>
                <a:gd name="T55" fmla="*/ 11093 h 16813"/>
                <a:gd name="T56" fmla="*/ 2406 w 13500"/>
                <a:gd name="T57" fmla="*/ 15124 h 16813"/>
                <a:gd name="T58" fmla="*/ 2406 w 13500"/>
                <a:gd name="T59" fmla="*/ 15124 h 16813"/>
                <a:gd name="T60" fmla="*/ 1250 w 13500"/>
                <a:gd name="T61" fmla="*/ 14312 h 16813"/>
                <a:gd name="T62" fmla="*/ 1094 w 13500"/>
                <a:gd name="T63" fmla="*/ 11593 h 16813"/>
                <a:gd name="T64" fmla="*/ 5094 w 13500"/>
                <a:gd name="T65" fmla="*/ 14343 h 16813"/>
                <a:gd name="T66" fmla="*/ 2406 w 13500"/>
                <a:gd name="T67" fmla="*/ 15124 h 16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00" h="16813">
                  <a:moveTo>
                    <a:pt x="6281" y="14874"/>
                  </a:moveTo>
                  <a:lnTo>
                    <a:pt x="6281" y="14874"/>
                  </a:lnTo>
                  <a:cubicBezTo>
                    <a:pt x="12968" y="5125"/>
                    <a:pt x="12968" y="5125"/>
                    <a:pt x="12968" y="5125"/>
                  </a:cubicBezTo>
                  <a:cubicBezTo>
                    <a:pt x="13499" y="4313"/>
                    <a:pt x="13030" y="3532"/>
                    <a:pt x="12593" y="3219"/>
                  </a:cubicBezTo>
                  <a:cubicBezTo>
                    <a:pt x="8811" y="625"/>
                    <a:pt x="8811" y="625"/>
                    <a:pt x="8811" y="625"/>
                  </a:cubicBezTo>
                  <a:cubicBezTo>
                    <a:pt x="7905" y="0"/>
                    <a:pt x="7249" y="594"/>
                    <a:pt x="6843" y="1063"/>
                  </a:cubicBezTo>
                  <a:cubicBezTo>
                    <a:pt x="187" y="10718"/>
                    <a:pt x="187" y="10718"/>
                    <a:pt x="187" y="10718"/>
                  </a:cubicBezTo>
                  <a:cubicBezTo>
                    <a:pt x="187" y="10718"/>
                    <a:pt x="0" y="10968"/>
                    <a:pt x="0" y="11187"/>
                  </a:cubicBezTo>
                  <a:cubicBezTo>
                    <a:pt x="250" y="16218"/>
                    <a:pt x="250" y="16218"/>
                    <a:pt x="250" y="16218"/>
                  </a:cubicBezTo>
                  <a:cubicBezTo>
                    <a:pt x="250" y="16687"/>
                    <a:pt x="594" y="16812"/>
                    <a:pt x="937" y="16687"/>
                  </a:cubicBezTo>
                  <a:cubicBezTo>
                    <a:pt x="5844" y="15249"/>
                    <a:pt x="5844" y="15249"/>
                    <a:pt x="5844" y="15249"/>
                  </a:cubicBezTo>
                  <a:cubicBezTo>
                    <a:pt x="5844" y="15249"/>
                    <a:pt x="6125" y="15124"/>
                    <a:pt x="6281" y="14874"/>
                  </a:cubicBezTo>
                  <a:close/>
                  <a:moveTo>
                    <a:pt x="7405" y="1688"/>
                  </a:moveTo>
                  <a:lnTo>
                    <a:pt x="7405" y="1688"/>
                  </a:lnTo>
                  <a:cubicBezTo>
                    <a:pt x="7405" y="1688"/>
                    <a:pt x="7780" y="969"/>
                    <a:pt x="8530" y="1438"/>
                  </a:cubicBezTo>
                  <a:cubicBezTo>
                    <a:pt x="11968" y="3813"/>
                    <a:pt x="11968" y="3813"/>
                    <a:pt x="11968" y="3813"/>
                  </a:cubicBezTo>
                  <a:cubicBezTo>
                    <a:pt x="11968" y="3813"/>
                    <a:pt x="12561" y="4219"/>
                    <a:pt x="12186" y="4875"/>
                  </a:cubicBezTo>
                  <a:cubicBezTo>
                    <a:pt x="10968" y="6719"/>
                    <a:pt x="10968" y="6719"/>
                    <a:pt x="10968" y="6719"/>
                  </a:cubicBezTo>
                  <a:cubicBezTo>
                    <a:pt x="6250" y="3500"/>
                    <a:pt x="6250" y="3500"/>
                    <a:pt x="6250" y="3500"/>
                  </a:cubicBezTo>
                  <a:lnTo>
                    <a:pt x="7405" y="1688"/>
                  </a:lnTo>
                  <a:close/>
                  <a:moveTo>
                    <a:pt x="3781" y="11093"/>
                  </a:moveTo>
                  <a:lnTo>
                    <a:pt x="3781" y="11093"/>
                  </a:lnTo>
                  <a:cubicBezTo>
                    <a:pt x="7093" y="6313"/>
                    <a:pt x="7093" y="6313"/>
                    <a:pt x="7093" y="6313"/>
                  </a:cubicBezTo>
                  <a:cubicBezTo>
                    <a:pt x="7374" y="6032"/>
                    <a:pt x="7624" y="6250"/>
                    <a:pt x="7624" y="6250"/>
                  </a:cubicBezTo>
                  <a:cubicBezTo>
                    <a:pt x="7811" y="6375"/>
                    <a:pt x="7843" y="6625"/>
                    <a:pt x="7718" y="6782"/>
                  </a:cubicBezTo>
                  <a:cubicBezTo>
                    <a:pt x="4437" y="11562"/>
                    <a:pt x="4437" y="11562"/>
                    <a:pt x="4437" y="11562"/>
                  </a:cubicBezTo>
                  <a:cubicBezTo>
                    <a:pt x="4125" y="11843"/>
                    <a:pt x="3875" y="11624"/>
                    <a:pt x="3875" y="11624"/>
                  </a:cubicBezTo>
                  <a:cubicBezTo>
                    <a:pt x="3687" y="11499"/>
                    <a:pt x="3656" y="11281"/>
                    <a:pt x="3781" y="11093"/>
                  </a:cubicBezTo>
                  <a:close/>
                  <a:moveTo>
                    <a:pt x="2406" y="15124"/>
                  </a:moveTo>
                  <a:lnTo>
                    <a:pt x="2406" y="15124"/>
                  </a:lnTo>
                  <a:cubicBezTo>
                    <a:pt x="2375" y="15093"/>
                    <a:pt x="1250" y="14312"/>
                    <a:pt x="1250" y="14312"/>
                  </a:cubicBezTo>
                  <a:cubicBezTo>
                    <a:pt x="1094" y="11593"/>
                    <a:pt x="1094" y="11593"/>
                    <a:pt x="1094" y="11593"/>
                  </a:cubicBezTo>
                  <a:cubicBezTo>
                    <a:pt x="5094" y="14343"/>
                    <a:pt x="5094" y="14343"/>
                    <a:pt x="5094" y="14343"/>
                  </a:cubicBezTo>
                  <a:lnTo>
                    <a:pt x="2406" y="151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Freeform 2">
              <a:extLst>
                <a:ext uri="{FF2B5EF4-FFF2-40B4-BE49-F238E27FC236}">
                  <a16:creationId xmlns:a16="http://schemas.microsoft.com/office/drawing/2014/main" id="{953A677F-B6B0-4969-9395-748395821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5" y="6456363"/>
              <a:ext cx="3633788" cy="280987"/>
            </a:xfrm>
            <a:custGeom>
              <a:avLst/>
              <a:gdLst>
                <a:gd name="T0" fmla="*/ 9686 w 10094"/>
                <a:gd name="T1" fmla="*/ 0 h 782"/>
                <a:gd name="T2" fmla="*/ 9686 w 10094"/>
                <a:gd name="T3" fmla="*/ 0 h 782"/>
                <a:gd name="T4" fmla="*/ 2656 w 10094"/>
                <a:gd name="T5" fmla="*/ 0 h 782"/>
                <a:gd name="T6" fmla="*/ 0 w 10094"/>
                <a:gd name="T7" fmla="*/ 781 h 782"/>
                <a:gd name="T8" fmla="*/ 9686 w 10094"/>
                <a:gd name="T9" fmla="*/ 781 h 782"/>
                <a:gd name="T10" fmla="*/ 10061 w 10094"/>
                <a:gd name="T11" fmla="*/ 406 h 782"/>
                <a:gd name="T12" fmla="*/ 9686 w 10094"/>
                <a:gd name="T13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94" h="782">
                  <a:moveTo>
                    <a:pt x="9686" y="0"/>
                  </a:moveTo>
                  <a:lnTo>
                    <a:pt x="9686" y="0"/>
                  </a:lnTo>
                  <a:cubicBezTo>
                    <a:pt x="2656" y="0"/>
                    <a:pt x="2656" y="0"/>
                    <a:pt x="2656" y="0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9686" y="781"/>
                    <a:pt x="9686" y="781"/>
                    <a:pt x="9686" y="781"/>
                  </a:cubicBezTo>
                  <a:cubicBezTo>
                    <a:pt x="9874" y="781"/>
                    <a:pt x="10061" y="625"/>
                    <a:pt x="10061" y="406"/>
                  </a:cubicBezTo>
                  <a:cubicBezTo>
                    <a:pt x="10061" y="406"/>
                    <a:pt x="10093" y="0"/>
                    <a:pt x="968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769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>
            <a:extLst>
              <a:ext uri="{FF2B5EF4-FFF2-40B4-BE49-F238E27FC236}">
                <a16:creationId xmlns:a16="http://schemas.microsoft.com/office/drawing/2014/main" id="{99C523A5-C294-488A-8137-7F955464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99" y="184346"/>
            <a:ext cx="8219998" cy="931024"/>
          </a:xfrm>
        </p:spPr>
        <p:txBody>
          <a:bodyPr/>
          <a:lstStyle/>
          <a:p>
            <a:r>
              <a:rPr lang="ru-RU" sz="2000" dirty="0">
                <a:latin typeface="Rostelecom Basis" panose="020B0503030604040103" pitchFamily="34" charset="0"/>
                <a:cs typeface="Arial" panose="020B0604020202020204" pitchFamily="34" charset="0"/>
              </a:rPr>
              <a:t>Преимущества интеграции сотрудников ИБ в процесс обучения и оценки действий сотрудников компании на разных этапах вовлеченности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A83055-4F2A-464B-BE8D-A835CA973907}"/>
              </a:ext>
            </a:extLst>
          </p:cNvPr>
          <p:cNvSpPr/>
          <p:nvPr/>
        </p:nvSpPr>
        <p:spPr>
          <a:xfrm>
            <a:off x="300147" y="4472763"/>
            <a:ext cx="1970917" cy="500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D6A864F-F06A-4679-B67A-2B302958047F}"/>
              </a:ext>
            </a:extLst>
          </p:cNvPr>
          <p:cNvCxnSpPr/>
          <p:nvPr/>
        </p:nvCxnSpPr>
        <p:spPr>
          <a:xfrm>
            <a:off x="616684" y="2998377"/>
            <a:ext cx="7740000" cy="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5B47180E-79C9-4CCF-98BC-A6F29899A2B3}"/>
              </a:ext>
            </a:extLst>
          </p:cNvPr>
          <p:cNvSpPr/>
          <p:nvPr/>
        </p:nvSpPr>
        <p:spPr>
          <a:xfrm>
            <a:off x="616684" y="2870786"/>
            <a:ext cx="252000" cy="25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9BFA108-C2B5-42C3-8BB4-05E5E5E8C397}"/>
              </a:ext>
            </a:extLst>
          </p:cNvPr>
          <p:cNvSpPr/>
          <p:nvPr/>
        </p:nvSpPr>
        <p:spPr>
          <a:xfrm>
            <a:off x="1803986" y="2870786"/>
            <a:ext cx="252000" cy="25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54F48D5-E2FB-4414-82E3-D5A814133863}"/>
              </a:ext>
            </a:extLst>
          </p:cNvPr>
          <p:cNvSpPr/>
          <p:nvPr/>
        </p:nvSpPr>
        <p:spPr>
          <a:xfrm>
            <a:off x="2991288" y="2870786"/>
            <a:ext cx="252000" cy="25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EC59439-8A06-432E-827F-9721E9449846}"/>
              </a:ext>
            </a:extLst>
          </p:cNvPr>
          <p:cNvSpPr/>
          <p:nvPr/>
        </p:nvSpPr>
        <p:spPr>
          <a:xfrm>
            <a:off x="4175408" y="2870786"/>
            <a:ext cx="252000" cy="25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DB38EF3-3162-4304-9073-92D7A239E53A}"/>
              </a:ext>
            </a:extLst>
          </p:cNvPr>
          <p:cNvSpPr/>
          <p:nvPr/>
        </p:nvSpPr>
        <p:spPr>
          <a:xfrm>
            <a:off x="5359528" y="2870786"/>
            <a:ext cx="252000" cy="25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C791C74-47B2-4C2E-BCC3-07FA6580C122}"/>
              </a:ext>
            </a:extLst>
          </p:cNvPr>
          <p:cNvSpPr/>
          <p:nvPr/>
        </p:nvSpPr>
        <p:spPr>
          <a:xfrm>
            <a:off x="8155532" y="2870786"/>
            <a:ext cx="252000" cy="25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B122E2-7A43-42D7-A968-7FC45260C368}"/>
              </a:ext>
            </a:extLst>
          </p:cNvPr>
          <p:cNvSpPr/>
          <p:nvPr/>
        </p:nvSpPr>
        <p:spPr>
          <a:xfrm>
            <a:off x="171652" y="2333574"/>
            <a:ext cx="1156239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Rostelecom Basis" panose="020B0503030604040103" pitchFamily="34" charset="0"/>
              </a:rPr>
              <a:t>Мотивация на обучение</a:t>
            </a:r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347CC79-4452-48A3-A885-33429113776F}"/>
              </a:ext>
            </a:extLst>
          </p:cNvPr>
          <p:cNvSpPr/>
          <p:nvPr/>
        </p:nvSpPr>
        <p:spPr>
          <a:xfrm>
            <a:off x="1344778" y="3213524"/>
            <a:ext cx="1156239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Rostelecom Basis" panose="020B0503030604040103" pitchFamily="34" charset="0"/>
              </a:rPr>
              <a:t>Разработка материалов</a:t>
            </a:r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0BCA180-B946-44F9-BF0A-11588CF740B9}"/>
              </a:ext>
            </a:extLst>
          </p:cNvPr>
          <p:cNvSpPr/>
          <p:nvPr/>
        </p:nvSpPr>
        <p:spPr>
          <a:xfrm>
            <a:off x="2387130" y="2333574"/>
            <a:ext cx="1474492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Rostelecom Basis" panose="020B0503030604040103" pitchFamily="34" charset="0"/>
              </a:rPr>
              <a:t>Поиск примеров из реальных практик</a:t>
            </a:r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4074F64-025D-488D-9AFE-3B7D13ABDB55}"/>
              </a:ext>
            </a:extLst>
          </p:cNvPr>
          <p:cNvSpPr/>
          <p:nvPr/>
        </p:nvSpPr>
        <p:spPr>
          <a:xfrm>
            <a:off x="3494561" y="3213524"/>
            <a:ext cx="1701217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Rostelecom Basis" panose="020B0503030604040103" pitchFamily="34" charset="0"/>
              </a:rPr>
              <a:t>Проведение тренингов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Rostelecom Basis" panose="020B0503030604040103" pitchFamily="34" charset="0"/>
              </a:rPr>
              <a:t>/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Rostelecom Basis" panose="020B0503030604040103" pitchFamily="34" charset="0"/>
              </a:rPr>
              <a:t>вебинаров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Rostelecom Basis" panose="020B0503030604040103" pitchFamily="34" charset="0"/>
              </a:rPr>
              <a:t>/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Rostelecom Basis" panose="020B0503030604040103" pitchFamily="34" charset="0"/>
              </a:rPr>
              <a:t>рассылок</a:t>
            </a:r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F5F60FF-1EFE-475C-B856-FAA5BF14513E}"/>
              </a:ext>
            </a:extLst>
          </p:cNvPr>
          <p:cNvSpPr/>
          <p:nvPr/>
        </p:nvSpPr>
        <p:spPr>
          <a:xfrm>
            <a:off x="4784644" y="2333574"/>
            <a:ext cx="1424769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Rostelecom Basis" panose="020B0503030604040103" pitchFamily="34" charset="0"/>
              </a:rPr>
              <a:t>Тестирование сотрудников на знание правил ИБ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A5BC4A7-B11C-4D8A-AC09-9DFCFDA90B27}"/>
              </a:ext>
            </a:extLst>
          </p:cNvPr>
          <p:cNvSpPr/>
          <p:nvPr/>
        </p:nvSpPr>
        <p:spPr>
          <a:xfrm>
            <a:off x="7482589" y="3136962"/>
            <a:ext cx="1616347" cy="9387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Rostelecom Basis" panose="020B0503030604040103" pitchFamily="34" charset="0"/>
              </a:rPr>
              <a:t>Проверка готовности сотрудников к реальным фишинговым атакам 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EF8EEE6-206B-444D-B612-127F29531EA3}"/>
              </a:ext>
            </a:extLst>
          </p:cNvPr>
          <p:cNvSpPr/>
          <p:nvPr/>
        </p:nvSpPr>
        <p:spPr>
          <a:xfrm>
            <a:off x="164564" y="1218043"/>
            <a:ext cx="1743743" cy="96180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000" indent="-1080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Понимание необходимости в обучении от </a:t>
            </a:r>
            <a:r>
              <a:rPr lang="en-US" sz="9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“</a:t>
            </a:r>
            <a:r>
              <a:rPr lang="ru-RU" sz="9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первых лиц</a:t>
            </a:r>
            <a:r>
              <a:rPr lang="en-US" sz="9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”</a:t>
            </a:r>
          </a:p>
          <a:p>
            <a:pPr marL="72000" indent="-1080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Разъяснение последствий от фишинга</a:t>
            </a:r>
            <a:r>
              <a:rPr lang="en-US" sz="9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, </a:t>
            </a:r>
            <a:r>
              <a:rPr lang="ru-RU" sz="9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основываясь на опыте</a:t>
            </a: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52102B15-CBD0-4AFD-AC6E-A0B87DACEABF}"/>
              </a:ext>
            </a:extLst>
          </p:cNvPr>
          <p:cNvSpPr/>
          <p:nvPr/>
        </p:nvSpPr>
        <p:spPr>
          <a:xfrm rot="10800000">
            <a:off x="305599" y="2230016"/>
            <a:ext cx="108000" cy="7200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783B352-BA5F-4322-AB40-A2A23154B089}"/>
              </a:ext>
            </a:extLst>
          </p:cNvPr>
          <p:cNvSpPr/>
          <p:nvPr/>
        </p:nvSpPr>
        <p:spPr>
          <a:xfrm>
            <a:off x="2429302" y="1218044"/>
            <a:ext cx="1743743" cy="97359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ru-RU" sz="9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Шаблоны фишинга из реального опыта центров реагирования и мониторинга</a:t>
            </a:r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id="{4CF11550-31F9-4918-860D-F9BB30F94371}"/>
              </a:ext>
            </a:extLst>
          </p:cNvPr>
          <p:cNvSpPr/>
          <p:nvPr/>
        </p:nvSpPr>
        <p:spPr>
          <a:xfrm rot="10800000">
            <a:off x="2570337" y="2241813"/>
            <a:ext cx="108000" cy="7200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6C30FFB6-4444-4DC8-89BD-D4AE7B8BF86C}"/>
              </a:ext>
            </a:extLst>
          </p:cNvPr>
          <p:cNvSpPr/>
          <p:nvPr/>
        </p:nvSpPr>
        <p:spPr>
          <a:xfrm>
            <a:off x="4844577" y="1213882"/>
            <a:ext cx="1743743" cy="98080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ru-RU" sz="9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Разработка сценариев и векторов</a:t>
            </a:r>
            <a:r>
              <a:rPr lang="en-US" sz="9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 </a:t>
            </a:r>
            <a:r>
              <a:rPr lang="ru-RU" sz="9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тестирования под конкретную компанию и ее типовые атаки</a:t>
            </a:r>
          </a:p>
        </p:txBody>
      </p:sp>
      <p:sp>
        <p:nvSpPr>
          <p:cNvPr id="41" name="Равнобедренный треугольник 40">
            <a:extLst>
              <a:ext uri="{FF2B5EF4-FFF2-40B4-BE49-F238E27FC236}">
                <a16:creationId xmlns:a16="http://schemas.microsoft.com/office/drawing/2014/main" id="{2751DA38-2FA6-4E6D-B78F-FB389F8A2FFB}"/>
              </a:ext>
            </a:extLst>
          </p:cNvPr>
          <p:cNvSpPr/>
          <p:nvPr/>
        </p:nvSpPr>
        <p:spPr>
          <a:xfrm rot="10800000">
            <a:off x="4985612" y="2244861"/>
            <a:ext cx="108000" cy="7200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84A8D8-C81E-441C-92B3-47FCAA8886B1}"/>
              </a:ext>
            </a:extLst>
          </p:cNvPr>
          <p:cNvSpPr/>
          <p:nvPr/>
        </p:nvSpPr>
        <p:spPr>
          <a:xfrm>
            <a:off x="616684" y="2863588"/>
            <a:ext cx="2455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stelecom Basis" panose="020B0503030604040103" pitchFamily="34" charset="0"/>
              </a:rPr>
              <a:t>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3D22156-BACC-45E2-AEC4-BC34418A4930}"/>
              </a:ext>
            </a:extLst>
          </p:cNvPr>
          <p:cNvSpPr/>
          <p:nvPr/>
        </p:nvSpPr>
        <p:spPr>
          <a:xfrm>
            <a:off x="1783139" y="2866697"/>
            <a:ext cx="2744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stelecom Basis" panose="020B0503030604040103" pitchFamily="34" charset="0"/>
              </a:rPr>
              <a:t>2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9971451-BEAF-4555-B161-CAB8F8876ED5}"/>
              </a:ext>
            </a:extLst>
          </p:cNvPr>
          <p:cNvSpPr/>
          <p:nvPr/>
        </p:nvSpPr>
        <p:spPr>
          <a:xfrm>
            <a:off x="616684" y="2859963"/>
            <a:ext cx="2455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stelecom Basis" panose="020B0503030604040103" pitchFamily="34" charset="0"/>
              </a:rPr>
              <a:t>1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1F2D815-9308-4B2B-8846-7E9EDF2FB433}"/>
              </a:ext>
            </a:extLst>
          </p:cNvPr>
          <p:cNvSpPr/>
          <p:nvPr/>
        </p:nvSpPr>
        <p:spPr>
          <a:xfrm>
            <a:off x="4158576" y="2866697"/>
            <a:ext cx="279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stelecom Basis" panose="020B0503030604040103" pitchFamily="34" charset="0"/>
              </a:rPr>
              <a:t>4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9B395B9-255F-4D41-9D27-C4A6EF3C8D76}"/>
              </a:ext>
            </a:extLst>
          </p:cNvPr>
          <p:cNvSpPr/>
          <p:nvPr/>
        </p:nvSpPr>
        <p:spPr>
          <a:xfrm>
            <a:off x="2978496" y="2866697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stelecom Basis" panose="020B0503030604040103" pitchFamily="34" charset="0"/>
              </a:rPr>
              <a:t>3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FA024B7-DDE6-4C49-AC2F-0D69889030B5}"/>
              </a:ext>
            </a:extLst>
          </p:cNvPr>
          <p:cNvSpPr/>
          <p:nvPr/>
        </p:nvSpPr>
        <p:spPr>
          <a:xfrm>
            <a:off x="5348150" y="2866697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stelecom Basis" panose="020B0503030604040103" pitchFamily="34" charset="0"/>
              </a:rPr>
              <a:t>5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9A14078-42EC-41BF-AE20-AC5C42FAD76A}"/>
              </a:ext>
            </a:extLst>
          </p:cNvPr>
          <p:cNvSpPr/>
          <p:nvPr/>
        </p:nvSpPr>
        <p:spPr>
          <a:xfrm>
            <a:off x="8141910" y="2866697"/>
            <a:ext cx="279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stelecom Basis" panose="020B0503030604040103" pitchFamily="34" charset="0"/>
              </a:rPr>
              <a:t>6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68416F57-F554-48B6-A2A6-39019E9659DB}"/>
              </a:ext>
            </a:extLst>
          </p:cNvPr>
          <p:cNvSpPr/>
          <p:nvPr/>
        </p:nvSpPr>
        <p:spPr>
          <a:xfrm>
            <a:off x="803269" y="3919446"/>
            <a:ext cx="2462451" cy="9597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000" indent="-1080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Выполнение требований законодательства, внешних стандартов и внутренних политик ИБ</a:t>
            </a:r>
            <a:endParaRPr lang="en-US" sz="900" b="0" dirty="0">
              <a:solidFill>
                <a:schemeClr val="tx1"/>
              </a:solidFill>
              <a:latin typeface="Rostelecom Basis" panose="020B0503030604040103" pitchFamily="34" charset="0"/>
            </a:endParaRPr>
          </a:p>
          <a:p>
            <a:pPr marL="72000" indent="-1080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Дополнительный контроль технических мер защиты и процессов управления уязвимостями</a:t>
            </a:r>
          </a:p>
        </p:txBody>
      </p:sp>
      <p:sp>
        <p:nvSpPr>
          <p:cNvPr id="49" name="Равнобедренный треугольник 48">
            <a:extLst>
              <a:ext uri="{FF2B5EF4-FFF2-40B4-BE49-F238E27FC236}">
                <a16:creationId xmlns:a16="http://schemas.microsoft.com/office/drawing/2014/main" id="{1797E0F8-05F6-414E-9B4B-31DE8DB5DC76}"/>
              </a:ext>
            </a:extLst>
          </p:cNvPr>
          <p:cNvSpPr/>
          <p:nvPr/>
        </p:nvSpPr>
        <p:spPr>
          <a:xfrm>
            <a:off x="1572313" y="3774128"/>
            <a:ext cx="108000" cy="7200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99C96237-5517-443E-B6BF-6F27F0016403}"/>
              </a:ext>
            </a:extLst>
          </p:cNvPr>
          <p:cNvSpPr/>
          <p:nvPr/>
        </p:nvSpPr>
        <p:spPr>
          <a:xfrm>
            <a:off x="3567501" y="3917465"/>
            <a:ext cx="2159904" cy="95969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9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Сопровождение инженера и менеджеров с высокой квалификацией в отрасли. 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b="0" dirty="0">
                <a:solidFill>
                  <a:schemeClr val="tx1"/>
                </a:solidFill>
                <a:latin typeface="Rostelecom Basis" panose="020B0503030604040103" pitchFamily="34" charset="0"/>
              </a:rPr>
              <a:t>Интересный контент с динамичными примерами</a:t>
            </a:r>
          </a:p>
        </p:txBody>
      </p:sp>
      <p:sp>
        <p:nvSpPr>
          <p:cNvPr id="51" name="Равнобедренный треугольник 50">
            <a:extLst>
              <a:ext uri="{FF2B5EF4-FFF2-40B4-BE49-F238E27FC236}">
                <a16:creationId xmlns:a16="http://schemas.microsoft.com/office/drawing/2014/main" id="{B427634B-29D8-4EB9-8F0F-C57E0B78BDBF}"/>
              </a:ext>
            </a:extLst>
          </p:cNvPr>
          <p:cNvSpPr/>
          <p:nvPr/>
        </p:nvSpPr>
        <p:spPr>
          <a:xfrm>
            <a:off x="3689563" y="3785858"/>
            <a:ext cx="108000" cy="7200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3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21314A9D-0F9C-448C-B7DF-F5F7F725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99" y="184346"/>
            <a:ext cx="8219998" cy="931024"/>
          </a:xfrm>
        </p:spPr>
        <p:txBody>
          <a:bodyPr/>
          <a:lstStyle/>
          <a:p>
            <a:r>
              <a:rPr lang="ru-RU" sz="2000" dirty="0">
                <a:latin typeface="Rostelecom Basis" panose="020B0503030604040103" pitchFamily="34" charset="0"/>
                <a:cs typeface="Arial" panose="020B0604020202020204" pitchFamily="34" charset="0"/>
              </a:rPr>
              <a:t>В текущих реалиях ИБ сообщество должно нести ответственность не за системы, а за общий уровень </a:t>
            </a:r>
            <a:r>
              <a:rPr lang="ru-RU" sz="2000" dirty="0" err="1">
                <a:latin typeface="Rostelecom Basis" panose="020B0503030604040103" pitchFamily="34" charset="0"/>
                <a:cs typeface="Arial" panose="020B0604020202020204" pitchFamily="34" charset="0"/>
              </a:rPr>
              <a:t>киберустойчивости</a:t>
            </a:r>
            <a:r>
              <a:rPr lang="ru-RU" sz="2000" dirty="0">
                <a:latin typeface="Rostelecom Basis" panose="020B0503030604040103" pitchFamily="34" charset="0"/>
                <a:cs typeface="Arial" panose="020B0604020202020204" pitchFamily="34" charset="0"/>
              </a:rPr>
              <a:t> компании, в том числе, за киберграмотность сотрудников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981CCC-7E24-4B49-AAEB-8CE7A7773C28}"/>
              </a:ext>
            </a:extLst>
          </p:cNvPr>
          <p:cNvSpPr/>
          <p:nvPr/>
        </p:nvSpPr>
        <p:spPr>
          <a:xfrm>
            <a:off x="184297" y="1306301"/>
            <a:ext cx="8952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rgbClr val="444950"/>
                </a:solidFill>
                <a:latin typeface="Rostelecom Basis Medium" panose="020B0603030604040103" pitchFamily="34" charset="0"/>
                <a:ea typeface="Calibri" panose="020F0502020204030204" pitchFamily="34" charset="0"/>
              </a:rPr>
              <a:t>Традиционно специалисты ИБ привыкли отвечать за системы ИБ, а не за процессы и последствия </a:t>
            </a:r>
            <a:endParaRPr lang="ru-RU" sz="1200" b="0" dirty="0">
              <a:latin typeface="Rostelecom Basis Medium" panose="020B0603030604040103" pitchFamily="34" charset="0"/>
            </a:endParaRPr>
          </a:p>
        </p:txBody>
      </p:sp>
      <p:sp>
        <p:nvSpPr>
          <p:cNvPr id="20" name="Стрелка: шеврон 19">
            <a:extLst>
              <a:ext uri="{FF2B5EF4-FFF2-40B4-BE49-F238E27FC236}">
                <a16:creationId xmlns:a16="http://schemas.microsoft.com/office/drawing/2014/main" id="{8E60E840-8F2D-4E20-95B5-0F7EFAE4752B}"/>
              </a:ext>
            </a:extLst>
          </p:cNvPr>
          <p:cNvSpPr/>
          <p:nvPr/>
        </p:nvSpPr>
        <p:spPr>
          <a:xfrm>
            <a:off x="778240" y="2814299"/>
            <a:ext cx="2234312" cy="925635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0" dirty="0">
                <a:solidFill>
                  <a:schemeClr val="bg1"/>
                </a:solidFill>
                <a:latin typeface="Rostelecom Basis Medium" panose="020B0603030604040103" pitchFamily="34" charset="0"/>
              </a:rPr>
              <a:t>Не попадаться на фишинговые письма</a:t>
            </a: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A424668B-CBE3-4438-87D3-F1914520D20B}"/>
              </a:ext>
            </a:extLst>
          </p:cNvPr>
          <p:cNvSpPr/>
          <p:nvPr/>
        </p:nvSpPr>
        <p:spPr>
          <a:xfrm>
            <a:off x="2617668" y="2814299"/>
            <a:ext cx="2234312" cy="925635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0" dirty="0">
                <a:latin typeface="Rostelecom Basis Medium" panose="020B0603030604040103" pitchFamily="34" charset="0"/>
              </a:rPr>
              <a:t>Определять опасные сайты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80745E8E-FCC0-4279-81EC-0C9BA410F171}"/>
              </a:ext>
            </a:extLst>
          </p:cNvPr>
          <p:cNvSpPr/>
          <p:nvPr/>
        </p:nvSpPr>
        <p:spPr>
          <a:xfrm>
            <a:off x="814994" y="2694934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Rostelecom Basis" panose="020B0503030604040103" pitchFamily="34" charset="0"/>
              </a:rPr>
              <a:t>1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68131A3-81E4-43C7-A2D4-84EAE2BB69FB}"/>
              </a:ext>
            </a:extLst>
          </p:cNvPr>
          <p:cNvSpPr/>
          <p:nvPr/>
        </p:nvSpPr>
        <p:spPr>
          <a:xfrm>
            <a:off x="2617668" y="2670300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Rostelecom Basis" panose="020B0503030604040103" pitchFamily="34" charset="0"/>
              </a:rPr>
              <a:t>2</a:t>
            </a:r>
            <a:endParaRPr lang="ru-RU" sz="105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sp>
        <p:nvSpPr>
          <p:cNvPr id="25" name="Стрелка: шеврон 24">
            <a:extLst>
              <a:ext uri="{FF2B5EF4-FFF2-40B4-BE49-F238E27FC236}">
                <a16:creationId xmlns:a16="http://schemas.microsoft.com/office/drawing/2014/main" id="{2855A805-5268-41BC-A1A5-F7D08545B236}"/>
              </a:ext>
            </a:extLst>
          </p:cNvPr>
          <p:cNvSpPr/>
          <p:nvPr/>
        </p:nvSpPr>
        <p:spPr>
          <a:xfrm>
            <a:off x="4453567" y="2812385"/>
            <a:ext cx="2234312" cy="925635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0" dirty="0">
                <a:solidFill>
                  <a:schemeClr val="bg1"/>
                </a:solidFill>
                <a:latin typeface="Rostelecom Basis Medium" panose="020B0603030604040103" pitchFamily="34" charset="0"/>
              </a:rPr>
              <a:t>Защищать данные на мобильных устройствах</a:t>
            </a:r>
          </a:p>
        </p:txBody>
      </p:sp>
      <p:sp>
        <p:nvSpPr>
          <p:cNvPr id="26" name="Стрелка: шеврон 25">
            <a:extLst>
              <a:ext uri="{FF2B5EF4-FFF2-40B4-BE49-F238E27FC236}">
                <a16:creationId xmlns:a16="http://schemas.microsoft.com/office/drawing/2014/main" id="{0F773F0F-ED23-4C67-95AE-0C64004D0F7B}"/>
              </a:ext>
            </a:extLst>
          </p:cNvPr>
          <p:cNvSpPr/>
          <p:nvPr/>
        </p:nvSpPr>
        <p:spPr>
          <a:xfrm>
            <a:off x="6300089" y="2812385"/>
            <a:ext cx="2234312" cy="925635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0" dirty="0">
                <a:latin typeface="Rostelecom Basis Medium" panose="020B0603030604040103" pitchFamily="34" charset="0"/>
              </a:rPr>
              <a:t>Выбирать безопасные пароли и периодически их менять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A8552AC-B1B6-4C40-B15C-6CD24A9E7B30}"/>
              </a:ext>
            </a:extLst>
          </p:cNvPr>
          <p:cNvSpPr/>
          <p:nvPr/>
        </p:nvSpPr>
        <p:spPr>
          <a:xfrm>
            <a:off x="4490321" y="2693020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Rostelecom Basis" panose="020B0503030604040103" pitchFamily="34" charset="0"/>
              </a:rPr>
              <a:t>1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3F2CD1F-EC8D-451C-9AA6-2E2C9BD9207B}"/>
              </a:ext>
            </a:extLst>
          </p:cNvPr>
          <p:cNvSpPr/>
          <p:nvPr/>
        </p:nvSpPr>
        <p:spPr>
          <a:xfrm>
            <a:off x="6300089" y="2668386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Rostelecom Basis" panose="020B0503030604040103" pitchFamily="34" charset="0"/>
              </a:rPr>
              <a:t>2</a:t>
            </a:r>
            <a:endParaRPr lang="ru-RU" sz="105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4ABDAD5-3EFB-4AB2-8AD7-30F9AE0EF29E}"/>
              </a:ext>
            </a:extLst>
          </p:cNvPr>
          <p:cNvSpPr/>
          <p:nvPr/>
        </p:nvSpPr>
        <p:spPr>
          <a:xfrm>
            <a:off x="359599" y="1869867"/>
            <a:ext cx="8401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0" dirty="0">
                <a:solidFill>
                  <a:srgbClr val="444950"/>
                </a:solidFill>
                <a:latin typeface="Rostelecom Basis Medium" panose="020B0603030604040103" pitchFamily="34" charset="0"/>
              </a:rPr>
              <a:t>Однако в текущих реалиях необходимо сфокусироваться на обеспечении </a:t>
            </a:r>
            <a:r>
              <a:rPr lang="ru-RU" sz="1400" b="0" dirty="0" err="1">
                <a:solidFill>
                  <a:srgbClr val="444950"/>
                </a:solidFill>
                <a:latin typeface="Rostelecom Basis Medium" panose="020B0603030604040103" pitchFamily="34" charset="0"/>
              </a:rPr>
              <a:t>киберграмотности</a:t>
            </a:r>
            <a:r>
              <a:rPr lang="ru-RU" sz="1400" b="0" dirty="0">
                <a:solidFill>
                  <a:srgbClr val="444950"/>
                </a:solidFill>
                <a:latin typeface="Rostelecom Basis Medium" panose="020B0603030604040103" pitchFamily="34" charset="0"/>
              </a:rPr>
              <a:t> сотрудников</a:t>
            </a:r>
            <a:r>
              <a:rPr lang="en-US" sz="1400" b="0" dirty="0">
                <a:solidFill>
                  <a:srgbClr val="444950"/>
                </a:solidFill>
                <a:latin typeface="Rostelecom Basis Medium" panose="020B0603030604040103" pitchFamily="34" charset="0"/>
              </a:rPr>
              <a:t>:</a:t>
            </a:r>
            <a:endParaRPr lang="ru-RU" sz="1400" b="0" dirty="0">
              <a:solidFill>
                <a:srgbClr val="444950"/>
              </a:solidFill>
              <a:latin typeface="Rostelecom Basis Medium" panose="020B06030306040401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3CFF600-AE13-464E-A80A-AFBE5D4595C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4193" y="3831413"/>
            <a:ext cx="935024" cy="8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8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Таблица 62">
            <a:extLst>
              <a:ext uri="{FF2B5EF4-FFF2-40B4-BE49-F238E27FC236}">
                <a16:creationId xmlns:a16="http://schemas.microsoft.com/office/drawing/2014/main" id="{BE1449FA-5FDF-4143-AF5E-97EDB372B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31459"/>
              </p:ext>
            </p:extLst>
          </p:nvPr>
        </p:nvGraphicFramePr>
        <p:xfrm>
          <a:off x="1594883" y="837620"/>
          <a:ext cx="6804836" cy="1174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2418">
                  <a:extLst>
                    <a:ext uri="{9D8B030D-6E8A-4147-A177-3AD203B41FA5}">
                      <a16:colId xmlns:a16="http://schemas.microsoft.com/office/drawing/2014/main" val="1909260534"/>
                    </a:ext>
                  </a:extLst>
                </a:gridCol>
                <a:gridCol w="3402418">
                  <a:extLst>
                    <a:ext uri="{9D8B030D-6E8A-4147-A177-3AD203B41FA5}">
                      <a16:colId xmlns:a16="http://schemas.microsoft.com/office/drawing/2014/main" val="2101264201"/>
                    </a:ext>
                  </a:extLst>
                </a:gridCol>
              </a:tblGrid>
              <a:tr h="1174682">
                <a:tc>
                  <a:txBody>
                    <a:bodyPr/>
                    <a:lstStyle/>
                    <a:p>
                      <a:endParaRPr lang="ru-RU" dirty="0">
                        <a:latin typeface="Rostelecom Basis" panose="020B05030306040401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Rostelecom Basis" panose="020B05030306040401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76326"/>
                  </a:ext>
                </a:extLst>
              </a:tr>
            </a:tbl>
          </a:graphicData>
        </a:graphic>
      </p:graphicFrame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5522DBCF-A924-4B5B-B2BA-A1DB07247D6A}"/>
              </a:ext>
            </a:extLst>
          </p:cNvPr>
          <p:cNvSpPr/>
          <p:nvPr/>
        </p:nvSpPr>
        <p:spPr>
          <a:xfrm>
            <a:off x="510364" y="2393915"/>
            <a:ext cx="7889356" cy="873316"/>
          </a:xfrm>
          <a:prstGeom prst="roundRect">
            <a:avLst/>
          </a:prstGeom>
          <a:solidFill>
            <a:srgbClr val="65B8DF">
              <a:alpha val="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endParaRPr lang="ru-RU" sz="1100" b="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21314A9D-0F9C-448C-B7DF-F5F7F725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99" y="184346"/>
            <a:ext cx="8219998" cy="377026"/>
          </a:xfrm>
        </p:spPr>
        <p:txBody>
          <a:bodyPr/>
          <a:lstStyle/>
          <a:p>
            <a:r>
              <a:rPr lang="ru-RU" sz="2000" dirty="0">
                <a:latin typeface="Rostelecom Basis" panose="020B0503030604040103" pitchFamily="34" charset="0"/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4C266A3-47ED-4943-B4FD-A1FB57ACA2FF}"/>
              </a:ext>
            </a:extLst>
          </p:cNvPr>
          <p:cNvSpPr/>
          <p:nvPr/>
        </p:nvSpPr>
        <p:spPr>
          <a:xfrm>
            <a:off x="1493807" y="2492015"/>
            <a:ext cx="7248435" cy="681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lnSpc>
                <a:spcPct val="107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1200" b="0" dirty="0">
                <a:latin typeface="Rostelecom Basis" panose="020B0503030604040103" pitchFamily="34" charset="0"/>
              </a:rPr>
              <a:t>Если не предпринимать мер по защите персональных данных, то компании и сотрудникам может грозить дисциплинарная, административная, гражданско-правовая и даже уголовная ответственность со штрафами до 300 тысяч рублей</a:t>
            </a:r>
            <a:endParaRPr lang="ru-RU" sz="11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752977E-5D21-448A-897A-9BED2749CD27}"/>
              </a:ext>
            </a:extLst>
          </p:cNvPr>
          <p:cNvSpPr/>
          <p:nvPr/>
        </p:nvSpPr>
        <p:spPr>
          <a:xfrm>
            <a:off x="1494757" y="3507063"/>
            <a:ext cx="724843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333333"/>
                </a:solidFill>
                <a:latin typeface="Rostelecom Basis" panose="020B0503030604040103" pitchFamily="34" charset="0"/>
              </a:rPr>
              <a:t>Информационная безопасность — это процесс, а не выстроенная один раз система</a:t>
            </a:r>
          </a:p>
          <a:p>
            <a:pPr marL="171450" indent="-171450" algn="l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rgbClr val="333333"/>
                </a:solidFill>
                <a:latin typeface="Rostelecom Basis" panose="020B0503030604040103" pitchFamily="34" charset="0"/>
              </a:rPr>
              <a:t>По статистике, в утечке ценных данных виноваты в основном сотрудники компании. ИБ службе совместно с другими направлениями необходимо разрабатывать регламенты и обучение для того, чтобы информационная безопасность была частью корпоративной культуры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FFE58C7-AE44-4A3B-A82F-BCBC04CF967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966" y="3362167"/>
            <a:ext cx="705214" cy="70521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0FDB6EC-BDC2-41D0-9B3A-CCA0EA713B3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966" y="2370363"/>
            <a:ext cx="750958" cy="75095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CFA8BC3-4A34-41E7-890C-7641A8ED150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1966" y="1039858"/>
            <a:ext cx="750958" cy="750958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5555D7A-D9D0-4E86-926D-37CDE9B9B5D2}"/>
              </a:ext>
            </a:extLst>
          </p:cNvPr>
          <p:cNvSpPr/>
          <p:nvPr/>
        </p:nvSpPr>
        <p:spPr>
          <a:xfrm>
            <a:off x="1674834" y="864632"/>
            <a:ext cx="3123992" cy="117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Rostelecom Basis" panose="020B0503030604040103" pitchFamily="34" charset="0"/>
              </a:rPr>
              <a:t>Около </a:t>
            </a:r>
          </a:p>
          <a:p>
            <a:pPr algn="l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Rostelecom Basis" panose="020B0503030604040103" pitchFamily="34" charset="0"/>
              </a:rPr>
              <a:t>2 млрд рублей*</a:t>
            </a:r>
          </a:p>
          <a:p>
            <a:pPr algn="l">
              <a:spcBef>
                <a:spcPts val="600"/>
              </a:spcBef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Rostelecom Basis" panose="020B0503030604040103" pitchFamily="34" charset="0"/>
              </a:rPr>
              <a:t>Киберпреступники похищают у россиян в среднем в год</a:t>
            </a:r>
          </a:p>
          <a:p>
            <a:pPr algn="l">
              <a:spcBef>
                <a:spcPts val="400"/>
              </a:spcBef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Rostelecom Basis" panose="020B0503030604040103" pitchFamily="34" charset="0"/>
              </a:rPr>
              <a:t>* По данным Интерфакс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Rostelecom Basis" panose="020B0503030604040103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70D5F1-CD85-48CC-A043-ED23D77BE27D}"/>
              </a:ext>
            </a:extLst>
          </p:cNvPr>
          <p:cNvSpPr/>
          <p:nvPr/>
        </p:nvSpPr>
        <p:spPr>
          <a:xfrm>
            <a:off x="5195775" y="931426"/>
            <a:ext cx="32039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Rostelecom Basis" panose="020B0503030604040103" pitchFamily="34" charset="0"/>
              </a:rPr>
              <a:t>В среднем, каждый месяц в России успешно атакуют 1-2 банка: средний ущерб от атаки составляет</a:t>
            </a:r>
          </a:p>
          <a:p>
            <a:pPr algn="l"/>
            <a:endParaRPr lang="ru-RU" sz="900" dirty="0">
              <a:solidFill>
                <a:schemeClr val="bg2">
                  <a:lumMod val="25000"/>
                </a:schemeClr>
              </a:solidFill>
              <a:latin typeface="Rostelecom Basis" panose="020B0503030604040103" pitchFamily="34" charset="0"/>
            </a:endParaRPr>
          </a:p>
          <a:p>
            <a:pPr algn="l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Rostelecom Basis" panose="020B0503030604040103" pitchFamily="34" charset="0"/>
              </a:rPr>
              <a:t>132 млн.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Rostelecom Basis" panose="020B0503030604040103" pitchFamily="34" charset="0"/>
              </a:rPr>
              <a:t>руб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Rostelecom Basis" panose="020B0503030604040103" pitchFamily="34" charset="0"/>
              </a:rPr>
              <a:t> ($2 млн)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9A68CE4D-B6DC-4404-83CC-39A3C2F147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9628" y="778820"/>
            <a:ext cx="1096143" cy="3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57200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и презентаций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пример" id="{A6CBC3D4-1F4B-448F-B2F6-509575117A74}" vid="{B8ED14AB-B908-499F-8249-6D68D52965C6}"/>
    </a:ext>
  </a:extLst>
</a:theme>
</file>

<file path=ppt/theme/theme2.xml><?xml version="1.0" encoding="utf-8"?>
<a:theme xmlns:a="http://schemas.openxmlformats.org/drawingml/2006/main" name="Темы и обложки разделов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имер" id="{A6CBC3D4-1F4B-448F-B2F6-509575117A74}" vid="{61A6F4A2-8E1F-465E-B446-77F29F271F04}"/>
    </a:ext>
  </a:extLst>
</a:theme>
</file>

<file path=ppt/theme/theme3.xml><?xml version="1.0" encoding="utf-8"?>
<a:theme xmlns:a="http://schemas.openxmlformats.org/drawingml/2006/main" name="Тезисы и цитаты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90000" rtlCol="0">
        <a:spAutoFit/>
      </a:bodyPr>
      <a:lstStyle>
        <a:defPPr algn="l">
          <a:lnSpc>
            <a:spcPct val="130000"/>
          </a:lnSpc>
          <a:defRPr sz="1800" b="0" dirty="0">
            <a:solidFill>
              <a:schemeClr val="bg1"/>
            </a:solidFill>
            <a:latin typeface="Basis Grotesque Pro" panose="0200050303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пример" id="{A6CBC3D4-1F4B-448F-B2F6-509575117A74}" vid="{F84F21FF-FA20-4F81-8CAE-0E4EE5B18367}"/>
    </a:ext>
  </a:extLst>
</a:theme>
</file>

<file path=ppt/theme/theme4.xml><?xml version="1.0" encoding="utf-8"?>
<a:theme xmlns:a="http://schemas.openxmlformats.org/drawingml/2006/main" name="Основные типы страницы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имер" id="{A6CBC3D4-1F4B-448F-B2F6-509575117A74}" vid="{6FB9068A-9D31-4872-B35A-1091B1577EE0}"/>
    </a:ext>
  </a:extLst>
</a:theme>
</file>

<file path=ppt/theme/theme5.xml><?xml version="1.0" encoding="utf-8"?>
<a:theme xmlns:a="http://schemas.openxmlformats.org/drawingml/2006/main" name="Инфографика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имер" id="{A6CBC3D4-1F4B-448F-B2F6-509575117A74}" vid="{03B17460-27D6-4F73-8EF9-3CB1E99E4DE1}"/>
    </a:ext>
  </a:extLst>
</a:theme>
</file>

<file path=ppt/theme/theme6.xml><?xml version="1.0" encoding="utf-8"?>
<a:theme xmlns:a="http://schemas.openxmlformats.org/drawingml/2006/main" name="Таблицы и графики">
  <a:themeElements>
    <a:clrScheme name="RTC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7800FF"/>
      </a:accent1>
      <a:accent2>
        <a:srgbClr val="BC104B"/>
      </a:accent2>
      <a:accent3>
        <a:srgbClr val="273A64"/>
      </a:accent3>
      <a:accent4>
        <a:srgbClr val="FFBE08"/>
      </a:accent4>
      <a:accent5>
        <a:srgbClr val="65B8DF"/>
      </a:accent5>
      <a:accent6>
        <a:srgbClr val="FFBFC3"/>
      </a:accent6>
      <a:hlink>
        <a:srgbClr val="57D9B7"/>
      </a:hlink>
      <a:folHlink>
        <a:srgbClr val="F05223"/>
      </a:folHlink>
    </a:clrScheme>
    <a:fontScheme name="RTC-fonts">
      <a:majorFont>
        <a:latin typeface="Basis Grotesque Pro Medium"/>
        <a:ea typeface=""/>
        <a:cs typeface=""/>
      </a:majorFont>
      <a:minorFont>
        <a:latin typeface="Basis Grotesque Pr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имер" id="{A6CBC3D4-1F4B-448F-B2F6-509575117A74}" vid="{C9C646AE-174D-4F7E-A164-16E85BE3D56E}"/>
    </a:ext>
  </a:extLst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Ростелеком-Солар</Template>
  <TotalTime>52498</TotalTime>
  <Words>835</Words>
  <Application>Microsoft Office PowerPoint</Application>
  <PresentationFormat>Экран (16:9)</PresentationFormat>
  <Paragraphs>114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7" baseType="lpstr">
      <vt:lpstr>Arial</vt:lpstr>
      <vt:lpstr>Helvetica Neue Medium</vt:lpstr>
      <vt:lpstr>Basis Grotesque Pro Medium</vt:lpstr>
      <vt:lpstr>Wingdings</vt:lpstr>
      <vt:lpstr>Rostelecom Basis Medium</vt:lpstr>
      <vt:lpstr>Arial Regular</vt:lpstr>
      <vt:lpstr>Rostelecom Basis</vt:lpstr>
      <vt:lpstr>Chevin Pro Medium</vt:lpstr>
      <vt:lpstr>Helvetica Neue</vt:lpstr>
      <vt:lpstr>Basis Grotesque Pro</vt:lpstr>
      <vt:lpstr>Calibri</vt:lpstr>
      <vt:lpstr>Обложки презентаций</vt:lpstr>
      <vt:lpstr>Темы и обложки разделов</vt:lpstr>
      <vt:lpstr>Тезисы и цитаты</vt:lpstr>
      <vt:lpstr>Основные типы страницы</vt:lpstr>
      <vt:lpstr>Инфографика</vt:lpstr>
      <vt:lpstr>Таблицы и графики</vt:lpstr>
      <vt:lpstr>Границы ответственности ИБ за действия сотрудников компании: план-факт</vt:lpstr>
      <vt:lpstr>Необходимо понять, насколько важен уровень вовлеченности службы ИБ в процесс обучения и поддержки сотрудников компании</vt:lpstr>
      <vt:lpstr>Актуальность повышения уровня осведомленности сотрудников в вопросах информационной безопасности определяется тем, что именно сотрудники чаще всего являются объектами атак</vt:lpstr>
      <vt:lpstr>Актуальность</vt:lpstr>
      <vt:lpstr>Классические образовательные методы оказываются недостаточно эффективны для повышения осведомленности</vt:lpstr>
      <vt:lpstr>Необходимо подключение специалистов по ИБ на всех этапах обучения сотрудников компании</vt:lpstr>
      <vt:lpstr>Преимущества интеграции сотрудников ИБ в процесс обучения и оценки действий сотрудников компании на разных этапах вовлеченности</vt:lpstr>
      <vt:lpstr>В текущих реалиях ИБ сообщество должно нести ответственность не за системы, а за общий уровень киберустойчивости компании, в том числе, за киберграмотность сотрудников</vt:lpstr>
      <vt:lpstr>Выводы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Косова Юлия Леонидовна</dc:creator>
  <cp:lastModifiedBy>Косова Юлия Леонидовна</cp:lastModifiedBy>
  <cp:revision>425</cp:revision>
  <cp:lastPrinted>2020-02-04T16:04:42Z</cp:lastPrinted>
  <dcterms:created xsi:type="dcterms:W3CDTF">2019-07-16T09:32:56Z</dcterms:created>
  <dcterms:modified xsi:type="dcterms:W3CDTF">2020-02-07T16:37:17Z</dcterms:modified>
</cp:coreProperties>
</file>