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409" r:id="rId3"/>
    <p:sldId id="321" r:id="rId4"/>
    <p:sldId id="418" r:id="rId5"/>
    <p:sldId id="428" r:id="rId6"/>
    <p:sldId id="437" r:id="rId7"/>
    <p:sldId id="514" r:id="rId8"/>
    <p:sldId id="517" r:id="rId9"/>
    <p:sldId id="528" r:id="rId10"/>
    <p:sldId id="529" r:id="rId11"/>
    <p:sldId id="522" r:id="rId12"/>
    <p:sldId id="523" r:id="rId13"/>
    <p:sldId id="438" r:id="rId14"/>
    <p:sldId id="496" r:id="rId15"/>
    <p:sldId id="266" r:id="rId16"/>
    <p:sldId id="274" r:id="rId17"/>
    <p:sldId id="508" r:id="rId18"/>
    <p:sldId id="493" r:id="rId19"/>
    <p:sldId id="495" r:id="rId20"/>
    <p:sldId id="494" r:id="rId21"/>
    <p:sldId id="504" r:id="rId22"/>
    <p:sldId id="530" r:id="rId23"/>
    <p:sldId id="518" r:id="rId24"/>
    <p:sldId id="498" r:id="rId25"/>
    <p:sldId id="527" r:id="rId26"/>
    <p:sldId id="526" r:id="rId27"/>
    <p:sldId id="525" r:id="rId28"/>
    <p:sldId id="429" r:id="rId29"/>
    <p:sldId id="497" r:id="rId30"/>
    <p:sldId id="533" r:id="rId31"/>
    <p:sldId id="531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D167"/>
    <a:srgbClr val="1B964A"/>
    <a:srgbClr val="21B1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3078" autoAdjust="0"/>
  </p:normalViewPr>
  <p:slideViewPr>
    <p:cSldViewPr>
      <p:cViewPr>
        <p:scale>
          <a:sx n="100" d="100"/>
          <a:sy n="100" d="100"/>
        </p:scale>
        <p:origin x="1712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/>
            </a:lvl1pPr>
          </a:lstStyle>
          <a:p>
            <a:pPr>
              <a:defRPr/>
            </a:pPr>
            <a:fld id="{ADDAD3FC-7E5D-4966-9277-AD759E613F9E}" type="datetimeFigureOut">
              <a:rPr lang="ru-RU"/>
              <a:pPr>
                <a:defRPr/>
              </a:pPr>
              <a:t>09.02.17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/>
            </a:lvl1pPr>
          </a:lstStyle>
          <a:p>
            <a:pPr>
              <a:defRPr/>
            </a:pPr>
            <a:fld id="{86D986C4-25D2-4282-B3A8-27017ACF6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65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77A4B931-2C03-43F1-9C5C-E520E05C2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04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94613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119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9D1FD5-71E6-4B71-8A39-0948B311E116}" type="slidenum">
              <a:rPr lang="ru-RU" sz="1200" b="0"/>
              <a:pPr algn="r"/>
              <a:t>13</a:t>
            </a:fld>
            <a:endParaRPr lang="ru-RU" sz="1200" b="0"/>
          </a:p>
        </p:txBody>
      </p:sp>
    </p:spTree>
    <p:extLst>
      <p:ext uri="{BB962C8B-B14F-4D97-AF65-F5344CB8AC3E}">
        <p14:creationId xmlns:p14="http://schemas.microsoft.com/office/powerpoint/2010/main" val="1731047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6067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16560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41146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53119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31221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133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36623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67537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3777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3712E39-9937-984D-B7D9-19E1573AAA8B}" type="slidenum">
              <a:rPr lang="ru-RU" b="0"/>
              <a:pPr eaLnBrk="1" hangingPunct="1"/>
              <a:t>1</a:t>
            </a:fld>
            <a:endParaRPr lang="ru-RU" b="0"/>
          </a:p>
        </p:txBody>
      </p:sp>
    </p:spTree>
    <p:extLst>
      <p:ext uri="{BB962C8B-B14F-4D97-AF65-F5344CB8AC3E}">
        <p14:creationId xmlns:p14="http://schemas.microsoft.com/office/powerpoint/2010/main" val="3149609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63473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37568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23688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7738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91479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233431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3148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4881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873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D75E82-0889-4E7A-AF79-DCB9CA8B2B1D}" type="slidenum">
              <a:rPr lang="ru-RU" sz="1200" b="0"/>
              <a:pPr algn="r"/>
              <a:t>2</a:t>
            </a:fld>
            <a:endParaRPr lang="ru-RU" sz="1200" b="0"/>
          </a:p>
        </p:txBody>
      </p:sp>
    </p:spTree>
    <p:extLst>
      <p:ext uri="{BB962C8B-B14F-4D97-AF65-F5344CB8AC3E}">
        <p14:creationId xmlns:p14="http://schemas.microsoft.com/office/powerpoint/2010/main" val="1815545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017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6BFF2F-0FA1-48F6-831C-849F020765FC}" type="slidenum">
              <a:rPr lang="ru-RU" sz="1200" b="0"/>
              <a:pPr algn="r"/>
              <a:t>3</a:t>
            </a:fld>
            <a:endParaRPr lang="ru-RU" sz="1200" b="0"/>
          </a:p>
        </p:txBody>
      </p:sp>
    </p:spTree>
    <p:extLst>
      <p:ext uri="{BB962C8B-B14F-4D97-AF65-F5344CB8AC3E}">
        <p14:creationId xmlns:p14="http://schemas.microsoft.com/office/powerpoint/2010/main" val="1965160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52329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017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6BFF2F-0FA1-48F6-831C-849F020765FC}" type="slidenum">
              <a:rPr lang="ru-RU" sz="1200" b="0"/>
              <a:pPr algn="r"/>
              <a:t>6</a:t>
            </a:fld>
            <a:endParaRPr lang="ru-RU" sz="1200" b="0"/>
          </a:p>
        </p:txBody>
      </p:sp>
    </p:spTree>
    <p:extLst>
      <p:ext uri="{BB962C8B-B14F-4D97-AF65-F5344CB8AC3E}">
        <p14:creationId xmlns:p14="http://schemas.microsoft.com/office/powerpoint/2010/main" val="517426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3701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83170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119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9D1FD5-71E6-4B71-8A39-0948B311E116}" type="slidenum">
              <a:rPr lang="ru-RU" sz="1200" b="0"/>
              <a:pPr algn="r"/>
              <a:t>12</a:t>
            </a:fld>
            <a:endParaRPr lang="ru-RU" sz="1200" b="0"/>
          </a:p>
        </p:txBody>
      </p:sp>
    </p:spTree>
    <p:extLst>
      <p:ext uri="{BB962C8B-B14F-4D97-AF65-F5344CB8AC3E}">
        <p14:creationId xmlns:p14="http://schemas.microsoft.com/office/powerpoint/2010/main" val="25028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DH">
    <p:bg>
      <p:bgPr>
        <a:gradFill rotWithShape="0">
          <a:gsLst>
            <a:gs pos="0">
              <a:srgbClr val="0D0D0D"/>
            </a:gs>
            <a:gs pos="100000">
              <a:srgbClr val="7F7F7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28624" y="2189163"/>
            <a:ext cx="7558086" cy="5794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24" y="4071942"/>
            <a:ext cx="4414814" cy="3365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подзаголовка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2100" y="1052513"/>
            <a:ext cx="1962150" cy="24479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1052513"/>
            <a:ext cx="5734050" cy="2447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75475" y="6584950"/>
            <a:ext cx="2133600" cy="2746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C8AF2345-0BAD-41EA-B773-EB145E36E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052513"/>
            <a:ext cx="7848600" cy="51911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33463" y="1843088"/>
            <a:ext cx="7499350" cy="165735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052513"/>
            <a:ext cx="7848600" cy="51911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3463" y="1843088"/>
            <a:ext cx="7499350" cy="18684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волны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971549" y="1449425"/>
            <a:ext cx="6777081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971550" y="654011"/>
            <a:ext cx="6784919" cy="61440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1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179388"/>
            <a:ext cx="6777081" cy="328572"/>
          </a:xfrm>
        </p:spPr>
        <p:txBody>
          <a:bodyPr/>
          <a:lstStyle>
            <a:lvl1pPr marL="0" marR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ru-RU" sz="1600" b="1" i="0" u="none" strike="noStrike" kern="1200" cap="none" spc="0" normalizeH="0" baseline="0" noProof="0">
                <a:ln w="3175">
                  <a:noFill/>
                </a:ln>
                <a:solidFill>
                  <a:srgbClr val="007D3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007D3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Название презентации</a:t>
            </a:r>
            <a:endParaRPr kumimoji="0" lang="ru-RU" sz="1600" b="1" i="0" u="none" strike="noStrike" kern="1200" cap="none" spc="0" normalizeH="0" baseline="0" noProof="0" dirty="0">
              <a:ln w="3175">
                <a:noFill/>
              </a:ln>
              <a:solidFill>
                <a:srgbClr val="007D3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D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143116"/>
            <a:ext cx="7215238" cy="3214710"/>
          </a:xfrm>
        </p:spPr>
        <p:txBody>
          <a:bodyPr/>
          <a:lstStyle>
            <a:lvl1pPr>
              <a:buSzPct val="100000"/>
              <a:buFont typeface="Wingdings" pitchFamily="2" charset="2"/>
              <a:buChar char=""/>
              <a:defRPr sz="2500"/>
            </a:lvl1pPr>
            <a:lvl2pPr>
              <a:buSzPct val="90000"/>
              <a:buFont typeface="Wingdings" pitchFamily="2" charset="2"/>
              <a:buChar char="¤"/>
              <a:defRPr sz="2500"/>
            </a:lvl2pPr>
            <a:lvl3pPr>
              <a:buFont typeface="Arial" pitchFamily="34" charset="0"/>
              <a:buChar char="•"/>
              <a:defRPr sz="240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052513"/>
            <a:ext cx="7848600" cy="5191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0165" y="2906713"/>
            <a:ext cx="6643735" cy="924869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052513"/>
            <a:ext cx="7848600" cy="5191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3463" y="1843088"/>
            <a:ext cx="3673475" cy="165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9338" y="1843088"/>
            <a:ext cx="3673475" cy="165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650" y="1052513"/>
            <a:ext cx="7848600" cy="51911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052513"/>
            <a:ext cx="7848600" cy="51911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052513"/>
            <a:ext cx="7848600" cy="51911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75475" y="6584950"/>
            <a:ext cx="2133600" cy="2746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1BA00B95-FF00-4311-8C49-E0FEBFB4D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33463" y="1843088"/>
            <a:ext cx="7499350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78600"/>
            <a:ext cx="914400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6521450"/>
            <a:ext cx="71295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rgbClr val="FFFFFF"/>
                </a:solidFill>
              </a:rPr>
              <a:t>Хайретдинов</a:t>
            </a:r>
            <a:r>
              <a:rPr lang="ru-RU" sz="1600" dirty="0">
                <a:solidFill>
                  <a:srgbClr val="FFFFFF"/>
                </a:solidFill>
              </a:rPr>
              <a:t> Р.Н., </a:t>
            </a:r>
            <a:r>
              <a:rPr lang="ru-RU" sz="1600" dirty="0" smtClean="0">
                <a:solidFill>
                  <a:srgbClr val="FFFFFF"/>
                </a:solidFill>
              </a:rPr>
              <a:t>Сила обратной связи. </a:t>
            </a:r>
            <a:r>
              <a:rPr lang="ru-RU" sz="1600" dirty="0" err="1" smtClean="0">
                <a:solidFill>
                  <a:srgbClr val="FFFFFF"/>
                </a:solidFill>
              </a:rPr>
              <a:t>РАНХи</a:t>
            </a:r>
            <a:r>
              <a:rPr lang="ru-RU" sz="1600" baseline="0" dirty="0" err="1" smtClean="0">
                <a:solidFill>
                  <a:srgbClr val="FFFFFF"/>
                </a:solidFill>
              </a:rPr>
              <a:t>ГС</a:t>
            </a:r>
            <a:r>
              <a:rPr lang="ru-RU" sz="1600" dirty="0" smtClean="0">
                <a:solidFill>
                  <a:srgbClr val="FFFFFF"/>
                </a:solidFill>
              </a:rPr>
              <a:t>. 09 </a:t>
            </a:r>
            <a:r>
              <a:rPr lang="ru-RU" sz="1600" dirty="0" smtClean="0">
                <a:solidFill>
                  <a:srgbClr val="FFFFFF"/>
                </a:solidFill>
              </a:rPr>
              <a:t>февраля 2017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11" name="Rectangle 3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dirty="0" smtClean="0"/>
              <a:t>                	Российская</a:t>
            </a:r>
            <a:r>
              <a:rPr lang="ru-RU" baseline="0" dirty="0" smtClean="0"/>
              <a:t> академия народного хозяйства</a:t>
            </a:r>
            <a:br>
              <a:rPr lang="ru-RU" baseline="0" dirty="0" smtClean="0"/>
            </a:br>
            <a:r>
              <a:rPr lang="ru-RU" baseline="0" dirty="0" smtClean="0"/>
              <a:t>	и государственной службы при Президенте РФ</a:t>
            </a:r>
            <a:endParaRPr lang="en-CA" dirty="0"/>
          </a:p>
        </p:txBody>
      </p:sp>
      <p:pic>
        <p:nvPicPr>
          <p:cNvPr id="13" name="Picture 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5400" y="-12700"/>
            <a:ext cx="584200" cy="7861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5" r:id="rId11"/>
    <p:sldLayoutId id="2147483797" r:id="rId12"/>
    <p:sldLayoutId id="214748380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£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Wingdings" pitchFamily="2" charset="2"/>
        <a:buChar char="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¤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¥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2" y="2205038"/>
            <a:ext cx="7926387" cy="2862322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СОЗДАНИЕ И ВНЕДРЕНИЕ КОРПОРАТИВНЫХ ПРАВИЛ</a:t>
            </a:r>
            <a:br>
              <a:rPr lang="ru-RU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СИЛА ОБРАТНОЙ СВЯЗИ</a:t>
            </a: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r>
              <a:rPr lang="ru-RU" sz="2000" dirty="0" smtClean="0">
                <a:latin typeface="Calibri" pitchFamily="34" charset="0"/>
              </a:rPr>
              <a:t/>
            </a:r>
            <a:br>
              <a:rPr lang="ru-RU" sz="2000" dirty="0" smtClean="0">
                <a:latin typeface="Calibri" pitchFamily="34" charset="0"/>
              </a:rPr>
            </a:br>
            <a:r>
              <a:rPr lang="ru-RU" sz="2000" dirty="0">
                <a:latin typeface="Calibri" pitchFamily="34" charset="0"/>
              </a:rPr>
              <a:t/>
            </a:r>
            <a:br>
              <a:rPr lang="ru-RU" sz="2000" dirty="0">
                <a:latin typeface="Calibri" pitchFamily="34" charset="0"/>
              </a:rPr>
            </a:br>
            <a:r>
              <a:rPr lang="ru-RU" sz="2000" dirty="0" smtClean="0">
                <a:latin typeface="Calibri" pitchFamily="34" charset="0"/>
              </a:rPr>
              <a:t>09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февраля 2017</a:t>
            </a:r>
            <a:endParaRPr lang="ru-RU" dirty="0" smtClean="0">
              <a:latin typeface="Calibri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2" y="3733800"/>
            <a:ext cx="6781800" cy="646331"/>
          </a:xfrm>
        </p:spPr>
        <p:txBody>
          <a:bodyPr/>
          <a:lstStyle/>
          <a:p>
            <a:r>
              <a:rPr lang="ru-RU" sz="1800" dirty="0" smtClean="0">
                <a:latin typeface="Calibri" pitchFamily="34" charset="0"/>
                <a:cs typeface="Arial" charset="0"/>
              </a:rPr>
              <a:t>Хайретдинов Рустэм Нилович, </a:t>
            </a:r>
            <a:br>
              <a:rPr lang="ru-RU" sz="1800" dirty="0" smtClean="0">
                <a:latin typeface="Calibri" pitchFamily="34" charset="0"/>
                <a:cs typeface="Arial" charset="0"/>
              </a:rPr>
            </a:br>
            <a:r>
              <a:rPr lang="ru-RU" sz="1800" dirty="0" smtClean="0">
                <a:latin typeface="Calibri" pitchFamily="34" charset="0"/>
                <a:cs typeface="Arial" charset="0"/>
              </a:rPr>
              <a:t>кандидат экономических наук</a:t>
            </a:r>
          </a:p>
        </p:txBody>
      </p:sp>
      <p:sp>
        <p:nvSpPr>
          <p:cNvPr id="7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dirty="0" smtClean="0"/>
              <a:t>                	Российская</a:t>
            </a:r>
            <a:r>
              <a:rPr lang="ru-RU" baseline="0" dirty="0" smtClean="0"/>
              <a:t> академия народного хозяйства</a:t>
            </a:r>
            <a:br>
              <a:rPr lang="ru-RU" baseline="0" dirty="0" smtClean="0"/>
            </a:br>
            <a:r>
              <a:rPr lang="ru-RU" baseline="0" dirty="0" smtClean="0"/>
              <a:t>	и государственной службы при Президенте РФ</a:t>
            </a:r>
            <a:endParaRPr lang="en-CA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-12700"/>
            <a:ext cx="584200" cy="78614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ctrTitle"/>
          </p:nvPr>
        </p:nvSpPr>
        <p:spPr>
          <a:xfrm>
            <a:off x="911192" y="1067752"/>
            <a:ext cx="7155991" cy="1066800"/>
          </a:xfrm>
        </p:spPr>
        <p:txBody>
          <a:bodyPr>
            <a:noAutofit/>
          </a:bodyPr>
          <a:lstStyle/>
          <a:p>
            <a:pPr algn="ctr"/>
            <a:r>
              <a:rPr lang="ru-RU" sz="2400" smtClean="0">
                <a:solidFill>
                  <a:schemeClr val="tx1"/>
                </a:solidFill>
              </a:rPr>
              <a:t>ПРИНЦИПЫ ФОРМИРОВАНИЯ ПРИВЫЧЕК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2638" y="2047185"/>
            <a:ext cx="3477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D32"/>
                </a:solidFill>
              </a:rPr>
              <a:t>Четкие </a:t>
            </a:r>
            <a:r>
              <a:rPr lang="ru-RU" b="1" smtClean="0">
                <a:solidFill>
                  <a:srgbClr val="007D32"/>
                </a:solidFill>
              </a:rPr>
              <a:t>требования </a:t>
            </a:r>
            <a:endParaRPr lang="ru-RU" b="1" dirty="0" smtClean="0">
              <a:solidFill>
                <a:srgbClr val="007D3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72185" y="1698618"/>
            <a:ext cx="32111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Политики, регламенты, 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инструкции, проведенные 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приказами и доведенные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 каждого сотрудника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370123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D32"/>
                </a:solidFill>
              </a:rPr>
              <a:t>Независимый контроль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84440" y="3483161"/>
            <a:ext cx="4132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Легализованные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технические меры, 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легитимные доказательства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нарушений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4275" y="5529547"/>
            <a:ext cx="3704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D32"/>
                </a:solidFill>
              </a:rPr>
              <a:t>Обратная связь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644861" y="5044348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Конкретные наказания за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конкретные нарушения.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Доведение до сведения всех сотрудников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168746" y="2122707"/>
            <a:ext cx="1015322" cy="237631"/>
            <a:chOff x="2570173" y="2112888"/>
            <a:chExt cx="1015322" cy="237631"/>
          </a:xfrm>
          <a:solidFill>
            <a:srgbClr val="9F8AB8"/>
          </a:solidFill>
        </p:grpSpPr>
        <p:sp>
          <p:nvSpPr>
            <p:cNvPr id="10" name="Нашивка 9"/>
            <p:cNvSpPr/>
            <p:nvPr/>
          </p:nvSpPr>
          <p:spPr>
            <a:xfrm>
              <a:off x="3157926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>
              <a:off x="2969569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>
              <a:off x="2771800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>
              <a:off x="2570173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Нашивка 13"/>
            <p:cNvSpPr/>
            <p:nvPr/>
          </p:nvSpPr>
          <p:spPr>
            <a:xfrm>
              <a:off x="3347864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168746" y="3933056"/>
            <a:ext cx="1015322" cy="251631"/>
            <a:chOff x="2570173" y="2112888"/>
            <a:chExt cx="1015322" cy="251631"/>
          </a:xfrm>
          <a:solidFill>
            <a:srgbClr val="9F8AB8"/>
          </a:solidFill>
        </p:grpSpPr>
        <p:sp>
          <p:nvSpPr>
            <p:cNvPr id="24" name="Нашивка 23"/>
            <p:cNvSpPr/>
            <p:nvPr/>
          </p:nvSpPr>
          <p:spPr>
            <a:xfrm>
              <a:off x="3157926" y="2126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Нашивка 24"/>
            <p:cNvSpPr/>
            <p:nvPr/>
          </p:nvSpPr>
          <p:spPr>
            <a:xfrm>
              <a:off x="2969569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Нашивка 26"/>
            <p:cNvSpPr/>
            <p:nvPr/>
          </p:nvSpPr>
          <p:spPr>
            <a:xfrm>
              <a:off x="2771800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Нашивка 27"/>
            <p:cNvSpPr/>
            <p:nvPr/>
          </p:nvSpPr>
          <p:spPr>
            <a:xfrm>
              <a:off x="2570173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Нашивка 28"/>
            <p:cNvSpPr/>
            <p:nvPr/>
          </p:nvSpPr>
          <p:spPr>
            <a:xfrm>
              <a:off x="3347864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168746" y="5661248"/>
            <a:ext cx="1015322" cy="237631"/>
            <a:chOff x="2570173" y="2112888"/>
            <a:chExt cx="1015322" cy="237631"/>
          </a:xfrm>
          <a:solidFill>
            <a:srgbClr val="9F8AB8"/>
          </a:solidFill>
        </p:grpSpPr>
        <p:sp>
          <p:nvSpPr>
            <p:cNvPr id="31" name="Нашивка 30"/>
            <p:cNvSpPr/>
            <p:nvPr/>
          </p:nvSpPr>
          <p:spPr>
            <a:xfrm>
              <a:off x="3157926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Нашивка 34"/>
            <p:cNvSpPr/>
            <p:nvPr/>
          </p:nvSpPr>
          <p:spPr>
            <a:xfrm>
              <a:off x="2969569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/>
            <p:cNvSpPr/>
            <p:nvPr/>
          </p:nvSpPr>
          <p:spPr>
            <a:xfrm>
              <a:off x="2771800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Нашивка 36"/>
            <p:cNvSpPr/>
            <p:nvPr/>
          </p:nvSpPr>
          <p:spPr>
            <a:xfrm>
              <a:off x="2570173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Нашивка 37"/>
            <p:cNvSpPr/>
            <p:nvPr/>
          </p:nvSpPr>
          <p:spPr>
            <a:xfrm>
              <a:off x="3347864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2" name="Slide Number Placeholder 5"/>
          <p:cNvSpPr txBox="1">
            <a:spLocks noGrp="1"/>
          </p:cNvSpPr>
          <p:nvPr/>
        </p:nvSpPr>
        <p:spPr bwMode="auto">
          <a:xfrm>
            <a:off x="6975475" y="6583770"/>
            <a:ext cx="2133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200" b="0" dirty="0" smtClean="0">
                <a:solidFill>
                  <a:srgbClr val="FFFFFF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9185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ctrTitle"/>
          </p:nvPr>
        </p:nvSpPr>
        <p:spPr>
          <a:xfrm>
            <a:off x="911192" y="1067752"/>
            <a:ext cx="7155991" cy="1066800"/>
          </a:xfrm>
        </p:spPr>
        <p:txBody>
          <a:bodyPr>
            <a:noAutofit/>
          </a:bodyPr>
          <a:lstStyle/>
          <a:p>
            <a:pPr algn="ctr"/>
            <a:r>
              <a:rPr lang="ru-RU" sz="2400" smtClean="0">
                <a:solidFill>
                  <a:schemeClr val="tx1"/>
                </a:solidFill>
              </a:rPr>
              <a:t>ПРИНЦИПЫ ФОРМИРОВАНИЯ ПРИВЫЧЕК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2638" y="2047185"/>
            <a:ext cx="3477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D32"/>
                </a:solidFill>
              </a:rPr>
              <a:t>Четкие </a:t>
            </a:r>
            <a:r>
              <a:rPr lang="ru-RU" b="1" smtClean="0">
                <a:solidFill>
                  <a:srgbClr val="007D32"/>
                </a:solidFill>
              </a:rPr>
              <a:t>требования </a:t>
            </a:r>
            <a:endParaRPr lang="ru-RU" b="1" dirty="0" smtClean="0">
              <a:solidFill>
                <a:srgbClr val="007D3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72185" y="1698618"/>
            <a:ext cx="32111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Политики, регламенты, 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инструкции, проведенные 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приказами и доведенные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 каждого сотрудника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370123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D32"/>
                </a:solidFill>
              </a:rPr>
              <a:t>Независимый контроль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84440" y="3483161"/>
            <a:ext cx="4132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Легализованные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технические меры, 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легитимные доказательства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нарушений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4275" y="5529547"/>
            <a:ext cx="3704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D32"/>
                </a:solidFill>
              </a:rPr>
              <a:t>Обратная связь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644861" y="5044348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Конкретные наказания за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конкретные нарушения.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Доведение до сведения всех сотрудников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168746" y="2122707"/>
            <a:ext cx="1015322" cy="237631"/>
            <a:chOff x="2570173" y="2112888"/>
            <a:chExt cx="1015322" cy="237631"/>
          </a:xfrm>
          <a:solidFill>
            <a:srgbClr val="9F8AB8"/>
          </a:solidFill>
        </p:grpSpPr>
        <p:sp>
          <p:nvSpPr>
            <p:cNvPr id="10" name="Нашивка 9"/>
            <p:cNvSpPr/>
            <p:nvPr/>
          </p:nvSpPr>
          <p:spPr>
            <a:xfrm>
              <a:off x="3157926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>
              <a:off x="2969569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>
              <a:off x="2771800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>
              <a:off x="2570173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Нашивка 13"/>
            <p:cNvSpPr/>
            <p:nvPr/>
          </p:nvSpPr>
          <p:spPr>
            <a:xfrm>
              <a:off x="3347864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168746" y="3933056"/>
            <a:ext cx="1015322" cy="251631"/>
            <a:chOff x="2570173" y="2112888"/>
            <a:chExt cx="1015322" cy="251631"/>
          </a:xfrm>
          <a:solidFill>
            <a:srgbClr val="9F8AB8"/>
          </a:solidFill>
        </p:grpSpPr>
        <p:sp>
          <p:nvSpPr>
            <p:cNvPr id="24" name="Нашивка 23"/>
            <p:cNvSpPr/>
            <p:nvPr/>
          </p:nvSpPr>
          <p:spPr>
            <a:xfrm>
              <a:off x="3157926" y="2126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Нашивка 24"/>
            <p:cNvSpPr/>
            <p:nvPr/>
          </p:nvSpPr>
          <p:spPr>
            <a:xfrm>
              <a:off x="2969569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Нашивка 26"/>
            <p:cNvSpPr/>
            <p:nvPr/>
          </p:nvSpPr>
          <p:spPr>
            <a:xfrm>
              <a:off x="2771800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Нашивка 27"/>
            <p:cNvSpPr/>
            <p:nvPr/>
          </p:nvSpPr>
          <p:spPr>
            <a:xfrm>
              <a:off x="2570173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Нашивка 28"/>
            <p:cNvSpPr/>
            <p:nvPr/>
          </p:nvSpPr>
          <p:spPr>
            <a:xfrm>
              <a:off x="3347864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168746" y="5661248"/>
            <a:ext cx="1015322" cy="237631"/>
            <a:chOff x="2570173" y="2112888"/>
            <a:chExt cx="1015322" cy="237631"/>
          </a:xfrm>
          <a:solidFill>
            <a:srgbClr val="9F8AB8"/>
          </a:solidFill>
        </p:grpSpPr>
        <p:sp>
          <p:nvSpPr>
            <p:cNvPr id="31" name="Нашивка 30"/>
            <p:cNvSpPr/>
            <p:nvPr/>
          </p:nvSpPr>
          <p:spPr>
            <a:xfrm>
              <a:off x="3157926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Нашивка 34"/>
            <p:cNvSpPr/>
            <p:nvPr/>
          </p:nvSpPr>
          <p:spPr>
            <a:xfrm>
              <a:off x="2969569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/>
            <p:cNvSpPr/>
            <p:nvPr/>
          </p:nvSpPr>
          <p:spPr>
            <a:xfrm>
              <a:off x="2771800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Нашивка 36"/>
            <p:cNvSpPr/>
            <p:nvPr/>
          </p:nvSpPr>
          <p:spPr>
            <a:xfrm>
              <a:off x="2570173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Нашивка 37"/>
            <p:cNvSpPr/>
            <p:nvPr/>
          </p:nvSpPr>
          <p:spPr>
            <a:xfrm>
              <a:off x="3347864" y="2112888"/>
              <a:ext cx="237631" cy="23763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3999" cy="5669370"/>
          </a:xfrm>
          <a:prstGeom prst="rect">
            <a:avLst/>
          </a:prstGeom>
        </p:spPr>
      </p:pic>
      <p:sp>
        <p:nvSpPr>
          <p:cNvPr id="41" name="Slide Number Placeholder 5"/>
          <p:cNvSpPr txBox="1">
            <a:spLocks noGrp="1"/>
          </p:cNvSpPr>
          <p:nvPr/>
        </p:nvSpPr>
        <p:spPr bwMode="auto">
          <a:xfrm>
            <a:off x="6975475" y="6584950"/>
            <a:ext cx="213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200" b="0" dirty="0" smtClean="0">
                <a:solidFill>
                  <a:srgbClr val="FFFFFF"/>
                </a:solidFill>
              </a:rPr>
              <a:t>11</a:t>
            </a:r>
            <a:endParaRPr lang="ru-RU" sz="1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ctrTitle"/>
          </p:nvPr>
        </p:nvSpPr>
        <p:spPr>
          <a:xfrm>
            <a:off x="911192" y="1067752"/>
            <a:ext cx="7155991" cy="532448"/>
          </a:xfrm>
        </p:spPr>
        <p:txBody>
          <a:bodyPr>
            <a:noAutofit/>
          </a:bodyPr>
          <a:lstStyle/>
          <a:p>
            <a:pPr algn="ctr"/>
            <a:r>
              <a:rPr lang="ru-RU" sz="2400" smtClean="0">
                <a:solidFill>
                  <a:schemeClr val="tx1"/>
                </a:solidFill>
              </a:rPr>
              <a:t>ПРИНЦИПЫ ФОРМИРОВАНИЯ ПРИВЫЧЕК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590800"/>
            <a:ext cx="80275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1. Обратная связь </a:t>
            </a:r>
            <a:r>
              <a:rPr lang="mr-IN" sz="3600" dirty="0" smtClean="0"/>
              <a:t>–</a:t>
            </a:r>
            <a:r>
              <a:rPr lang="ru-RU" sz="3600" dirty="0" smtClean="0"/>
              <a:t> </a:t>
            </a:r>
            <a:r>
              <a:rPr lang="en-US" sz="3600" dirty="0" smtClean="0"/>
              <a:t>&gt; </a:t>
            </a:r>
            <a:r>
              <a:rPr lang="ru-RU" sz="3600" dirty="0" smtClean="0"/>
              <a:t>формирует</a:t>
            </a:r>
          </a:p>
          <a:p>
            <a:r>
              <a:rPr lang="ru-RU" sz="3600" dirty="0" smtClean="0"/>
              <a:t>2. </a:t>
            </a:r>
            <a:r>
              <a:rPr lang="ru-RU" sz="3600" dirty="0" err="1" smtClean="0"/>
              <a:t>Самообоснование</a:t>
            </a:r>
            <a:r>
              <a:rPr lang="ru-RU" sz="3600" dirty="0" smtClean="0"/>
              <a:t> -</a:t>
            </a:r>
            <a:r>
              <a:rPr lang="en-US" sz="3600" dirty="0" smtClean="0"/>
              <a:t>&gt;</a:t>
            </a:r>
            <a:r>
              <a:rPr lang="ru-RU" sz="3600" dirty="0" smtClean="0"/>
              <a:t> прививает</a:t>
            </a:r>
          </a:p>
          <a:p>
            <a:r>
              <a:rPr lang="ru-RU" sz="3600" dirty="0" smtClean="0"/>
              <a:t>3. Общественное мнение - </a:t>
            </a:r>
            <a:r>
              <a:rPr lang="en-US" sz="3600" dirty="0" smtClean="0"/>
              <a:t>&gt;</a:t>
            </a:r>
            <a:br>
              <a:rPr lang="en-US" sz="3600" dirty="0" smtClean="0"/>
            </a:br>
            <a:r>
              <a:rPr lang="en-US" sz="3600" dirty="0" smtClean="0"/>
              <a:t>    </a:t>
            </a:r>
            <a:r>
              <a:rPr lang="ru-RU" sz="3600" dirty="0" smtClean="0"/>
              <a:t>поддерживает</a:t>
            </a:r>
            <a:endParaRPr lang="ru-RU" sz="3600" dirty="0"/>
          </a:p>
        </p:txBody>
      </p:sp>
      <p:sp>
        <p:nvSpPr>
          <p:cNvPr id="41" name="Slide Number Placeholder 5"/>
          <p:cNvSpPr txBox="1">
            <a:spLocks noGrp="1"/>
          </p:cNvSpPr>
          <p:nvPr/>
        </p:nvSpPr>
        <p:spPr bwMode="auto">
          <a:xfrm>
            <a:off x="6975475" y="6584950"/>
            <a:ext cx="213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200" b="0" dirty="0" smtClean="0">
                <a:solidFill>
                  <a:srgbClr val="FFFFFF"/>
                </a:solidFill>
              </a:rPr>
              <a:t>12</a:t>
            </a:r>
            <a:endParaRPr lang="ru-RU" sz="1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Content Placeholder 2"/>
          <p:cNvSpPr>
            <a:spLocks noGrp="1"/>
          </p:cNvSpPr>
          <p:nvPr>
            <p:ph idx="4294967295"/>
          </p:nvPr>
        </p:nvSpPr>
        <p:spPr>
          <a:xfrm>
            <a:off x="1003299" y="969212"/>
            <a:ext cx="7489825" cy="477054"/>
          </a:xfrm>
        </p:spPr>
        <p:txBody>
          <a:bodyPr/>
          <a:lstStyle/>
          <a:p>
            <a:pPr>
              <a:buSzPct val="100000"/>
              <a:buFont typeface="Wingdings" pitchFamily="2" charset="2"/>
              <a:buNone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РАБОТАЮТ </a:t>
            </a:r>
            <a:r>
              <a:rPr lang="ru-RU" sz="2500" smtClean="0">
                <a:solidFill>
                  <a:schemeClr val="tx2">
                    <a:lumMod val="75000"/>
                  </a:schemeClr>
                </a:solidFill>
              </a:rPr>
              <a:t>ТОЛЬКО ВСЕ ТРИ ПРИНЦИПА ВМЕСТЕ</a:t>
            </a:r>
            <a:endParaRPr lang="ru-RU" sz="25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198453"/>
            <a:ext cx="2590800" cy="19431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065902"/>
            <a:ext cx="2438576" cy="2030274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86861"/>
            <a:ext cx="2861603" cy="2146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826" y="1532747"/>
            <a:ext cx="131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ПРАВИЛА</a:t>
            </a: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95700" y="1575213"/>
            <a:ext cx="1790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1530473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ОБРАТНАЯ СВЯЗЬ</a:t>
            </a:r>
            <a:endParaRPr lang="ru-RU" dirty="0"/>
          </a:p>
        </p:txBody>
      </p:sp>
      <p:sp>
        <p:nvSpPr>
          <p:cNvPr id="7" name="Стрелка углом 6"/>
          <p:cNvSpPr/>
          <p:nvPr/>
        </p:nvSpPr>
        <p:spPr>
          <a:xfrm rot="5400000">
            <a:off x="3712530" y="2078670"/>
            <a:ext cx="752152" cy="1319212"/>
          </a:xfrm>
          <a:prstGeom prst="ben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6531930" y="2971089"/>
            <a:ext cx="752152" cy="1319212"/>
          </a:xfrm>
          <a:prstGeom prst="ben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16200000">
            <a:off x="3116183" y="3122885"/>
            <a:ext cx="1159036" cy="4495799"/>
          </a:xfrm>
          <a:prstGeom prst="bentArrow">
            <a:avLst>
              <a:gd name="adj1" fmla="val 18425"/>
              <a:gd name="adj2" fmla="val 25000"/>
              <a:gd name="adj3" fmla="val 25000"/>
              <a:gd name="adj4" fmla="val 48816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3206" y="535808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п</a:t>
            </a:r>
            <a:r>
              <a:rPr lang="ru-RU" smtClean="0"/>
              <a:t>одстройка </a:t>
            </a:r>
            <a:r>
              <a:rPr lang="ru-RU" dirty="0" smtClean="0"/>
              <a:t>правил</a:t>
            </a:r>
            <a:endParaRPr lang="ru-RU" dirty="0"/>
          </a:p>
        </p:txBody>
      </p:sp>
      <p:sp>
        <p:nvSpPr>
          <p:cNvPr id="15" name="Slide Number Placeholder 5"/>
          <p:cNvSpPr txBox="1">
            <a:spLocks noGrp="1"/>
          </p:cNvSpPr>
          <p:nvPr/>
        </p:nvSpPr>
        <p:spPr bwMode="auto">
          <a:xfrm>
            <a:off x="6975475" y="6584950"/>
            <a:ext cx="213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200" b="0" dirty="0" smtClean="0">
                <a:solidFill>
                  <a:srgbClr val="FFFFFF"/>
                </a:solidFill>
              </a:rPr>
              <a:t>13</a:t>
            </a:r>
            <a:endParaRPr lang="ru-RU" sz="1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60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Content Placeholder 2"/>
          <p:cNvSpPr>
            <a:spLocks noGrp="1"/>
          </p:cNvSpPr>
          <p:nvPr>
            <p:ph idx="4294967295"/>
          </p:nvPr>
        </p:nvSpPr>
        <p:spPr>
          <a:xfrm>
            <a:off x="0" y="969212"/>
            <a:ext cx="9109075" cy="477054"/>
          </a:xfrm>
        </p:spPr>
        <p:txBody>
          <a:bodyPr/>
          <a:lstStyle/>
          <a:p>
            <a:pPr algn="ctr">
              <a:buSzPct val="100000"/>
              <a:buFont typeface="Wingdings" pitchFamily="2" charset="2"/>
              <a:buNone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ГЛАВНАЯ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ОШИБКА АЙТИШНИКА </a:t>
            </a:r>
            <a:r>
              <a:rPr lang="mr-IN" sz="2500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НАЧИНАТЬ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С КОНТРОЛЯ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867400" cy="4400550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 noGrp="1"/>
          </p:cNvSpPr>
          <p:nvPr/>
        </p:nvSpPr>
        <p:spPr bwMode="auto">
          <a:xfrm>
            <a:off x="6975475" y="6584950"/>
            <a:ext cx="213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200" b="0" dirty="0" smtClean="0">
                <a:solidFill>
                  <a:srgbClr val="FFFFFF"/>
                </a:solidFill>
              </a:rPr>
              <a:t>14</a:t>
            </a:r>
            <a:endParaRPr lang="ru-RU" sz="1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72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914400" y="1752600"/>
            <a:ext cx="7215188" cy="3422475"/>
          </a:xfrm>
        </p:spPr>
        <p:txBody>
          <a:bodyPr/>
          <a:lstStyle/>
          <a:p>
            <a:r>
              <a:rPr lang="ru-RU" sz="2100" dirty="0" smtClean="0"/>
              <a:t>Административные ресурсы</a:t>
            </a:r>
          </a:p>
          <a:p>
            <a:pPr lvl="1"/>
            <a:r>
              <a:rPr lang="ru-RU" sz="2100" dirty="0" smtClean="0"/>
              <a:t>Легализовать правила</a:t>
            </a:r>
          </a:p>
          <a:p>
            <a:pPr lvl="1"/>
            <a:r>
              <a:rPr lang="ru-RU" sz="2100" dirty="0" smtClean="0"/>
              <a:t>Сделать их обязательными для всей целевой группы</a:t>
            </a:r>
          </a:p>
          <a:p>
            <a:pPr lvl="1"/>
            <a:r>
              <a:rPr lang="ru-RU" sz="2100" dirty="0" smtClean="0"/>
              <a:t>Обеспечить неотвратимость наказания</a:t>
            </a:r>
          </a:p>
          <a:p>
            <a:r>
              <a:rPr lang="ru-RU" sz="2100" dirty="0" smtClean="0"/>
              <a:t>Людские ресурсы</a:t>
            </a:r>
          </a:p>
          <a:p>
            <a:pPr lvl="1"/>
            <a:r>
              <a:rPr lang="ru-RU" sz="2100" dirty="0" smtClean="0"/>
              <a:t>Обрабатывать ложные срабатывания систем контроля</a:t>
            </a:r>
          </a:p>
          <a:p>
            <a:pPr>
              <a:buSzPct val="90000"/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12292" name="Title 4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848600" cy="519112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ЗАЧЕМ НУЖЕН «СПОНСОР ПРАВИЛА»?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975475" y="6584950"/>
            <a:ext cx="213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200" b="0" dirty="0" smtClean="0">
                <a:solidFill>
                  <a:srgbClr val="FFFFFF"/>
                </a:solidFill>
              </a:rPr>
              <a:t>14</a:t>
            </a:r>
            <a:endParaRPr lang="ru-RU" sz="1200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1"/>
          <p:cNvSpPr>
            <a:spLocks noGrp="1"/>
          </p:cNvSpPr>
          <p:nvPr>
            <p:ph idx="4294967295"/>
          </p:nvPr>
        </p:nvSpPr>
        <p:spPr>
          <a:xfrm>
            <a:off x="1331913" y="1628775"/>
            <a:ext cx="7215187" cy="4644349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"/>
            </a:pPr>
            <a:r>
              <a:rPr lang="ru-RU" sz="1600" dirty="0" smtClean="0"/>
              <a:t>АБСОЛЮТНО ЗАКОНОПОСЛУШНЫЙ</a:t>
            </a:r>
          </a:p>
          <a:p>
            <a:pPr lvl="1">
              <a:buSzPct val="90000"/>
              <a:buFont typeface="Wingdings" pitchFamily="2" charset="2"/>
              <a:buChar char="¤"/>
            </a:pPr>
            <a:r>
              <a:rPr lang="ru-RU" sz="1600" dirty="0" smtClean="0"/>
              <a:t>Достаточно уведомления</a:t>
            </a:r>
          </a:p>
          <a:p>
            <a:pPr lvl="1">
              <a:buSzPct val="90000"/>
              <a:buFont typeface="Wingdings" pitchFamily="2" charset="2"/>
              <a:buChar char="¤"/>
            </a:pPr>
            <a:r>
              <a:rPr lang="ru-RU" sz="1600" dirty="0" smtClean="0"/>
              <a:t>Даже не будет пробовать нарушать</a:t>
            </a:r>
          </a:p>
          <a:p>
            <a:pPr>
              <a:buSzPct val="100000"/>
              <a:buFont typeface="Wingdings" pitchFamily="2" charset="2"/>
              <a:buChar char=""/>
            </a:pPr>
            <a:r>
              <a:rPr lang="ru-RU" sz="1900" dirty="0" smtClean="0"/>
              <a:t>ЗАКОНОПОСЛУШНЫЙ</a:t>
            </a:r>
          </a:p>
          <a:p>
            <a:pPr lvl="1">
              <a:buSzPct val="90000"/>
              <a:buFont typeface="Wingdings" pitchFamily="2" charset="2"/>
              <a:buChar char="¤"/>
            </a:pPr>
            <a:r>
              <a:rPr lang="ru-RU" sz="1600" dirty="0" smtClean="0"/>
              <a:t>Необходимо разъяснение</a:t>
            </a:r>
          </a:p>
          <a:p>
            <a:pPr lvl="1">
              <a:buSzPct val="90000"/>
              <a:buFont typeface="Wingdings" pitchFamily="2" charset="2"/>
              <a:buChar char="¤"/>
            </a:pPr>
            <a:r>
              <a:rPr lang="ru-RU" sz="1600" dirty="0" smtClean="0"/>
              <a:t>Будет исполнять «разумные» или «выгодные» правила</a:t>
            </a:r>
          </a:p>
          <a:p>
            <a:pPr>
              <a:buSzPct val="100000"/>
              <a:buFont typeface="Wingdings" pitchFamily="2" charset="2"/>
              <a:buChar char=""/>
            </a:pPr>
            <a:r>
              <a:rPr lang="ru-RU" sz="1900" dirty="0" smtClean="0"/>
              <a:t>УСЛОВНО ЗАКОНОПОСЛУШНЫЙ</a:t>
            </a:r>
          </a:p>
          <a:p>
            <a:pPr lvl="1">
              <a:buSzPct val="90000"/>
              <a:buFont typeface="Wingdings" pitchFamily="2" charset="2"/>
              <a:buChar char="¤"/>
            </a:pPr>
            <a:r>
              <a:rPr lang="ru-RU" sz="1600" dirty="0" smtClean="0"/>
              <a:t>Необходимо объяснение рисков</a:t>
            </a:r>
          </a:p>
          <a:p>
            <a:pPr lvl="1">
              <a:buSzPct val="90000"/>
              <a:buFont typeface="Wingdings" pitchFamily="2" charset="2"/>
              <a:buChar char="¤"/>
            </a:pPr>
            <a:r>
              <a:rPr lang="ru-RU" sz="1600" dirty="0" smtClean="0"/>
              <a:t>Будет исполнять правила, за неисполнение которых накажут</a:t>
            </a:r>
          </a:p>
          <a:p>
            <a:pPr>
              <a:buSzPct val="100000"/>
              <a:buFont typeface="Wingdings" pitchFamily="2" charset="2"/>
              <a:buChar char=""/>
            </a:pPr>
            <a:r>
              <a:rPr lang="ru-RU" sz="1900" dirty="0" smtClean="0"/>
              <a:t>АБСОЛЮТНО НЕЗАКОНОПОСЛУШНЫЙ </a:t>
            </a:r>
          </a:p>
          <a:p>
            <a:pPr lvl="1">
              <a:buSzPct val="90000"/>
              <a:buFont typeface="Wingdings" pitchFamily="2" charset="2"/>
              <a:buChar char="¤"/>
            </a:pPr>
            <a:r>
              <a:rPr lang="ru-RU" sz="1600" dirty="0" smtClean="0"/>
              <a:t>Не принимает правил</a:t>
            </a:r>
          </a:p>
          <a:p>
            <a:pPr lvl="1">
              <a:buSzPct val="90000"/>
              <a:buFont typeface="Wingdings" pitchFamily="2" charset="2"/>
              <a:buChar char="¤"/>
            </a:pPr>
            <a:r>
              <a:rPr lang="ru-RU" sz="1600" dirty="0" smtClean="0"/>
              <a:t>Принципиально будет нарушать</a:t>
            </a:r>
          </a:p>
        </p:txBody>
      </p:sp>
      <p:sp>
        <p:nvSpPr>
          <p:cNvPr id="6349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</a:rPr>
              <a:t>ОТНОШЕНИЕ ЛЮДЕЙ К ПРАВИЛАМ</a:t>
            </a:r>
            <a:endParaRPr lang="ru-RU" sz="2000" dirty="0" smtClean="0">
              <a:latin typeface="Calibri" pitchFamily="34" charset="0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6975475" y="6584950"/>
            <a:ext cx="213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200" b="0" dirty="0" smtClean="0">
                <a:solidFill>
                  <a:srgbClr val="FFFFFF"/>
                </a:solidFill>
              </a:rPr>
              <a:t>1</a:t>
            </a:r>
            <a:fld id="{17BC6F34-C495-4513-9FD6-A7D1718F41A6}" type="slidenum">
              <a:rPr lang="ru-RU" sz="1200" b="0" smtClean="0">
                <a:solidFill>
                  <a:srgbClr val="FFFFFF"/>
                </a:solidFill>
              </a:rPr>
              <a:pPr algn="r"/>
              <a:t>15</a:t>
            </a:fld>
            <a:endParaRPr lang="ru-RU" sz="1200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</a:rPr>
              <a:t>ОТНОШЕНИЕ ЛЮДЕЙ К ПРАВИЛАМ</a:t>
            </a: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609"/>
            <a:ext cx="6611938" cy="4435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648200"/>
            <a:ext cx="229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Абсолютно</a:t>
            </a:r>
          </a:p>
          <a:p>
            <a:r>
              <a:rPr lang="ru-RU" dirty="0" smtClean="0"/>
              <a:t>законопослушные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673600"/>
            <a:ext cx="229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Абсолютно не</a:t>
            </a:r>
            <a:endParaRPr lang="ru-RU" dirty="0" smtClean="0"/>
          </a:p>
          <a:p>
            <a:r>
              <a:rPr lang="ru-RU" dirty="0" smtClean="0"/>
              <a:t>законопослушные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496800" y="4699000"/>
            <a:ext cx="229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Абсолютно не</a:t>
            </a:r>
            <a:endParaRPr lang="ru-RU" dirty="0" smtClean="0"/>
          </a:p>
          <a:p>
            <a:r>
              <a:rPr lang="ru-RU" dirty="0" smtClean="0"/>
              <a:t>законопослушные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37917" y="2302616"/>
            <a:ext cx="232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Законопослушные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32953" y="2268908"/>
            <a:ext cx="229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Условно</a:t>
            </a:r>
          </a:p>
          <a:p>
            <a:pPr algn="r"/>
            <a:r>
              <a:rPr lang="ru-RU" dirty="0"/>
              <a:t>з</a:t>
            </a:r>
            <a:r>
              <a:rPr lang="ru-RU" dirty="0" smtClean="0"/>
              <a:t>аконопослушные</a:t>
            </a:r>
            <a:endParaRPr lang="ru-RU" dirty="0"/>
          </a:p>
        </p:txBody>
      </p:sp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6975475" y="6584950"/>
            <a:ext cx="213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200" b="0" dirty="0" smtClean="0">
                <a:solidFill>
                  <a:srgbClr val="FFFFFF"/>
                </a:solidFill>
              </a:rPr>
              <a:t>16</a:t>
            </a:r>
            <a:endParaRPr lang="ru-RU" sz="1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606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</a:rPr>
              <a:t>ПРИНЦИП «РАЗБИТЫХ ОКОН»</a:t>
            </a: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7187"/>
            <a:ext cx="6350000" cy="47625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 noGrp="1"/>
          </p:cNvSpPr>
          <p:nvPr/>
        </p:nvSpPr>
        <p:spPr bwMode="auto">
          <a:xfrm>
            <a:off x="7010400" y="6584950"/>
            <a:ext cx="213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200" b="0" dirty="0" smtClean="0">
                <a:solidFill>
                  <a:srgbClr val="FFFFFF"/>
                </a:solidFill>
              </a:rPr>
              <a:t>17</a:t>
            </a:r>
            <a:endParaRPr lang="ru-RU" sz="1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154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</a:rPr>
              <a:t>ПРИНЦИП «РАЗБИТЫХ ОКОН»</a:t>
            </a: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1828800"/>
            <a:ext cx="7461250" cy="4199395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6975475" y="6584950"/>
            <a:ext cx="213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200" b="0" dirty="0" smtClean="0">
                <a:solidFill>
                  <a:srgbClr val="FFFFFF"/>
                </a:solidFill>
              </a:rPr>
              <a:t>18</a:t>
            </a:r>
            <a:endParaRPr lang="ru-RU" sz="1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82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343400" y="1297782"/>
            <a:ext cx="4579938" cy="4893647"/>
          </a:xfrm>
        </p:spPr>
        <p:txBody>
          <a:bodyPr/>
          <a:lstStyle/>
          <a:p>
            <a:pPr>
              <a:buFont typeface="Wingdings" charset="0"/>
              <a:buChar char=""/>
            </a:pPr>
            <a:r>
              <a:rPr lang="ru-RU" sz="2400" dirty="0">
                <a:latin typeface="Calibri" charset="0"/>
              </a:rPr>
              <a:t>Хайретдинов Рустэм Нилович </a:t>
            </a:r>
          </a:p>
          <a:p>
            <a:pPr>
              <a:buFont typeface="Wingdings" charset="0"/>
              <a:buChar char=""/>
            </a:pPr>
            <a:r>
              <a:rPr lang="ru-RU" sz="2400" dirty="0" smtClean="0">
                <a:latin typeface="Calibri" charset="0"/>
              </a:rPr>
              <a:t>30 лет стажа в ИТ</a:t>
            </a:r>
            <a:endParaRPr lang="ru-RU" sz="2400" dirty="0">
              <a:latin typeface="Calibri" charset="0"/>
            </a:endParaRPr>
          </a:p>
          <a:p>
            <a:pPr>
              <a:buFont typeface="Wingdings" charset="0"/>
              <a:buChar char=""/>
            </a:pPr>
            <a:r>
              <a:rPr lang="ru-RU" sz="2400" dirty="0" smtClean="0">
                <a:latin typeface="Calibri" charset="0"/>
              </a:rPr>
              <a:t>17 лет стажа в ИБ </a:t>
            </a:r>
          </a:p>
          <a:p>
            <a:pPr>
              <a:buFont typeface="Wingdings" charset="0"/>
              <a:buChar char=""/>
            </a:pPr>
            <a:r>
              <a:rPr lang="ru-RU" sz="2400" dirty="0" smtClean="0">
                <a:latin typeface="Calibri" charset="0"/>
              </a:rPr>
              <a:t>Сотни внедрённых ИТ и ИБ-проектов</a:t>
            </a:r>
            <a:endParaRPr lang="ru-RU" sz="2400" dirty="0">
              <a:latin typeface="Calibri" charset="0"/>
            </a:endParaRPr>
          </a:p>
          <a:p>
            <a:pPr>
              <a:buFont typeface="Wingdings" charset="0"/>
              <a:buChar char=""/>
            </a:pPr>
            <a:r>
              <a:rPr lang="ru-RU" sz="2400" dirty="0" smtClean="0">
                <a:latin typeface="Calibri" charset="0"/>
              </a:rPr>
              <a:t>Кандидат </a:t>
            </a:r>
            <a:r>
              <a:rPr lang="ru-RU" sz="2400" dirty="0">
                <a:latin typeface="Calibri" charset="0"/>
              </a:rPr>
              <a:t>экономических наук, автор методики оптимизации затрат на </a:t>
            </a:r>
            <a:r>
              <a:rPr lang="ru-RU" sz="2400" dirty="0" smtClean="0">
                <a:latin typeface="Calibri" charset="0"/>
              </a:rPr>
              <a:t>ИБ</a:t>
            </a:r>
          </a:p>
          <a:p>
            <a:pPr>
              <a:buFont typeface="Wingdings" charset="0"/>
              <a:buChar char=""/>
            </a:pPr>
            <a:r>
              <a:rPr lang="ru-RU" sz="2400" dirty="0" smtClean="0">
                <a:latin typeface="Calibri" charset="0"/>
              </a:rPr>
              <a:t>Преподаватель МВА </a:t>
            </a:r>
            <a:r>
              <a:rPr lang="ru-RU" sz="2400" dirty="0" err="1" smtClean="0">
                <a:latin typeface="Calibri" charset="0"/>
              </a:rPr>
              <a:t>РАНХиГС</a:t>
            </a:r>
            <a:r>
              <a:rPr lang="ru-RU" sz="2400" dirty="0" smtClean="0">
                <a:latin typeface="Calibri" charset="0"/>
              </a:rPr>
              <a:t> при Президенте РФ</a:t>
            </a:r>
            <a:endParaRPr lang="en-US" sz="2400" dirty="0">
              <a:latin typeface="Calibri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295400" y="967761"/>
            <a:ext cx="7345362" cy="519112"/>
          </a:xfrm>
        </p:spPr>
        <p:txBody>
          <a:bodyPr/>
          <a:lstStyle/>
          <a:p>
            <a:r>
              <a:rPr lang="ru-RU">
                <a:latin typeface="Calibri" charset="0"/>
              </a:rPr>
              <a:t>ОБ АВТОРЕ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4" y="1733223"/>
            <a:ext cx="3340100" cy="421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796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</a:rPr>
              <a:t>ПРИНЦИП НЕОТВРАТИМОСТИ НАКАЗАНИЯ</a:t>
            </a: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571625"/>
            <a:ext cx="7315200" cy="48768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 noGrp="1"/>
          </p:cNvSpPr>
          <p:nvPr/>
        </p:nvSpPr>
        <p:spPr bwMode="auto">
          <a:xfrm>
            <a:off x="6975475" y="6584950"/>
            <a:ext cx="213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200" b="0" dirty="0" smtClean="0">
                <a:solidFill>
                  <a:srgbClr val="FFFFFF"/>
                </a:solidFill>
              </a:rPr>
              <a:t>19</a:t>
            </a:r>
            <a:endParaRPr lang="ru-RU" sz="1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772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</a:rPr>
              <a:t>НАЦИОНАЛЬНЫЕ ОСОБЕННОСТИ</a:t>
            </a: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543800" cy="42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434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itle 4"/>
          <p:cNvSpPr>
            <a:spLocks noGrp="1"/>
          </p:cNvSpPr>
          <p:nvPr>
            <p:ph type="title"/>
          </p:nvPr>
        </p:nvSpPr>
        <p:spPr>
          <a:xfrm>
            <a:off x="1631950" y="1052513"/>
            <a:ext cx="6972300" cy="523220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ДВИЖЕНИЕ МЕЛКИМИ ШАГАМИ</a:t>
            </a:r>
            <a:endParaRPr lang="ru-RU" sz="2000" dirty="0" smtClean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0" y="1601133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367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itle 4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848600" cy="523220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ПРИНЦИПЫ ВНЕДРЕНИЯ ПРАВИЛ</a:t>
            </a:r>
            <a:endParaRPr lang="ru-RU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962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ПРОФИЛЬ ПОВЕДЕНИЯ</a:t>
            </a:r>
            <a:endParaRPr lang="ru-RU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5401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="0">
              <a:latin typeface="Calibri" charset="0"/>
            </a:endParaRPr>
          </a:p>
        </p:txBody>
      </p:sp>
      <p:sp>
        <p:nvSpPr>
          <p:cNvPr id="21" name="Freeform 5"/>
          <p:cNvSpPr/>
          <p:nvPr/>
        </p:nvSpPr>
        <p:spPr>
          <a:xfrm>
            <a:off x="947738" y="3179763"/>
            <a:ext cx="7400925" cy="868362"/>
          </a:xfrm>
          <a:custGeom>
            <a:avLst/>
            <a:gdLst>
              <a:gd name="connsiteX0" fmla="*/ 0 w 7399866"/>
              <a:gd name="connsiteY0" fmla="*/ 494994 h 868819"/>
              <a:gd name="connsiteX1" fmla="*/ 931333 w 7399866"/>
              <a:gd name="connsiteY1" fmla="*/ 3928 h 868819"/>
              <a:gd name="connsiteX2" fmla="*/ 2235200 w 7399866"/>
              <a:gd name="connsiteY2" fmla="*/ 732061 h 868819"/>
              <a:gd name="connsiteX3" fmla="*/ 3996266 w 7399866"/>
              <a:gd name="connsiteY3" fmla="*/ 173261 h 868819"/>
              <a:gd name="connsiteX4" fmla="*/ 6096000 w 7399866"/>
              <a:gd name="connsiteY4" fmla="*/ 867528 h 868819"/>
              <a:gd name="connsiteX5" fmla="*/ 7399866 w 7399866"/>
              <a:gd name="connsiteY5" fmla="*/ 359528 h 868819"/>
              <a:gd name="connsiteX6" fmla="*/ 7399866 w 7399866"/>
              <a:gd name="connsiteY6" fmla="*/ 359528 h 86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9866" h="868819">
                <a:moveTo>
                  <a:pt x="0" y="494994"/>
                </a:moveTo>
                <a:cubicBezTo>
                  <a:pt x="279400" y="229705"/>
                  <a:pt x="558800" y="-35583"/>
                  <a:pt x="931333" y="3928"/>
                </a:cubicBezTo>
                <a:cubicBezTo>
                  <a:pt x="1303866" y="43439"/>
                  <a:pt x="1724378" y="703839"/>
                  <a:pt x="2235200" y="732061"/>
                </a:cubicBezTo>
                <a:cubicBezTo>
                  <a:pt x="2746022" y="760283"/>
                  <a:pt x="3352799" y="150683"/>
                  <a:pt x="3996266" y="173261"/>
                </a:cubicBezTo>
                <a:cubicBezTo>
                  <a:pt x="4639733" y="195839"/>
                  <a:pt x="5528733" y="836484"/>
                  <a:pt x="6096000" y="867528"/>
                </a:cubicBezTo>
                <a:cubicBezTo>
                  <a:pt x="6663267" y="898572"/>
                  <a:pt x="7399866" y="359528"/>
                  <a:pt x="7399866" y="359528"/>
                </a:cubicBezTo>
                <a:lnTo>
                  <a:pt x="7399866" y="359528"/>
                </a:lnTo>
              </a:path>
            </a:pathLst>
          </a:cu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Connector 18"/>
          <p:cNvCxnSpPr/>
          <p:nvPr/>
        </p:nvCxnSpPr>
        <p:spPr>
          <a:xfrm>
            <a:off x="900113" y="3860800"/>
            <a:ext cx="748823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0"/>
          <p:cNvSpPr/>
          <p:nvPr/>
        </p:nvSpPr>
        <p:spPr>
          <a:xfrm>
            <a:off x="881063" y="3249613"/>
            <a:ext cx="7620000" cy="1255712"/>
          </a:xfrm>
          <a:custGeom>
            <a:avLst/>
            <a:gdLst>
              <a:gd name="connsiteX0" fmla="*/ 0 w 7620552"/>
              <a:gd name="connsiteY0" fmla="*/ 798238 h 1255776"/>
              <a:gd name="connsiteX1" fmla="*/ 1439334 w 7620552"/>
              <a:gd name="connsiteY1" fmla="*/ 781304 h 1255776"/>
              <a:gd name="connsiteX2" fmla="*/ 2065867 w 7620552"/>
              <a:gd name="connsiteY2" fmla="*/ 2371 h 1255776"/>
              <a:gd name="connsiteX3" fmla="*/ 2421467 w 7620552"/>
              <a:gd name="connsiteY3" fmla="*/ 1069171 h 1255776"/>
              <a:gd name="connsiteX4" fmla="*/ 3623734 w 7620552"/>
              <a:gd name="connsiteY4" fmla="*/ 391838 h 1255776"/>
              <a:gd name="connsiteX5" fmla="*/ 4978400 w 7620552"/>
              <a:gd name="connsiteY5" fmla="*/ 1255438 h 1255776"/>
              <a:gd name="connsiteX6" fmla="*/ 6062134 w 7620552"/>
              <a:gd name="connsiteY6" fmla="*/ 273304 h 1255776"/>
              <a:gd name="connsiteX7" fmla="*/ 7467600 w 7620552"/>
              <a:gd name="connsiteY7" fmla="*/ 781304 h 1255776"/>
              <a:gd name="connsiteX8" fmla="*/ 7518400 w 7620552"/>
              <a:gd name="connsiteY8" fmla="*/ 781304 h 125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552" h="1255776">
                <a:moveTo>
                  <a:pt x="0" y="798238"/>
                </a:moveTo>
                <a:cubicBezTo>
                  <a:pt x="547511" y="856093"/>
                  <a:pt x="1095023" y="913949"/>
                  <a:pt x="1439334" y="781304"/>
                </a:cubicBezTo>
                <a:cubicBezTo>
                  <a:pt x="1783645" y="648659"/>
                  <a:pt x="1902178" y="-45607"/>
                  <a:pt x="2065867" y="2371"/>
                </a:cubicBezTo>
                <a:cubicBezTo>
                  <a:pt x="2229556" y="50349"/>
                  <a:pt x="2161823" y="1004260"/>
                  <a:pt x="2421467" y="1069171"/>
                </a:cubicBezTo>
                <a:cubicBezTo>
                  <a:pt x="2681111" y="1134082"/>
                  <a:pt x="3197579" y="360793"/>
                  <a:pt x="3623734" y="391838"/>
                </a:cubicBezTo>
                <a:cubicBezTo>
                  <a:pt x="4049890" y="422882"/>
                  <a:pt x="4572000" y="1275194"/>
                  <a:pt x="4978400" y="1255438"/>
                </a:cubicBezTo>
                <a:cubicBezTo>
                  <a:pt x="5384800" y="1235682"/>
                  <a:pt x="5647267" y="352326"/>
                  <a:pt x="6062134" y="273304"/>
                </a:cubicBezTo>
                <a:cubicBezTo>
                  <a:pt x="6477001" y="194282"/>
                  <a:pt x="7224889" y="696637"/>
                  <a:pt x="7467600" y="781304"/>
                </a:cubicBezTo>
                <a:cubicBezTo>
                  <a:pt x="7710311" y="865971"/>
                  <a:pt x="7614355" y="823637"/>
                  <a:pt x="7518400" y="781304"/>
                </a:cubicBezTo>
              </a:path>
            </a:pathLst>
          </a:cu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Connector 25"/>
          <p:cNvCxnSpPr/>
          <p:nvPr/>
        </p:nvCxnSpPr>
        <p:spPr>
          <a:xfrm>
            <a:off x="900113" y="4581525"/>
            <a:ext cx="748823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6"/>
          <p:cNvCxnSpPr/>
          <p:nvPr/>
        </p:nvCxnSpPr>
        <p:spPr>
          <a:xfrm>
            <a:off x="900113" y="3141663"/>
            <a:ext cx="755967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Brace 23"/>
          <p:cNvSpPr/>
          <p:nvPr/>
        </p:nvSpPr>
        <p:spPr>
          <a:xfrm>
            <a:off x="684213" y="3141663"/>
            <a:ext cx="142875" cy="143986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9512" y="2852936"/>
            <a:ext cx="461665" cy="235095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ru-RU" dirty="0">
                <a:cs typeface="Arial" charset="0"/>
              </a:rPr>
              <a:t>Допустимый уровень</a:t>
            </a:r>
            <a:endParaRPr lang="en-US" dirty="0">
              <a:cs typeface="Arial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881063" y="2876550"/>
            <a:ext cx="7659687" cy="2068513"/>
          </a:xfrm>
          <a:custGeom>
            <a:avLst/>
            <a:gdLst>
              <a:gd name="connsiteX0" fmla="*/ 0 w 7660742"/>
              <a:gd name="connsiteY0" fmla="*/ 933295 h 2068490"/>
              <a:gd name="connsiteX1" fmla="*/ 1574800 w 7660742"/>
              <a:gd name="connsiteY1" fmla="*/ 1962 h 2068490"/>
              <a:gd name="connsiteX2" fmla="*/ 2726267 w 7660742"/>
              <a:gd name="connsiteY2" fmla="*/ 1153428 h 2068490"/>
              <a:gd name="connsiteX3" fmla="*/ 3742267 w 7660742"/>
              <a:gd name="connsiteY3" fmla="*/ 1407428 h 2068490"/>
              <a:gd name="connsiteX4" fmla="*/ 4842934 w 7660742"/>
              <a:gd name="connsiteY4" fmla="*/ 628495 h 2068490"/>
              <a:gd name="connsiteX5" fmla="*/ 5943600 w 7660742"/>
              <a:gd name="connsiteY5" fmla="*/ 2067828 h 2068490"/>
              <a:gd name="connsiteX6" fmla="*/ 7552267 w 7660742"/>
              <a:gd name="connsiteY6" fmla="*/ 814762 h 2068490"/>
              <a:gd name="connsiteX7" fmla="*/ 7518400 w 7660742"/>
              <a:gd name="connsiteY7" fmla="*/ 780895 h 206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0742" h="2068490">
                <a:moveTo>
                  <a:pt x="0" y="933295"/>
                </a:moveTo>
                <a:cubicBezTo>
                  <a:pt x="560211" y="449284"/>
                  <a:pt x="1120422" y="-34727"/>
                  <a:pt x="1574800" y="1962"/>
                </a:cubicBezTo>
                <a:cubicBezTo>
                  <a:pt x="2029178" y="38651"/>
                  <a:pt x="2365023" y="919184"/>
                  <a:pt x="2726267" y="1153428"/>
                </a:cubicBezTo>
                <a:cubicBezTo>
                  <a:pt x="3087512" y="1387672"/>
                  <a:pt x="3389489" y="1494917"/>
                  <a:pt x="3742267" y="1407428"/>
                </a:cubicBezTo>
                <a:cubicBezTo>
                  <a:pt x="4095045" y="1319939"/>
                  <a:pt x="4476045" y="518428"/>
                  <a:pt x="4842934" y="628495"/>
                </a:cubicBezTo>
                <a:cubicBezTo>
                  <a:pt x="5209823" y="738562"/>
                  <a:pt x="5492045" y="2036784"/>
                  <a:pt x="5943600" y="2067828"/>
                </a:cubicBezTo>
                <a:cubicBezTo>
                  <a:pt x="6395156" y="2098873"/>
                  <a:pt x="7289800" y="1029251"/>
                  <a:pt x="7552267" y="814762"/>
                </a:cubicBezTo>
                <a:cubicBezTo>
                  <a:pt x="7814734" y="600273"/>
                  <a:pt x="7518400" y="780895"/>
                  <a:pt x="7518400" y="7808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95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052513"/>
            <a:ext cx="7848600" cy="954107"/>
          </a:xfrm>
        </p:spPr>
        <p:txBody>
          <a:bodyPr/>
          <a:lstStyle/>
          <a:p>
            <a:pPr algn="ctr"/>
            <a:r>
              <a:rPr lang="ru-RU" dirty="0" smtClean="0"/>
              <a:t>ПРИНЦИПЫ ПРЕДЕЛЬНОГО КОЛИЧЕСТВА</a:t>
            </a:r>
            <a:br>
              <a:rPr lang="ru-RU" dirty="0" smtClean="0"/>
            </a:br>
            <a:r>
              <a:rPr lang="ru-RU" dirty="0" smtClean="0"/>
              <a:t>ИНЦИДЕНТОВ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438400"/>
            <a:ext cx="770903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Система контроля должна быть настроена так, </a:t>
            </a:r>
          </a:p>
          <a:p>
            <a:r>
              <a:rPr lang="ru-RU" sz="2000" dirty="0" smtClean="0"/>
              <a:t>что бы каждый инцидент мог быть обработан имеющимся</a:t>
            </a:r>
            <a:br>
              <a:rPr lang="ru-RU" sz="2000" dirty="0" smtClean="0"/>
            </a:br>
            <a:r>
              <a:rPr lang="ru-RU" sz="2000" dirty="0" smtClean="0"/>
              <a:t>количеством ресурсов</a:t>
            </a:r>
          </a:p>
          <a:p>
            <a:endParaRPr lang="ru-RU" sz="2000" dirty="0"/>
          </a:p>
          <a:p>
            <a:r>
              <a:rPr lang="ru-RU" sz="2000" dirty="0" smtClean="0"/>
              <a:t>Если появляются необработанный инциденты, то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Увеличиваем ресурсы</a:t>
            </a:r>
            <a:endParaRPr lang="ru-RU" sz="2000" dirty="0"/>
          </a:p>
          <a:p>
            <a:r>
              <a:rPr lang="ru-RU" sz="2000" dirty="0"/>
              <a:t>и</a:t>
            </a:r>
            <a:r>
              <a:rPr lang="ru-RU" sz="2000" dirty="0" smtClean="0"/>
              <a:t>ли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Уменьшаем чувствительность системы</a:t>
            </a: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r>
              <a:rPr lang="ru-RU" sz="2000" dirty="0" smtClean="0"/>
              <a:t>Необработанные инциденты разрушают правил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95786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РЕСУРСНЫЙ ПОДХОД</a:t>
            </a:r>
            <a:endParaRPr lang="ru-RU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5401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="0">
              <a:latin typeface="Calibri" charset="0"/>
            </a:endParaRPr>
          </a:p>
        </p:txBody>
      </p:sp>
      <p:sp>
        <p:nvSpPr>
          <p:cNvPr id="21" name="Freeform 5"/>
          <p:cNvSpPr/>
          <p:nvPr/>
        </p:nvSpPr>
        <p:spPr>
          <a:xfrm>
            <a:off x="947738" y="3179763"/>
            <a:ext cx="7400925" cy="868362"/>
          </a:xfrm>
          <a:custGeom>
            <a:avLst/>
            <a:gdLst>
              <a:gd name="connsiteX0" fmla="*/ 0 w 7399866"/>
              <a:gd name="connsiteY0" fmla="*/ 494994 h 868819"/>
              <a:gd name="connsiteX1" fmla="*/ 931333 w 7399866"/>
              <a:gd name="connsiteY1" fmla="*/ 3928 h 868819"/>
              <a:gd name="connsiteX2" fmla="*/ 2235200 w 7399866"/>
              <a:gd name="connsiteY2" fmla="*/ 732061 h 868819"/>
              <a:gd name="connsiteX3" fmla="*/ 3996266 w 7399866"/>
              <a:gd name="connsiteY3" fmla="*/ 173261 h 868819"/>
              <a:gd name="connsiteX4" fmla="*/ 6096000 w 7399866"/>
              <a:gd name="connsiteY4" fmla="*/ 867528 h 868819"/>
              <a:gd name="connsiteX5" fmla="*/ 7399866 w 7399866"/>
              <a:gd name="connsiteY5" fmla="*/ 359528 h 868819"/>
              <a:gd name="connsiteX6" fmla="*/ 7399866 w 7399866"/>
              <a:gd name="connsiteY6" fmla="*/ 359528 h 86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9866" h="868819">
                <a:moveTo>
                  <a:pt x="0" y="494994"/>
                </a:moveTo>
                <a:cubicBezTo>
                  <a:pt x="279400" y="229705"/>
                  <a:pt x="558800" y="-35583"/>
                  <a:pt x="931333" y="3928"/>
                </a:cubicBezTo>
                <a:cubicBezTo>
                  <a:pt x="1303866" y="43439"/>
                  <a:pt x="1724378" y="703839"/>
                  <a:pt x="2235200" y="732061"/>
                </a:cubicBezTo>
                <a:cubicBezTo>
                  <a:pt x="2746022" y="760283"/>
                  <a:pt x="3352799" y="150683"/>
                  <a:pt x="3996266" y="173261"/>
                </a:cubicBezTo>
                <a:cubicBezTo>
                  <a:pt x="4639733" y="195839"/>
                  <a:pt x="5528733" y="836484"/>
                  <a:pt x="6096000" y="867528"/>
                </a:cubicBezTo>
                <a:cubicBezTo>
                  <a:pt x="6663267" y="898572"/>
                  <a:pt x="7399866" y="359528"/>
                  <a:pt x="7399866" y="359528"/>
                </a:cubicBezTo>
                <a:lnTo>
                  <a:pt x="7399866" y="359528"/>
                </a:lnTo>
              </a:path>
            </a:pathLst>
          </a:cu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Connector 18"/>
          <p:cNvCxnSpPr/>
          <p:nvPr/>
        </p:nvCxnSpPr>
        <p:spPr>
          <a:xfrm>
            <a:off x="900113" y="3860800"/>
            <a:ext cx="748823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0"/>
          <p:cNvSpPr/>
          <p:nvPr/>
        </p:nvSpPr>
        <p:spPr>
          <a:xfrm>
            <a:off x="881063" y="3249613"/>
            <a:ext cx="7620000" cy="1255712"/>
          </a:xfrm>
          <a:custGeom>
            <a:avLst/>
            <a:gdLst>
              <a:gd name="connsiteX0" fmla="*/ 0 w 7620552"/>
              <a:gd name="connsiteY0" fmla="*/ 798238 h 1255776"/>
              <a:gd name="connsiteX1" fmla="*/ 1439334 w 7620552"/>
              <a:gd name="connsiteY1" fmla="*/ 781304 h 1255776"/>
              <a:gd name="connsiteX2" fmla="*/ 2065867 w 7620552"/>
              <a:gd name="connsiteY2" fmla="*/ 2371 h 1255776"/>
              <a:gd name="connsiteX3" fmla="*/ 2421467 w 7620552"/>
              <a:gd name="connsiteY3" fmla="*/ 1069171 h 1255776"/>
              <a:gd name="connsiteX4" fmla="*/ 3623734 w 7620552"/>
              <a:gd name="connsiteY4" fmla="*/ 391838 h 1255776"/>
              <a:gd name="connsiteX5" fmla="*/ 4978400 w 7620552"/>
              <a:gd name="connsiteY5" fmla="*/ 1255438 h 1255776"/>
              <a:gd name="connsiteX6" fmla="*/ 6062134 w 7620552"/>
              <a:gd name="connsiteY6" fmla="*/ 273304 h 1255776"/>
              <a:gd name="connsiteX7" fmla="*/ 7467600 w 7620552"/>
              <a:gd name="connsiteY7" fmla="*/ 781304 h 1255776"/>
              <a:gd name="connsiteX8" fmla="*/ 7518400 w 7620552"/>
              <a:gd name="connsiteY8" fmla="*/ 781304 h 125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552" h="1255776">
                <a:moveTo>
                  <a:pt x="0" y="798238"/>
                </a:moveTo>
                <a:cubicBezTo>
                  <a:pt x="547511" y="856093"/>
                  <a:pt x="1095023" y="913949"/>
                  <a:pt x="1439334" y="781304"/>
                </a:cubicBezTo>
                <a:cubicBezTo>
                  <a:pt x="1783645" y="648659"/>
                  <a:pt x="1902178" y="-45607"/>
                  <a:pt x="2065867" y="2371"/>
                </a:cubicBezTo>
                <a:cubicBezTo>
                  <a:pt x="2229556" y="50349"/>
                  <a:pt x="2161823" y="1004260"/>
                  <a:pt x="2421467" y="1069171"/>
                </a:cubicBezTo>
                <a:cubicBezTo>
                  <a:pt x="2681111" y="1134082"/>
                  <a:pt x="3197579" y="360793"/>
                  <a:pt x="3623734" y="391838"/>
                </a:cubicBezTo>
                <a:cubicBezTo>
                  <a:pt x="4049890" y="422882"/>
                  <a:pt x="4572000" y="1275194"/>
                  <a:pt x="4978400" y="1255438"/>
                </a:cubicBezTo>
                <a:cubicBezTo>
                  <a:pt x="5384800" y="1235682"/>
                  <a:pt x="5647267" y="352326"/>
                  <a:pt x="6062134" y="273304"/>
                </a:cubicBezTo>
                <a:cubicBezTo>
                  <a:pt x="6477001" y="194282"/>
                  <a:pt x="7224889" y="696637"/>
                  <a:pt x="7467600" y="781304"/>
                </a:cubicBezTo>
                <a:cubicBezTo>
                  <a:pt x="7710311" y="865971"/>
                  <a:pt x="7614355" y="823637"/>
                  <a:pt x="7518400" y="781304"/>
                </a:cubicBezTo>
              </a:path>
            </a:pathLst>
          </a:cu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Connector 25"/>
          <p:cNvCxnSpPr/>
          <p:nvPr/>
        </p:nvCxnSpPr>
        <p:spPr>
          <a:xfrm>
            <a:off x="900113" y="4073525"/>
            <a:ext cx="748823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6"/>
          <p:cNvCxnSpPr/>
          <p:nvPr/>
        </p:nvCxnSpPr>
        <p:spPr>
          <a:xfrm>
            <a:off x="900113" y="3630613"/>
            <a:ext cx="755967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Brace 23"/>
          <p:cNvSpPr/>
          <p:nvPr/>
        </p:nvSpPr>
        <p:spPr>
          <a:xfrm>
            <a:off x="684213" y="3141663"/>
            <a:ext cx="142875" cy="143986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9512" y="2217557"/>
            <a:ext cx="461665" cy="2986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ru-RU" dirty="0" smtClean="0">
                <a:cs typeface="Arial" charset="0"/>
              </a:rPr>
              <a:t>Слишком узкий профиль</a:t>
            </a:r>
            <a:endParaRPr lang="en-US" dirty="0">
              <a:cs typeface="Arial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881063" y="2876550"/>
            <a:ext cx="7659687" cy="2068513"/>
          </a:xfrm>
          <a:custGeom>
            <a:avLst/>
            <a:gdLst>
              <a:gd name="connsiteX0" fmla="*/ 0 w 7660742"/>
              <a:gd name="connsiteY0" fmla="*/ 933295 h 2068490"/>
              <a:gd name="connsiteX1" fmla="*/ 1574800 w 7660742"/>
              <a:gd name="connsiteY1" fmla="*/ 1962 h 2068490"/>
              <a:gd name="connsiteX2" fmla="*/ 2726267 w 7660742"/>
              <a:gd name="connsiteY2" fmla="*/ 1153428 h 2068490"/>
              <a:gd name="connsiteX3" fmla="*/ 3742267 w 7660742"/>
              <a:gd name="connsiteY3" fmla="*/ 1407428 h 2068490"/>
              <a:gd name="connsiteX4" fmla="*/ 4842934 w 7660742"/>
              <a:gd name="connsiteY4" fmla="*/ 628495 h 2068490"/>
              <a:gd name="connsiteX5" fmla="*/ 5943600 w 7660742"/>
              <a:gd name="connsiteY5" fmla="*/ 2067828 h 2068490"/>
              <a:gd name="connsiteX6" fmla="*/ 7552267 w 7660742"/>
              <a:gd name="connsiteY6" fmla="*/ 814762 h 2068490"/>
              <a:gd name="connsiteX7" fmla="*/ 7518400 w 7660742"/>
              <a:gd name="connsiteY7" fmla="*/ 780895 h 206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0742" h="2068490">
                <a:moveTo>
                  <a:pt x="0" y="933295"/>
                </a:moveTo>
                <a:cubicBezTo>
                  <a:pt x="560211" y="449284"/>
                  <a:pt x="1120422" y="-34727"/>
                  <a:pt x="1574800" y="1962"/>
                </a:cubicBezTo>
                <a:cubicBezTo>
                  <a:pt x="2029178" y="38651"/>
                  <a:pt x="2365023" y="919184"/>
                  <a:pt x="2726267" y="1153428"/>
                </a:cubicBezTo>
                <a:cubicBezTo>
                  <a:pt x="3087512" y="1387672"/>
                  <a:pt x="3389489" y="1494917"/>
                  <a:pt x="3742267" y="1407428"/>
                </a:cubicBezTo>
                <a:cubicBezTo>
                  <a:pt x="4095045" y="1319939"/>
                  <a:pt x="4476045" y="518428"/>
                  <a:pt x="4842934" y="628495"/>
                </a:cubicBezTo>
                <a:cubicBezTo>
                  <a:pt x="5209823" y="738562"/>
                  <a:pt x="5492045" y="2036784"/>
                  <a:pt x="5943600" y="2067828"/>
                </a:cubicBezTo>
                <a:cubicBezTo>
                  <a:pt x="6395156" y="2098873"/>
                  <a:pt x="7289800" y="1029251"/>
                  <a:pt x="7552267" y="814762"/>
                </a:cubicBezTo>
                <a:cubicBezTo>
                  <a:pt x="7814734" y="600273"/>
                  <a:pt x="7518400" y="780895"/>
                  <a:pt x="7518400" y="7808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59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РЕСУРСНЫЙ ПОДХОД</a:t>
            </a:r>
            <a:endParaRPr lang="ru-RU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5401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="0">
              <a:latin typeface="Calibri" charset="0"/>
            </a:endParaRPr>
          </a:p>
        </p:txBody>
      </p:sp>
      <p:sp>
        <p:nvSpPr>
          <p:cNvPr id="21" name="Freeform 5"/>
          <p:cNvSpPr/>
          <p:nvPr/>
        </p:nvSpPr>
        <p:spPr>
          <a:xfrm>
            <a:off x="947738" y="3179763"/>
            <a:ext cx="7400925" cy="868362"/>
          </a:xfrm>
          <a:custGeom>
            <a:avLst/>
            <a:gdLst>
              <a:gd name="connsiteX0" fmla="*/ 0 w 7399866"/>
              <a:gd name="connsiteY0" fmla="*/ 494994 h 868819"/>
              <a:gd name="connsiteX1" fmla="*/ 931333 w 7399866"/>
              <a:gd name="connsiteY1" fmla="*/ 3928 h 868819"/>
              <a:gd name="connsiteX2" fmla="*/ 2235200 w 7399866"/>
              <a:gd name="connsiteY2" fmla="*/ 732061 h 868819"/>
              <a:gd name="connsiteX3" fmla="*/ 3996266 w 7399866"/>
              <a:gd name="connsiteY3" fmla="*/ 173261 h 868819"/>
              <a:gd name="connsiteX4" fmla="*/ 6096000 w 7399866"/>
              <a:gd name="connsiteY4" fmla="*/ 867528 h 868819"/>
              <a:gd name="connsiteX5" fmla="*/ 7399866 w 7399866"/>
              <a:gd name="connsiteY5" fmla="*/ 359528 h 868819"/>
              <a:gd name="connsiteX6" fmla="*/ 7399866 w 7399866"/>
              <a:gd name="connsiteY6" fmla="*/ 359528 h 86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9866" h="868819">
                <a:moveTo>
                  <a:pt x="0" y="494994"/>
                </a:moveTo>
                <a:cubicBezTo>
                  <a:pt x="279400" y="229705"/>
                  <a:pt x="558800" y="-35583"/>
                  <a:pt x="931333" y="3928"/>
                </a:cubicBezTo>
                <a:cubicBezTo>
                  <a:pt x="1303866" y="43439"/>
                  <a:pt x="1724378" y="703839"/>
                  <a:pt x="2235200" y="732061"/>
                </a:cubicBezTo>
                <a:cubicBezTo>
                  <a:pt x="2746022" y="760283"/>
                  <a:pt x="3352799" y="150683"/>
                  <a:pt x="3996266" y="173261"/>
                </a:cubicBezTo>
                <a:cubicBezTo>
                  <a:pt x="4639733" y="195839"/>
                  <a:pt x="5528733" y="836484"/>
                  <a:pt x="6096000" y="867528"/>
                </a:cubicBezTo>
                <a:cubicBezTo>
                  <a:pt x="6663267" y="898572"/>
                  <a:pt x="7399866" y="359528"/>
                  <a:pt x="7399866" y="359528"/>
                </a:cubicBezTo>
                <a:lnTo>
                  <a:pt x="7399866" y="359528"/>
                </a:lnTo>
              </a:path>
            </a:pathLst>
          </a:cu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Connector 18"/>
          <p:cNvCxnSpPr/>
          <p:nvPr/>
        </p:nvCxnSpPr>
        <p:spPr>
          <a:xfrm>
            <a:off x="900113" y="3860800"/>
            <a:ext cx="748823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0"/>
          <p:cNvSpPr/>
          <p:nvPr/>
        </p:nvSpPr>
        <p:spPr>
          <a:xfrm>
            <a:off x="881063" y="3249613"/>
            <a:ext cx="7620000" cy="1255712"/>
          </a:xfrm>
          <a:custGeom>
            <a:avLst/>
            <a:gdLst>
              <a:gd name="connsiteX0" fmla="*/ 0 w 7620552"/>
              <a:gd name="connsiteY0" fmla="*/ 798238 h 1255776"/>
              <a:gd name="connsiteX1" fmla="*/ 1439334 w 7620552"/>
              <a:gd name="connsiteY1" fmla="*/ 781304 h 1255776"/>
              <a:gd name="connsiteX2" fmla="*/ 2065867 w 7620552"/>
              <a:gd name="connsiteY2" fmla="*/ 2371 h 1255776"/>
              <a:gd name="connsiteX3" fmla="*/ 2421467 w 7620552"/>
              <a:gd name="connsiteY3" fmla="*/ 1069171 h 1255776"/>
              <a:gd name="connsiteX4" fmla="*/ 3623734 w 7620552"/>
              <a:gd name="connsiteY4" fmla="*/ 391838 h 1255776"/>
              <a:gd name="connsiteX5" fmla="*/ 4978400 w 7620552"/>
              <a:gd name="connsiteY5" fmla="*/ 1255438 h 1255776"/>
              <a:gd name="connsiteX6" fmla="*/ 6062134 w 7620552"/>
              <a:gd name="connsiteY6" fmla="*/ 273304 h 1255776"/>
              <a:gd name="connsiteX7" fmla="*/ 7467600 w 7620552"/>
              <a:gd name="connsiteY7" fmla="*/ 781304 h 1255776"/>
              <a:gd name="connsiteX8" fmla="*/ 7518400 w 7620552"/>
              <a:gd name="connsiteY8" fmla="*/ 781304 h 125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0552" h="1255776">
                <a:moveTo>
                  <a:pt x="0" y="798238"/>
                </a:moveTo>
                <a:cubicBezTo>
                  <a:pt x="547511" y="856093"/>
                  <a:pt x="1095023" y="913949"/>
                  <a:pt x="1439334" y="781304"/>
                </a:cubicBezTo>
                <a:cubicBezTo>
                  <a:pt x="1783645" y="648659"/>
                  <a:pt x="1902178" y="-45607"/>
                  <a:pt x="2065867" y="2371"/>
                </a:cubicBezTo>
                <a:cubicBezTo>
                  <a:pt x="2229556" y="50349"/>
                  <a:pt x="2161823" y="1004260"/>
                  <a:pt x="2421467" y="1069171"/>
                </a:cubicBezTo>
                <a:cubicBezTo>
                  <a:pt x="2681111" y="1134082"/>
                  <a:pt x="3197579" y="360793"/>
                  <a:pt x="3623734" y="391838"/>
                </a:cubicBezTo>
                <a:cubicBezTo>
                  <a:pt x="4049890" y="422882"/>
                  <a:pt x="4572000" y="1275194"/>
                  <a:pt x="4978400" y="1255438"/>
                </a:cubicBezTo>
                <a:cubicBezTo>
                  <a:pt x="5384800" y="1235682"/>
                  <a:pt x="5647267" y="352326"/>
                  <a:pt x="6062134" y="273304"/>
                </a:cubicBezTo>
                <a:cubicBezTo>
                  <a:pt x="6477001" y="194282"/>
                  <a:pt x="7224889" y="696637"/>
                  <a:pt x="7467600" y="781304"/>
                </a:cubicBezTo>
                <a:cubicBezTo>
                  <a:pt x="7710311" y="865971"/>
                  <a:pt x="7614355" y="823637"/>
                  <a:pt x="7518400" y="781304"/>
                </a:cubicBezTo>
              </a:path>
            </a:pathLst>
          </a:cu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Connector 25"/>
          <p:cNvCxnSpPr/>
          <p:nvPr/>
        </p:nvCxnSpPr>
        <p:spPr>
          <a:xfrm>
            <a:off x="971551" y="5105400"/>
            <a:ext cx="748823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6"/>
          <p:cNvCxnSpPr/>
          <p:nvPr/>
        </p:nvCxnSpPr>
        <p:spPr>
          <a:xfrm>
            <a:off x="828675" y="2743200"/>
            <a:ext cx="755967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Brace 23"/>
          <p:cNvSpPr/>
          <p:nvPr/>
        </p:nvSpPr>
        <p:spPr>
          <a:xfrm>
            <a:off x="684213" y="2743200"/>
            <a:ext cx="111125" cy="236219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9512" y="1841043"/>
            <a:ext cx="461665" cy="336284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ru-RU" dirty="0" smtClean="0">
                <a:cs typeface="Arial" charset="0"/>
              </a:rPr>
              <a:t>Слишком </a:t>
            </a:r>
            <a:r>
              <a:rPr lang="ru-RU" dirty="0" smtClean="0"/>
              <a:t>широ</a:t>
            </a:r>
            <a:r>
              <a:rPr lang="ru-RU" dirty="0" smtClean="0">
                <a:cs typeface="Arial" charset="0"/>
              </a:rPr>
              <a:t>кий профиль</a:t>
            </a:r>
            <a:endParaRPr lang="en-US" dirty="0">
              <a:cs typeface="Arial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881063" y="2876550"/>
            <a:ext cx="7659687" cy="2068513"/>
          </a:xfrm>
          <a:custGeom>
            <a:avLst/>
            <a:gdLst>
              <a:gd name="connsiteX0" fmla="*/ 0 w 7660742"/>
              <a:gd name="connsiteY0" fmla="*/ 933295 h 2068490"/>
              <a:gd name="connsiteX1" fmla="*/ 1574800 w 7660742"/>
              <a:gd name="connsiteY1" fmla="*/ 1962 h 2068490"/>
              <a:gd name="connsiteX2" fmla="*/ 2726267 w 7660742"/>
              <a:gd name="connsiteY2" fmla="*/ 1153428 h 2068490"/>
              <a:gd name="connsiteX3" fmla="*/ 3742267 w 7660742"/>
              <a:gd name="connsiteY3" fmla="*/ 1407428 h 2068490"/>
              <a:gd name="connsiteX4" fmla="*/ 4842934 w 7660742"/>
              <a:gd name="connsiteY4" fmla="*/ 628495 h 2068490"/>
              <a:gd name="connsiteX5" fmla="*/ 5943600 w 7660742"/>
              <a:gd name="connsiteY5" fmla="*/ 2067828 h 2068490"/>
              <a:gd name="connsiteX6" fmla="*/ 7552267 w 7660742"/>
              <a:gd name="connsiteY6" fmla="*/ 814762 h 2068490"/>
              <a:gd name="connsiteX7" fmla="*/ 7518400 w 7660742"/>
              <a:gd name="connsiteY7" fmla="*/ 780895 h 206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0742" h="2068490">
                <a:moveTo>
                  <a:pt x="0" y="933295"/>
                </a:moveTo>
                <a:cubicBezTo>
                  <a:pt x="560211" y="449284"/>
                  <a:pt x="1120422" y="-34727"/>
                  <a:pt x="1574800" y="1962"/>
                </a:cubicBezTo>
                <a:cubicBezTo>
                  <a:pt x="2029178" y="38651"/>
                  <a:pt x="2365023" y="919184"/>
                  <a:pt x="2726267" y="1153428"/>
                </a:cubicBezTo>
                <a:cubicBezTo>
                  <a:pt x="3087512" y="1387672"/>
                  <a:pt x="3389489" y="1494917"/>
                  <a:pt x="3742267" y="1407428"/>
                </a:cubicBezTo>
                <a:cubicBezTo>
                  <a:pt x="4095045" y="1319939"/>
                  <a:pt x="4476045" y="518428"/>
                  <a:pt x="4842934" y="628495"/>
                </a:cubicBezTo>
                <a:cubicBezTo>
                  <a:pt x="5209823" y="738562"/>
                  <a:pt x="5492045" y="2036784"/>
                  <a:pt x="5943600" y="2067828"/>
                </a:cubicBezTo>
                <a:cubicBezTo>
                  <a:pt x="6395156" y="2098873"/>
                  <a:pt x="7289800" y="1029251"/>
                  <a:pt x="7552267" y="814762"/>
                </a:cubicBezTo>
                <a:cubicBezTo>
                  <a:pt x="7814734" y="600273"/>
                  <a:pt x="7518400" y="780895"/>
                  <a:pt x="7518400" y="7808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11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976452" y="4516549"/>
            <a:ext cx="3691891" cy="1816745"/>
            <a:chOff x="2290" y="2886"/>
            <a:chExt cx="2313" cy="1269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290" y="2886"/>
              <a:ext cx="2313" cy="12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532" y="2906"/>
              <a:ext cx="104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ru-RU" sz="1200" dirty="0" smtClean="0">
                  <a:latin typeface="Verdana" charset="0"/>
                </a:rPr>
                <a:t>Бизнес-правило</a:t>
              </a:r>
              <a:endParaRPr lang="en-US" sz="1200" dirty="0">
                <a:latin typeface="Verdana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022623" y="4587054"/>
            <a:ext cx="3041937" cy="1483101"/>
            <a:chOff x="2645" y="2623"/>
            <a:chExt cx="1947" cy="1482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844" y="3597"/>
              <a:ext cx="1338" cy="289"/>
              <a:chOff x="2864" y="3626"/>
              <a:chExt cx="1338" cy="270"/>
            </a:xfrm>
          </p:grpSpPr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4202" y="365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 Box 12"/>
              <p:cNvSpPr txBox="1">
                <a:spLocks noChangeArrowheads="1"/>
              </p:cNvSpPr>
              <p:nvPr/>
            </p:nvSpPr>
            <p:spPr bwMode="auto">
              <a:xfrm>
                <a:off x="3677" y="3626"/>
                <a:ext cx="339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en-US" sz="1400">
                    <a:latin typeface="Verdana" charset="0"/>
                  </a:rPr>
                  <a:t>Yes</a:t>
                </a:r>
              </a:p>
            </p:txBody>
          </p:sp>
          <p:sp>
            <p:nvSpPr>
              <p:cNvPr id="24" name="Text Box 13"/>
              <p:cNvSpPr txBox="1">
                <a:spLocks noChangeArrowheads="1"/>
              </p:cNvSpPr>
              <p:nvPr/>
            </p:nvSpPr>
            <p:spPr bwMode="auto">
              <a:xfrm>
                <a:off x="2864" y="3635"/>
                <a:ext cx="288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en-US" sz="1400">
                    <a:latin typeface="Verdana" charset="0"/>
                  </a:rPr>
                  <a:t>No</a:t>
                </a:r>
              </a:p>
            </p:txBody>
          </p:sp>
        </p:grp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2699" y="3158"/>
              <a:ext cx="1510" cy="21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Verdana" charset="0"/>
                </a:rPr>
                <a:t>If Count &gt; Average * </a:t>
              </a:r>
              <a:r>
                <a:rPr lang="ru-RU" sz="1400">
                  <a:latin typeface="Verdana" charset="0"/>
                </a:rPr>
                <a:t>3</a:t>
              </a:r>
              <a:endParaRPr lang="en-US" sz="1400">
                <a:latin typeface="Verdana" charset="0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>
              <a:off x="3470" y="2623"/>
              <a:ext cx="0" cy="5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" name="Picture 16" descr="email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567"/>
              <a:ext cx="288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AutoShape 17"/>
            <p:cNvSpPr>
              <a:spLocks noChangeArrowheads="1"/>
            </p:cNvSpPr>
            <p:nvPr/>
          </p:nvSpPr>
          <p:spPr bwMode="auto">
            <a:xfrm>
              <a:off x="3243" y="3475"/>
              <a:ext cx="480" cy="308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3710" y="3625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2768" y="3637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2759" y="3641"/>
              <a:ext cx="0" cy="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2645" y="3900"/>
              <a:ext cx="768" cy="20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Verdana" charset="0"/>
                </a:rPr>
                <a:t>No Action</a:t>
              </a: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3680" y="3895"/>
              <a:ext cx="912" cy="20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Verdana" charset="0"/>
                </a:rPr>
                <a:t>Send email</a:t>
              </a:r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3479" y="3385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6511777" y="5012290"/>
            <a:ext cx="1799852" cy="432321"/>
            <a:chOff x="4320" y="3264"/>
            <a:chExt cx="1152" cy="432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320" y="3264"/>
              <a:ext cx="1152" cy="432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4368" y="3312"/>
              <a:ext cx="1056" cy="336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ru-RU" sz="1400">
                  <a:solidFill>
                    <a:srgbClr val="333399"/>
                  </a:solidFill>
                  <a:latin typeface="Verdana" charset="0"/>
                </a:rPr>
                <a:t>Условия</a:t>
              </a:r>
              <a:endParaRPr lang="en-US" sz="1400">
                <a:solidFill>
                  <a:srgbClr val="333399"/>
                </a:solidFill>
                <a:latin typeface="Verdana" charset="0"/>
              </a:endParaRPr>
            </a:p>
          </p:txBody>
        </p:sp>
      </p:grpSp>
      <p:pic>
        <p:nvPicPr>
          <p:cNvPr id="28" name="Picture 27" descr="Scre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38" y="4207688"/>
            <a:ext cx="1649864" cy="132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Screen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38" y="2867838"/>
            <a:ext cx="1649864" cy="132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4170873" y="3055170"/>
            <a:ext cx="4199655" cy="1397037"/>
            <a:chOff x="2736" y="1632"/>
            <a:chExt cx="2688" cy="1396"/>
          </a:xfrm>
        </p:grpSpPr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3456" y="163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736" y="2496"/>
              <a:ext cx="1392" cy="4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100" dirty="0">
                  <a:latin typeface="Verdana" charset="0"/>
                </a:rPr>
                <a:t>Сохранить данные и передать их в машину правил</a:t>
              </a:r>
              <a:endParaRPr lang="en-US" sz="1100" dirty="0">
                <a:latin typeface="Verdana" charset="0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4128" y="273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" name="Group 34"/>
            <p:cNvGrpSpPr>
              <a:grpSpLocks/>
            </p:cNvGrpSpPr>
            <p:nvPr/>
          </p:nvGrpSpPr>
          <p:grpSpPr bwMode="auto">
            <a:xfrm>
              <a:off x="4800" y="2404"/>
              <a:ext cx="624" cy="624"/>
              <a:chOff x="4560" y="2404"/>
              <a:chExt cx="624" cy="624"/>
            </a:xfrm>
          </p:grpSpPr>
          <p:sp>
            <p:nvSpPr>
              <p:cNvPr id="35" name="AutoShape 35"/>
              <p:cNvSpPr>
                <a:spLocks noChangeArrowheads="1"/>
              </p:cNvSpPr>
              <p:nvPr/>
            </p:nvSpPr>
            <p:spPr bwMode="auto">
              <a:xfrm>
                <a:off x="4560" y="2404"/>
                <a:ext cx="624" cy="624"/>
              </a:xfrm>
              <a:prstGeom prst="can">
                <a:avLst>
                  <a:gd name="adj" fmla="val 30884"/>
                </a:avLst>
              </a:prstGeom>
              <a:solidFill>
                <a:srgbClr val="CC99FF"/>
              </a:soli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4618" y="2634"/>
                <a:ext cx="528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100">
                    <a:latin typeface="Verdana" charset="0"/>
                  </a:rPr>
                  <a:t>Backlog</a:t>
                </a:r>
              </a:p>
            </p:txBody>
          </p:sp>
        </p:grpSp>
      </p:grpSp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3949759" y="1531021"/>
            <a:ext cx="3718585" cy="749140"/>
            <a:chOff x="2592" y="480"/>
            <a:chExt cx="1872" cy="624"/>
          </a:xfrm>
        </p:grpSpPr>
        <p:sp>
          <p:nvSpPr>
            <p:cNvPr id="38" name="AutoShape 38"/>
            <p:cNvSpPr>
              <a:spLocks noChangeArrowheads="1"/>
            </p:cNvSpPr>
            <p:nvPr/>
          </p:nvSpPr>
          <p:spPr bwMode="auto">
            <a:xfrm>
              <a:off x="2592" y="480"/>
              <a:ext cx="1872" cy="624"/>
            </a:xfrm>
            <a:prstGeom prst="cube">
              <a:avLst>
                <a:gd name="adj" fmla="val 9560"/>
              </a:avLst>
            </a:prstGeom>
            <a:solidFill>
              <a:srgbClr val="FBE8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Verdana" charset="0"/>
              </a:endParaRPr>
            </a:p>
          </p:txBody>
        </p:sp>
        <p:pic>
          <p:nvPicPr>
            <p:cNvPr id="39" name="Picture 39" descr="pcom_screenshot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624"/>
              <a:ext cx="576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2656" y="679"/>
              <a:ext cx="1056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latin typeface="Verdana" charset="0"/>
                </a:rPr>
                <a:t>Analyzer</a:t>
              </a:r>
            </a:p>
          </p:txBody>
        </p:sp>
      </p:grp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4089476" y="2583677"/>
            <a:ext cx="7358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Verdana" charset="0"/>
              </a:rPr>
              <a:t>Status:</a:t>
            </a:r>
          </a:p>
        </p:txBody>
      </p:sp>
      <p:sp>
        <p:nvSpPr>
          <p:cNvPr id="42" name="Text Box 47"/>
          <p:cNvSpPr txBox="1">
            <a:spLocks noChangeArrowheads="1"/>
          </p:cNvSpPr>
          <p:nvPr/>
        </p:nvSpPr>
        <p:spPr bwMode="auto">
          <a:xfrm>
            <a:off x="4775276" y="2583677"/>
            <a:ext cx="599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Verdana" charset="0"/>
              </a:rPr>
              <a:t>Start</a:t>
            </a:r>
          </a:p>
        </p:txBody>
      </p:sp>
      <p:sp>
        <p:nvSpPr>
          <p:cNvPr id="43" name="Text Box 48"/>
          <p:cNvSpPr txBox="1">
            <a:spLocks noChangeArrowheads="1"/>
          </p:cNvSpPr>
          <p:nvPr/>
        </p:nvSpPr>
        <p:spPr bwMode="auto">
          <a:xfrm>
            <a:off x="4775276" y="2583677"/>
            <a:ext cx="93586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Verdana" charset="0"/>
              </a:rPr>
              <a:t>Update   </a:t>
            </a:r>
          </a:p>
        </p:txBody>
      </p:sp>
      <p:grpSp>
        <p:nvGrpSpPr>
          <p:cNvPr id="44" name="Group 49"/>
          <p:cNvGrpSpPr>
            <a:grpSpLocks/>
          </p:cNvGrpSpPr>
          <p:nvPr/>
        </p:nvGrpSpPr>
        <p:grpSpPr bwMode="auto">
          <a:xfrm>
            <a:off x="3107013" y="1762226"/>
            <a:ext cx="831011" cy="1497112"/>
            <a:chOff x="2160" y="864"/>
            <a:chExt cx="432" cy="1296"/>
          </a:xfrm>
        </p:grpSpPr>
        <p:grpSp>
          <p:nvGrpSpPr>
            <p:cNvPr id="45" name="Group 50"/>
            <p:cNvGrpSpPr>
              <a:grpSpLocks/>
            </p:cNvGrpSpPr>
            <p:nvPr/>
          </p:nvGrpSpPr>
          <p:grpSpPr bwMode="auto">
            <a:xfrm>
              <a:off x="2352" y="864"/>
              <a:ext cx="240" cy="1296"/>
              <a:chOff x="2352" y="864"/>
              <a:chExt cx="240" cy="1296"/>
            </a:xfrm>
          </p:grpSpPr>
          <p:sp>
            <p:nvSpPr>
              <p:cNvPr id="47" name="Line 51"/>
              <p:cNvSpPr>
                <a:spLocks noChangeShapeType="1"/>
              </p:cNvSpPr>
              <p:nvPr/>
            </p:nvSpPr>
            <p:spPr bwMode="auto">
              <a:xfrm>
                <a:off x="2352" y="86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9419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52"/>
              <p:cNvSpPr>
                <a:spLocks noChangeShapeType="1"/>
              </p:cNvSpPr>
              <p:nvPr/>
            </p:nvSpPr>
            <p:spPr bwMode="auto">
              <a:xfrm>
                <a:off x="2352" y="864"/>
                <a:ext cx="0" cy="1296"/>
              </a:xfrm>
              <a:prstGeom prst="line">
                <a:avLst/>
              </a:prstGeom>
              <a:noFill/>
              <a:ln w="12700">
                <a:solidFill>
                  <a:srgbClr val="00941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Line 53"/>
            <p:cNvSpPr>
              <a:spLocks noChangeShapeType="1"/>
            </p:cNvSpPr>
            <p:nvPr/>
          </p:nvSpPr>
          <p:spPr bwMode="auto">
            <a:xfrm>
              <a:off x="2160" y="2160"/>
              <a:ext cx="192" cy="0"/>
            </a:xfrm>
            <a:prstGeom prst="line">
              <a:avLst/>
            </a:prstGeom>
            <a:noFill/>
            <a:ln w="12700">
              <a:solidFill>
                <a:srgbClr val="00941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54"/>
          <p:cNvGrpSpPr>
            <a:grpSpLocks/>
          </p:cNvGrpSpPr>
          <p:nvPr/>
        </p:nvGrpSpPr>
        <p:grpSpPr bwMode="auto">
          <a:xfrm>
            <a:off x="3030613" y="3910826"/>
            <a:ext cx="599951" cy="256190"/>
            <a:chOff x="1776" y="2016"/>
            <a:chExt cx="384" cy="256"/>
          </a:xfrm>
        </p:grpSpPr>
        <p:sp>
          <p:nvSpPr>
            <p:cNvPr id="50" name="AutoShape 55"/>
            <p:cNvSpPr>
              <a:spLocks noChangeArrowheads="1"/>
            </p:cNvSpPr>
            <p:nvPr/>
          </p:nvSpPr>
          <p:spPr bwMode="auto">
            <a:xfrm>
              <a:off x="1776" y="2016"/>
              <a:ext cx="384" cy="256"/>
            </a:xfrm>
            <a:prstGeom prst="bevel">
              <a:avLst>
                <a:gd name="adj" fmla="val 12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Lucida Console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 flipH="1">
              <a:off x="1861" y="2144"/>
              <a:ext cx="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>
              <a:off x="2032" y="2101"/>
              <a:ext cx="0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58"/>
          <p:cNvGrpSpPr>
            <a:grpSpLocks/>
          </p:cNvGrpSpPr>
          <p:nvPr/>
        </p:nvGrpSpPr>
        <p:grpSpPr bwMode="auto">
          <a:xfrm>
            <a:off x="3949759" y="2504863"/>
            <a:ext cx="3718585" cy="1203196"/>
            <a:chOff x="2501" y="1117"/>
            <a:chExt cx="2032" cy="997"/>
          </a:xfrm>
        </p:grpSpPr>
        <p:sp>
          <p:nvSpPr>
            <p:cNvPr id="54" name="Rectangle 59"/>
            <p:cNvSpPr>
              <a:spLocks noChangeArrowheads="1"/>
            </p:cNvSpPr>
            <p:nvPr/>
          </p:nvSpPr>
          <p:spPr bwMode="auto">
            <a:xfrm>
              <a:off x="2517" y="1117"/>
              <a:ext cx="2016" cy="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grpSp>
          <p:nvGrpSpPr>
            <p:cNvPr id="55" name="Group 60"/>
            <p:cNvGrpSpPr>
              <a:grpSpLocks/>
            </p:cNvGrpSpPr>
            <p:nvPr/>
          </p:nvGrpSpPr>
          <p:grpSpPr bwMode="auto">
            <a:xfrm>
              <a:off x="2501" y="1129"/>
              <a:ext cx="1678" cy="277"/>
              <a:chOff x="2501" y="1129"/>
              <a:chExt cx="1678" cy="277"/>
            </a:xfrm>
          </p:grpSpPr>
          <p:pic>
            <p:nvPicPr>
              <p:cNvPr id="56" name="Picture 61" descr="bussiness_process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" y="1129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xt Box 62"/>
              <p:cNvSpPr txBox="1">
                <a:spLocks noChangeArrowheads="1"/>
              </p:cNvSpPr>
              <p:nvPr/>
            </p:nvSpPr>
            <p:spPr bwMode="auto">
              <a:xfrm>
                <a:off x="2501" y="1129"/>
                <a:ext cx="1678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ru-RU" sz="1200" dirty="0">
                    <a:latin typeface="Verdana" charset="0"/>
                  </a:rPr>
                  <a:t>Пользовательское событие</a:t>
                </a:r>
                <a:endParaRPr lang="en-US" sz="1200" dirty="0">
                  <a:latin typeface="Verdana" charset="0"/>
                </a:endParaRPr>
              </a:p>
            </p:txBody>
          </p:sp>
        </p:grpSp>
      </p:grpSp>
      <p:grpSp>
        <p:nvGrpSpPr>
          <p:cNvPr id="58" name="Group 63"/>
          <p:cNvGrpSpPr>
            <a:grpSpLocks/>
          </p:cNvGrpSpPr>
          <p:nvPr/>
        </p:nvGrpSpPr>
        <p:grpSpPr bwMode="auto">
          <a:xfrm>
            <a:off x="4038676" y="2759888"/>
            <a:ext cx="3431925" cy="586435"/>
            <a:chOff x="2640" y="1536"/>
            <a:chExt cx="1926" cy="586"/>
          </a:xfrm>
        </p:grpSpPr>
        <p:sp>
          <p:nvSpPr>
            <p:cNvPr id="59" name="Text Box 64"/>
            <p:cNvSpPr txBox="1">
              <a:spLocks noChangeArrowheads="1"/>
            </p:cNvSpPr>
            <p:nvPr/>
          </p:nvSpPr>
          <p:spPr bwMode="auto">
            <a:xfrm>
              <a:off x="2640" y="1536"/>
              <a:ext cx="3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Verdana" charset="0"/>
                </a:rPr>
                <a:t>Data:</a:t>
              </a:r>
            </a:p>
          </p:txBody>
        </p:sp>
        <p:sp>
          <p:nvSpPr>
            <p:cNvPr id="60" name="Text Box 65"/>
            <p:cNvSpPr txBox="1">
              <a:spLocks noChangeArrowheads="1"/>
            </p:cNvSpPr>
            <p:nvPr/>
          </p:nvSpPr>
          <p:spPr bwMode="auto">
            <a:xfrm>
              <a:off x="2649" y="1680"/>
              <a:ext cx="191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dirty="0" err="1">
                  <a:latin typeface="Verdana" charset="0"/>
                </a:rPr>
                <a:t>UserID</a:t>
              </a:r>
              <a:r>
                <a:rPr lang="en-US" sz="1000" dirty="0">
                  <a:latin typeface="Verdana" charset="0"/>
                </a:rPr>
                <a:t>: </a:t>
              </a:r>
              <a:r>
                <a:rPr lang="en-US" sz="1000" dirty="0" err="1">
                  <a:solidFill>
                    <a:schemeClr val="accent2"/>
                  </a:solidFill>
                  <a:latin typeface="Verdana" charset="0"/>
                </a:rPr>
                <a:t>BartM</a:t>
              </a:r>
              <a:endParaRPr lang="en-US" sz="1000" dirty="0">
                <a:solidFill>
                  <a:schemeClr val="accent2"/>
                </a:solidFill>
                <a:latin typeface="Verdana" charset="0"/>
              </a:endParaRPr>
            </a:p>
            <a:p>
              <a:pPr eaLnBrk="1" hangingPunct="1"/>
              <a:r>
                <a:rPr lang="en-US" sz="1000" dirty="0">
                  <a:latin typeface="Verdana" charset="0"/>
                </a:rPr>
                <a:t>Search Customer Name: </a:t>
              </a:r>
              <a:r>
                <a:rPr lang="en-US" sz="1000" dirty="0">
                  <a:solidFill>
                    <a:schemeClr val="accent2"/>
                  </a:solidFill>
                  <a:latin typeface="Verdana" charset="0"/>
                </a:rPr>
                <a:t>“John Doe”</a:t>
              </a:r>
            </a:p>
            <a:p>
              <a:pPr eaLnBrk="1" hangingPunct="1"/>
              <a:r>
                <a:rPr lang="en-US" sz="1000" dirty="0">
                  <a:latin typeface="Verdana" charset="0"/>
                </a:rPr>
                <a:t>Account Number Displayed: </a:t>
              </a:r>
              <a:r>
                <a:rPr lang="en-US" sz="1000" dirty="0">
                  <a:solidFill>
                    <a:schemeClr val="accent2"/>
                  </a:solidFill>
                  <a:latin typeface="Verdana" charset="0"/>
                </a:rPr>
                <a:t>“25383-11”</a:t>
              </a:r>
            </a:p>
            <a:p>
              <a:pPr eaLnBrk="1" hangingPunct="1"/>
              <a:r>
                <a:rPr lang="en-US" sz="1000" dirty="0">
                  <a:latin typeface="Verdana" charset="0"/>
                </a:rPr>
                <a:t>Customer Name Displayed: </a:t>
              </a:r>
              <a:r>
                <a:rPr lang="en-US" sz="1000" dirty="0">
                  <a:solidFill>
                    <a:schemeClr val="accent2"/>
                  </a:solidFill>
                  <a:latin typeface="Verdana" charset="0"/>
                </a:rPr>
                <a:t>“John Doe”</a:t>
              </a:r>
            </a:p>
          </p:txBody>
        </p:sp>
      </p:grpSp>
      <p:grpSp>
        <p:nvGrpSpPr>
          <p:cNvPr id="61" name="Group 66"/>
          <p:cNvGrpSpPr>
            <a:grpSpLocks/>
          </p:cNvGrpSpPr>
          <p:nvPr/>
        </p:nvGrpSpPr>
        <p:grpSpPr bwMode="auto">
          <a:xfrm>
            <a:off x="6775526" y="2470963"/>
            <a:ext cx="1799852" cy="432321"/>
            <a:chOff x="3456" y="1392"/>
            <a:chExt cx="1152" cy="432"/>
          </a:xfrm>
        </p:grpSpPr>
        <p:sp>
          <p:nvSpPr>
            <p:cNvPr id="62" name="Oval 67"/>
            <p:cNvSpPr>
              <a:spLocks noChangeArrowheads="1"/>
            </p:cNvSpPr>
            <p:nvPr/>
          </p:nvSpPr>
          <p:spPr bwMode="auto">
            <a:xfrm>
              <a:off x="3456" y="1392"/>
              <a:ext cx="1152" cy="432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68"/>
            <p:cNvSpPr>
              <a:spLocks noChangeArrowheads="1"/>
            </p:cNvSpPr>
            <p:nvPr/>
          </p:nvSpPr>
          <p:spPr bwMode="auto">
            <a:xfrm>
              <a:off x="3504" y="1440"/>
              <a:ext cx="1056" cy="336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ru-RU" sz="1400">
                  <a:solidFill>
                    <a:srgbClr val="333399"/>
                  </a:solidFill>
                  <a:latin typeface="Verdana" charset="0"/>
                </a:rPr>
                <a:t>Информация</a:t>
              </a:r>
              <a:endParaRPr lang="en-US" sz="1400">
                <a:solidFill>
                  <a:srgbClr val="333399"/>
                </a:solidFill>
                <a:latin typeface="Verdana" charset="0"/>
              </a:endParaRPr>
            </a:p>
          </p:txBody>
        </p:sp>
      </p:grpSp>
      <p:grpSp>
        <p:nvGrpSpPr>
          <p:cNvPr id="64" name="Group 69"/>
          <p:cNvGrpSpPr>
            <a:grpSpLocks/>
          </p:cNvGrpSpPr>
          <p:nvPr/>
        </p:nvGrpSpPr>
        <p:grpSpPr bwMode="auto">
          <a:xfrm>
            <a:off x="1374851" y="5279251"/>
            <a:ext cx="1799852" cy="432321"/>
            <a:chOff x="1248" y="2352"/>
            <a:chExt cx="1152" cy="432"/>
          </a:xfrm>
        </p:grpSpPr>
        <p:sp>
          <p:nvSpPr>
            <p:cNvPr id="65" name="Oval 70"/>
            <p:cNvSpPr>
              <a:spLocks noChangeArrowheads="1"/>
            </p:cNvSpPr>
            <p:nvPr/>
          </p:nvSpPr>
          <p:spPr bwMode="auto">
            <a:xfrm>
              <a:off x="1248" y="2352"/>
              <a:ext cx="1152" cy="432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71"/>
            <p:cNvSpPr>
              <a:spLocks noChangeArrowheads="1"/>
            </p:cNvSpPr>
            <p:nvPr/>
          </p:nvSpPr>
          <p:spPr bwMode="auto">
            <a:xfrm>
              <a:off x="1296" y="2400"/>
              <a:ext cx="1056" cy="336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ru-RU" sz="1400">
                  <a:solidFill>
                    <a:srgbClr val="333399"/>
                  </a:solidFill>
                  <a:latin typeface="Verdana" charset="0"/>
                </a:rPr>
                <a:t>Триггеры</a:t>
              </a:r>
              <a:endParaRPr lang="en-US" sz="1400">
                <a:solidFill>
                  <a:srgbClr val="333399"/>
                </a:solidFill>
                <a:latin typeface="Verdana" charset="0"/>
              </a:endParaRPr>
            </a:p>
          </p:txBody>
        </p:sp>
      </p:grpSp>
      <p:pic>
        <p:nvPicPr>
          <p:cNvPr id="67" name="Picture 72" descr="Screen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38" y="1526401"/>
            <a:ext cx="1649864" cy="132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AutoShape 73"/>
          <p:cNvSpPr>
            <a:spLocks noChangeArrowheads="1"/>
          </p:cNvSpPr>
          <p:nvPr/>
        </p:nvSpPr>
        <p:spPr bwMode="auto">
          <a:xfrm>
            <a:off x="3014738" y="2639238"/>
            <a:ext cx="599951" cy="25619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Console" charset="0"/>
              </a:rPr>
              <a:t>PF2</a:t>
            </a:r>
          </a:p>
        </p:txBody>
      </p:sp>
      <p:grpSp>
        <p:nvGrpSpPr>
          <p:cNvPr id="69" name="Group 77"/>
          <p:cNvGrpSpPr>
            <a:grpSpLocks/>
          </p:cNvGrpSpPr>
          <p:nvPr/>
        </p:nvGrpSpPr>
        <p:grpSpPr bwMode="auto">
          <a:xfrm>
            <a:off x="6270701" y="6110106"/>
            <a:ext cx="1799852" cy="432321"/>
            <a:chOff x="4320" y="3264"/>
            <a:chExt cx="1152" cy="432"/>
          </a:xfrm>
        </p:grpSpPr>
        <p:sp>
          <p:nvSpPr>
            <p:cNvPr id="70" name="Oval 78"/>
            <p:cNvSpPr>
              <a:spLocks noChangeArrowheads="1"/>
            </p:cNvSpPr>
            <p:nvPr/>
          </p:nvSpPr>
          <p:spPr bwMode="auto">
            <a:xfrm>
              <a:off x="4320" y="3264"/>
              <a:ext cx="1152" cy="432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79"/>
            <p:cNvSpPr>
              <a:spLocks noChangeArrowheads="1"/>
            </p:cNvSpPr>
            <p:nvPr/>
          </p:nvSpPr>
          <p:spPr bwMode="auto">
            <a:xfrm>
              <a:off x="4368" y="3312"/>
              <a:ext cx="1056" cy="336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ru-RU" sz="1400">
                  <a:solidFill>
                    <a:srgbClr val="333399"/>
                  </a:solidFill>
                  <a:latin typeface="Verdana" charset="0"/>
                </a:rPr>
                <a:t>Действия</a:t>
              </a:r>
              <a:endParaRPr lang="en-US" sz="1400">
                <a:solidFill>
                  <a:srgbClr val="333399"/>
                </a:solidFill>
                <a:latin typeface="Verdana" charset="0"/>
              </a:endParaRPr>
            </a:p>
          </p:txBody>
        </p:sp>
      </p:grpSp>
      <p:sp>
        <p:nvSpPr>
          <p:cNvPr id="72" name="Title 3"/>
          <p:cNvSpPr>
            <a:spLocks noGrp="1"/>
          </p:cNvSpPr>
          <p:nvPr>
            <p:ph type="title"/>
          </p:nvPr>
        </p:nvSpPr>
        <p:spPr>
          <a:xfrm>
            <a:off x="1440010" y="955338"/>
            <a:ext cx="7565028" cy="5232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ПРИМЕР РАБОТЫ ПРОФИЛЯ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2854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utoUpdateAnimBg="0"/>
      <p:bldP spid="42" grpId="0" autoUpdateAnimBg="0"/>
      <p:bldP spid="43" grpId="0" animBg="1" autoUpdateAnimBg="0"/>
      <p:bldP spid="6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5"/>
          <p:cNvSpPr>
            <a:spLocks noGrp="1" noChangeArrowheads="1"/>
          </p:cNvSpPr>
          <p:nvPr>
            <p:ph type="title"/>
          </p:nvPr>
        </p:nvSpPr>
        <p:spPr>
          <a:xfrm>
            <a:off x="457200" y="1083805"/>
            <a:ext cx="8496412" cy="609600"/>
          </a:xfrm>
        </p:spPr>
        <p:txBody>
          <a:bodyPr anchor="ctr"/>
          <a:lstStyle/>
          <a:p>
            <a:pPr algn="ctr" eaLnBrk="1" hangingPunct="1"/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ЦИКЛ КОНТРОЛЯ ПО ПРОФИЛЯМ</a:t>
            </a:r>
            <a:endParaRPr lang="de-DE" sz="2000" i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57200" y="2387978"/>
            <a:ext cx="2538412" cy="3506786"/>
          </a:xfrm>
          <a:prstGeom prst="homePlate">
            <a:avLst>
              <a:gd name="adj" fmla="val 37500"/>
            </a:avLst>
          </a:prstGeom>
          <a:gradFill rotWithShape="1">
            <a:gsLst>
              <a:gs pos="0">
                <a:srgbClr val="7889FB"/>
              </a:gs>
              <a:gs pos="100000">
                <a:srgbClr val="000099"/>
              </a:gs>
            </a:gsLst>
            <a:lin ang="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Роль</a:t>
            </a:r>
            <a:endParaRPr lang="ru-RU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Arial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пользователя</a:t>
            </a: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Arial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314575" y="2387977"/>
            <a:ext cx="3528985" cy="3506787"/>
          </a:xfrm>
          <a:prstGeom prst="chevron">
            <a:avLst>
              <a:gd name="adj" fmla="val 27360"/>
            </a:avLst>
          </a:prstGeom>
          <a:gradFill rotWithShape="1">
            <a:gsLst>
              <a:gs pos="0">
                <a:srgbClr val="66FF66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     </a:t>
            </a: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Мониторинг</a:t>
            </a:r>
          </a:p>
          <a:p>
            <a:pPr algn="ctr">
              <a:defRPr/>
            </a:pPr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активности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Arial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053013" y="2387978"/>
            <a:ext cx="3552874" cy="3506786"/>
          </a:xfrm>
          <a:prstGeom prst="chevron">
            <a:avLst>
              <a:gd name="adj" fmla="val 27360"/>
            </a:avLst>
          </a:prstGeom>
          <a:gradFill rotWithShape="1">
            <a:gsLst>
              <a:gs pos="0">
                <a:srgbClr val="CC0099"/>
              </a:gs>
              <a:gs pos="100000">
                <a:srgbClr val="660066">
                  <a:alpha val="98000"/>
                </a:srgbClr>
              </a:gs>
            </a:gsLst>
            <a:lin ang="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   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Обнаружение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 и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Arial" charset="0"/>
              </a:rPr>
              <a:t>расследование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Arial" charset="0"/>
            </a:endParaRPr>
          </a:p>
        </p:txBody>
      </p:sp>
      <p:cxnSp>
        <p:nvCxnSpPr>
          <p:cNvPr id="10" name="AutoShape 4"/>
          <p:cNvCxnSpPr>
            <a:cxnSpLocks noChangeShapeType="1"/>
            <a:endCxn id="7" idx="0"/>
          </p:cNvCxnSpPr>
          <p:nvPr/>
        </p:nvCxnSpPr>
        <p:spPr bwMode="auto">
          <a:xfrm rot="10800000">
            <a:off x="1250455" y="2387978"/>
            <a:ext cx="7355433" cy="1753392"/>
          </a:xfrm>
          <a:prstGeom prst="bentConnector4">
            <a:avLst>
              <a:gd name="adj1" fmla="val -2956"/>
              <a:gd name="adj2" fmla="val 113038"/>
            </a:avLst>
          </a:prstGeom>
          <a:noFill/>
          <a:ln w="57150">
            <a:solidFill>
              <a:srgbClr val="6666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03865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itle 1"/>
          <p:cNvSpPr>
            <a:spLocks noGrp="1"/>
          </p:cNvSpPr>
          <p:nvPr>
            <p:ph type="title"/>
          </p:nvPr>
        </p:nvSpPr>
        <p:spPr>
          <a:xfrm>
            <a:off x="787400" y="1187466"/>
            <a:ext cx="7345362" cy="519112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ПЛАН </a:t>
            </a:r>
            <a:r>
              <a:rPr lang="ru-RU" dirty="0" smtClean="0">
                <a:latin typeface="Calibri" pitchFamily="34" charset="0"/>
              </a:rPr>
              <a:t>ЗАНЯТИЯ</a:t>
            </a:r>
            <a:endParaRPr lang="ru-RU" dirty="0" smtClean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2000" y="1803430"/>
            <a:ext cx="81533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400" dirty="0">
                <a:solidFill>
                  <a:srgbClr val="3C3C46"/>
                </a:solidFill>
                <a:latin typeface="Roboto" charset="0"/>
              </a:rPr>
              <a:t>П</a:t>
            </a:r>
            <a:r>
              <a:rPr lang="ru-RU" sz="2400" dirty="0" smtClean="0">
                <a:solidFill>
                  <a:srgbClr val="3C3C46"/>
                </a:solidFill>
                <a:latin typeface="Roboto" charset="0"/>
              </a:rPr>
              <a:t>ринципы </a:t>
            </a:r>
            <a:r>
              <a:rPr lang="ru-RU" sz="2400" dirty="0">
                <a:solidFill>
                  <a:srgbClr val="3C3C46"/>
                </a:solidFill>
                <a:latin typeface="Roboto" charset="0"/>
              </a:rPr>
              <a:t>внедрения корпоративных </a:t>
            </a:r>
            <a:r>
              <a:rPr lang="ru-RU" sz="2400" dirty="0" smtClean="0">
                <a:solidFill>
                  <a:srgbClr val="3C3C46"/>
                </a:solidFill>
                <a:latin typeface="Roboto" charset="0"/>
              </a:rPr>
              <a:t>правил</a:t>
            </a:r>
            <a:endParaRPr lang="ru-RU" sz="2400" b="0" dirty="0" smtClean="0">
              <a:solidFill>
                <a:srgbClr val="3C3C46"/>
              </a:solidFill>
              <a:latin typeface="Roboto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400" dirty="0" smtClean="0">
                <a:solidFill>
                  <a:srgbClr val="3C3C46"/>
                </a:solidFill>
                <a:latin typeface="Roboto" charset="0"/>
              </a:rPr>
              <a:t>Ресурсы для внедрения правил</a:t>
            </a:r>
            <a:endParaRPr lang="ru-RU" sz="2400" b="0" dirty="0">
              <a:solidFill>
                <a:srgbClr val="3C3C46"/>
              </a:solidFill>
              <a:latin typeface="Roboto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400" dirty="0">
                <a:solidFill>
                  <a:srgbClr val="3C3C46"/>
                </a:solidFill>
                <a:latin typeface="Roboto" charset="0"/>
              </a:rPr>
              <a:t>Типология </a:t>
            </a:r>
            <a:r>
              <a:rPr lang="ru-RU" sz="2400" dirty="0" smtClean="0">
                <a:solidFill>
                  <a:srgbClr val="3C3C46"/>
                </a:solidFill>
                <a:latin typeface="Roboto" charset="0"/>
              </a:rPr>
              <a:t>сотрудников по их отношению к правилам</a:t>
            </a:r>
            <a:endParaRPr lang="ru-RU" sz="2400" b="0" dirty="0" smtClean="0">
              <a:solidFill>
                <a:srgbClr val="3C3C46"/>
              </a:solidFill>
              <a:latin typeface="Roboto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400" dirty="0" smtClean="0">
                <a:solidFill>
                  <a:srgbClr val="3C3C46"/>
                </a:solidFill>
                <a:latin typeface="Roboto" charset="0"/>
              </a:rPr>
              <a:t>Этапы </a:t>
            </a:r>
            <a:r>
              <a:rPr lang="ru-RU" sz="2400" dirty="0">
                <a:solidFill>
                  <a:srgbClr val="3C3C46"/>
                </a:solidFill>
                <a:latin typeface="Roboto" charset="0"/>
              </a:rPr>
              <a:t>внедрения новых </a:t>
            </a:r>
            <a:r>
              <a:rPr lang="ru-RU" sz="2400" dirty="0" smtClean="0">
                <a:solidFill>
                  <a:srgbClr val="3C3C46"/>
                </a:solidFill>
                <a:latin typeface="Roboto" charset="0"/>
              </a:rPr>
              <a:t>правил</a:t>
            </a:r>
            <a:endParaRPr lang="ru-RU" sz="2400" b="0" dirty="0" smtClean="0">
              <a:solidFill>
                <a:srgbClr val="3C3C46"/>
              </a:solidFill>
              <a:latin typeface="Roboto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400" dirty="0" smtClean="0">
                <a:solidFill>
                  <a:srgbClr val="3C3C46"/>
                </a:solidFill>
                <a:latin typeface="Roboto" charset="0"/>
              </a:rPr>
              <a:t>Применимость </a:t>
            </a:r>
            <a:r>
              <a:rPr lang="ru-RU" sz="2400" dirty="0" smtClean="0">
                <a:solidFill>
                  <a:srgbClr val="3C3C46"/>
                </a:solidFill>
                <a:latin typeface="Roboto" charset="0"/>
              </a:rPr>
              <a:t>методики</a:t>
            </a:r>
            <a:endParaRPr lang="ru-RU" sz="2400" b="0" dirty="0" smtClean="0">
              <a:solidFill>
                <a:srgbClr val="3C3C46"/>
              </a:solidFill>
              <a:latin typeface="Roboto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400" i="1" dirty="0" smtClean="0">
                <a:solidFill>
                  <a:srgbClr val="3C3C46"/>
                </a:solidFill>
                <a:latin typeface="Roboto" charset="0"/>
              </a:rPr>
              <a:t>Разбор </a:t>
            </a:r>
            <a:r>
              <a:rPr lang="ru-RU" sz="2400" i="1" dirty="0" smtClean="0">
                <a:solidFill>
                  <a:srgbClr val="3C3C46"/>
                </a:solidFill>
                <a:latin typeface="Roboto" charset="0"/>
              </a:rPr>
              <a:t>кейса </a:t>
            </a:r>
            <a:r>
              <a:rPr lang="ru-RU" sz="2400" i="1" dirty="0">
                <a:solidFill>
                  <a:srgbClr val="3C3C46"/>
                </a:solidFill>
                <a:latin typeface="Roboto" charset="0"/>
              </a:rPr>
              <a:t>из реальной </a:t>
            </a:r>
            <a:r>
              <a:rPr lang="ru-RU" sz="2400" i="1" dirty="0" smtClean="0">
                <a:solidFill>
                  <a:srgbClr val="3C3C46"/>
                </a:solidFill>
                <a:latin typeface="Roboto" charset="0"/>
              </a:rPr>
              <a:t>практики</a:t>
            </a:r>
            <a:endParaRPr lang="ru-RU" sz="2400" b="0" i="0" dirty="0">
              <a:solidFill>
                <a:srgbClr val="3C3C46"/>
              </a:solidFill>
              <a:effectLst/>
              <a:latin typeface="Roboto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5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496412" cy="609600"/>
          </a:xfrm>
        </p:spPr>
        <p:txBody>
          <a:bodyPr anchor="ctr"/>
          <a:lstStyle/>
          <a:p>
            <a:pPr algn="ctr" eaLnBrk="1" hangingPunct="1"/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ЧТО У ВАС ОСТАНЕТСЯ В ГОЛОВЕ ПОСЛЕ МАСТЕР-КЛАССА?</a:t>
            </a:r>
            <a:endParaRPr lang="de-DE" sz="1800" i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" y="4104829"/>
            <a:ext cx="3517900" cy="22349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" y="1799726"/>
            <a:ext cx="3517900" cy="2202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04829"/>
            <a:ext cx="3517900" cy="2212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95002"/>
            <a:ext cx="3517900" cy="22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40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2" y="2205038"/>
            <a:ext cx="7926387" cy="2862322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ЗАДАВАЙТЕ ВОПРОСЫ</a:t>
            </a: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r>
              <a:rPr lang="ru-RU" sz="2000" dirty="0" smtClean="0">
                <a:latin typeface="Calibri" pitchFamily="34" charset="0"/>
              </a:rPr>
              <a:t/>
            </a:r>
            <a:br>
              <a:rPr lang="ru-RU" sz="2000" dirty="0" smtClean="0">
                <a:latin typeface="Calibri" pitchFamily="34" charset="0"/>
              </a:rPr>
            </a:br>
            <a:r>
              <a:rPr lang="ru-RU" sz="2000" dirty="0" smtClean="0">
                <a:latin typeface="Calibri" pitchFamily="34" charset="0"/>
              </a:rPr>
              <a:t/>
            </a:r>
            <a:br>
              <a:rPr lang="ru-RU" sz="2000" dirty="0" smtClean="0">
                <a:latin typeface="Calibri" pitchFamily="34" charset="0"/>
              </a:rPr>
            </a:br>
            <a:r>
              <a:rPr lang="en-US" sz="2000" dirty="0" err="1" smtClean="0">
                <a:latin typeface="Calibri" pitchFamily="34" charset="0"/>
              </a:rPr>
              <a:t>rustem@khairetdinov.com</a:t>
            </a:r>
            <a:r>
              <a:rPr lang="ru-RU" sz="2000" dirty="0">
                <a:latin typeface="Calibri" pitchFamily="34" charset="0"/>
              </a:rPr>
              <a:t/>
            </a:r>
            <a:br>
              <a:rPr lang="ru-RU" sz="2000" dirty="0">
                <a:latin typeface="Calibri" pitchFamily="34" charset="0"/>
              </a:rPr>
            </a:br>
            <a:r>
              <a:rPr lang="ru-RU" sz="2000" dirty="0">
                <a:latin typeface="Calibri" pitchFamily="34" charset="0"/>
              </a:rPr>
              <a:t/>
            </a:r>
            <a:br>
              <a:rPr lang="ru-RU" sz="2000" dirty="0">
                <a:latin typeface="Calibri" pitchFamily="34" charset="0"/>
              </a:rPr>
            </a:br>
            <a:r>
              <a:rPr lang="ru-RU" sz="2000" dirty="0" smtClean="0">
                <a:latin typeface="Calibri" pitchFamily="34" charset="0"/>
              </a:rPr>
              <a:t>09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февраля 2017</a:t>
            </a:r>
            <a:endParaRPr lang="ru-RU" dirty="0" smtClean="0">
              <a:latin typeface="Calibri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2" y="3124200"/>
            <a:ext cx="6781800" cy="646331"/>
          </a:xfrm>
        </p:spPr>
        <p:txBody>
          <a:bodyPr/>
          <a:lstStyle/>
          <a:p>
            <a:r>
              <a:rPr lang="ru-RU" sz="1800" dirty="0" smtClean="0">
                <a:latin typeface="Calibri" pitchFamily="34" charset="0"/>
                <a:cs typeface="Arial" charset="0"/>
              </a:rPr>
              <a:t>Хайретдинов Рустэм Нилович, </a:t>
            </a:r>
            <a:br>
              <a:rPr lang="ru-RU" sz="1800" dirty="0" smtClean="0">
                <a:latin typeface="Calibri" pitchFamily="34" charset="0"/>
                <a:cs typeface="Arial" charset="0"/>
              </a:rPr>
            </a:br>
            <a:r>
              <a:rPr lang="ru-RU" sz="1800" dirty="0" smtClean="0">
                <a:latin typeface="Calibri" pitchFamily="34" charset="0"/>
                <a:cs typeface="Arial" charset="0"/>
              </a:rPr>
              <a:t>кандидат экономических наук</a:t>
            </a:r>
          </a:p>
        </p:txBody>
      </p:sp>
      <p:sp>
        <p:nvSpPr>
          <p:cNvPr id="7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dirty="0" smtClean="0"/>
              <a:t>                	Российская</a:t>
            </a:r>
            <a:r>
              <a:rPr lang="ru-RU" baseline="0" dirty="0" smtClean="0"/>
              <a:t> академия народного хозяйства</a:t>
            </a:r>
            <a:br>
              <a:rPr lang="ru-RU" baseline="0" dirty="0" smtClean="0"/>
            </a:br>
            <a:r>
              <a:rPr lang="ru-RU" baseline="0" dirty="0" smtClean="0"/>
              <a:t>	и государственной службы при Президенте РФ</a:t>
            </a:r>
            <a:endParaRPr lang="en-CA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-12700"/>
            <a:ext cx="584200" cy="78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82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Content Placeholder 2"/>
          <p:cNvSpPr>
            <a:spLocks noGrp="1"/>
          </p:cNvSpPr>
          <p:nvPr>
            <p:ph idx="4294967295"/>
          </p:nvPr>
        </p:nvSpPr>
        <p:spPr>
          <a:xfrm>
            <a:off x="1284288" y="2784476"/>
            <a:ext cx="7478712" cy="2936188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"/>
            </a:pPr>
            <a:r>
              <a:rPr lang="ru-RU" sz="2100" dirty="0" smtClean="0"/>
              <a:t>ПРАВИЛЬНО ОПРЕДЕЛИТЬ ВНУТРЕННЕГО ЗАКАЗЧИКА ПРАВИЛА И СПОСОБ ВЗАИМОДЕЙСТВИЯ С НИМ</a:t>
            </a:r>
          </a:p>
          <a:p>
            <a:pPr>
              <a:buSzPct val="100000"/>
              <a:buFont typeface="Wingdings" pitchFamily="2" charset="2"/>
              <a:buChar char=""/>
            </a:pPr>
            <a:r>
              <a:rPr lang="ru-RU" sz="2100" dirty="0" smtClean="0"/>
              <a:t>ПРАВИЛЬНО ВЫСТРОИТЬ ПРОЦЕСС ПО ВНЕДРЕНИЮ И ИЗМЕНЕНИЮ ПРАВИЛ</a:t>
            </a:r>
          </a:p>
          <a:p>
            <a:pPr>
              <a:buSzPct val="100000"/>
              <a:buFont typeface="Wingdings" pitchFamily="2" charset="2"/>
              <a:buChar char=""/>
            </a:pPr>
            <a:r>
              <a:rPr lang="ru-RU" sz="2100" dirty="0" smtClean="0"/>
              <a:t>ПРАВИЛЬНО ВЫБРАТЬ И НАСТРОИТЬ СИСТЕМУ КОНТРОЛЯ </a:t>
            </a:r>
          </a:p>
          <a:p>
            <a:pPr>
              <a:buSzPct val="100000"/>
              <a:buFont typeface="Wingdings" pitchFamily="2" charset="2"/>
              <a:buChar char=""/>
            </a:pPr>
            <a:r>
              <a:rPr lang="ru-RU" sz="2100" dirty="0" smtClean="0"/>
              <a:t>ГРАМОТНО ИСПОЛЬЗОВАТЬ ОБРАТНУЮ СВЯЗЬ</a:t>
            </a:r>
          </a:p>
        </p:txBody>
      </p:sp>
      <p:sp>
        <p:nvSpPr>
          <p:cNvPr id="200707" name="Title 1"/>
          <p:cNvSpPr>
            <a:spLocks noGrp="1"/>
          </p:cNvSpPr>
          <p:nvPr>
            <p:ph type="title" idx="4294967295"/>
          </p:nvPr>
        </p:nvSpPr>
        <p:spPr>
          <a:xfrm>
            <a:off x="1284288" y="1703389"/>
            <a:ext cx="7345362" cy="51911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ПО ОКОНЧАНИИ КУРСА ВЫ СМОЖЕТЕ</a:t>
            </a:r>
          </a:p>
        </p:txBody>
      </p:sp>
    </p:spTree>
    <p:extLst>
      <p:ext uri="{BB962C8B-B14F-4D97-AF65-F5344CB8AC3E}">
        <p14:creationId xmlns:p14="http://schemas.microsoft.com/office/powerpoint/2010/main" val="16159027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1752600"/>
            <a:ext cx="9144000" cy="413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79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ctrTitle"/>
          </p:nvPr>
        </p:nvSpPr>
        <p:spPr>
          <a:xfrm>
            <a:off x="911192" y="1067752"/>
            <a:ext cx="7699408" cy="1066800"/>
          </a:xfrm>
        </p:spPr>
        <p:txBody>
          <a:bodyPr>
            <a:noAutofit/>
          </a:bodyPr>
          <a:lstStyle/>
          <a:p>
            <a:pPr algn="ctr"/>
            <a:r>
              <a:rPr lang="ru-RU" sz="2400" smtClean="0">
                <a:solidFill>
                  <a:schemeClr val="tx1"/>
                </a:solidFill>
              </a:rPr>
              <a:t>КОРПОРАТИВНАЯ КУЛЬТУРА БЫВАЕТ РАЗНОЙ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946259"/>
            <a:ext cx="663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НО ВСЯ БАЗИРУЕТСЯ НА ПРАВИЛАХ = ОГРАНИЧЕНИЯХ</a:t>
            </a:r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8" y="1828799"/>
            <a:ext cx="4608496" cy="360661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28800"/>
            <a:ext cx="4473282" cy="36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Title 1"/>
          <p:cNvSpPr>
            <a:spLocks noGrp="1"/>
          </p:cNvSpPr>
          <p:nvPr>
            <p:ph type="title" idx="4294967295"/>
          </p:nvPr>
        </p:nvSpPr>
        <p:spPr>
          <a:xfrm>
            <a:off x="502633" y="1052513"/>
            <a:ext cx="3160712" cy="51911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КУРЕНИЕ В МЕТРО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3" y="1571625"/>
            <a:ext cx="2806574" cy="2362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88" y="1558925"/>
            <a:ext cx="3149600" cy="2362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5097462" y="1065213"/>
            <a:ext cx="3160712" cy="51911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ДРЕСС-КОД</a:t>
            </a:r>
            <a:endParaRPr lang="ru-RU" dirty="0" smtClean="0"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43400"/>
            <a:ext cx="3659188" cy="20373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5334000" y="4414837"/>
            <a:ext cx="3160712" cy="519112"/>
          </a:xfrm>
          <a:prstGeom prst="rect">
            <a:avLst/>
          </a:prstGeom>
        </p:spPr>
        <p:txBody>
          <a:bodyPr/>
          <a:lstStyle/>
          <a:p>
            <a:r>
              <a:rPr lang="ru-RU" smtClean="0">
                <a:latin typeface="Calibri" pitchFamily="34" charset="0"/>
              </a:rPr>
              <a:t>ПРАВИЛА ДОРОЖНОГО ДВИЖЕНИЯ</a:t>
            </a:r>
            <a:endParaRPr 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226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1306513" y="1265258"/>
            <a:ext cx="6745287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>
              <a:lnSpc>
                <a:spcPct val="90000"/>
              </a:lnSpc>
            </a:pPr>
            <a:r>
              <a:rPr lang="ru-RU" sz="2900" smtClean="0">
                <a:solidFill>
                  <a:schemeClr val="tx2"/>
                </a:solidFill>
                <a:latin typeface="Calibri" pitchFamily="34" charset="0"/>
                <a:cs typeface="Helvetica" charset="0"/>
                <a:sym typeface="Helvetica" charset="0"/>
              </a:rPr>
              <a:t>ПОЧЕМУ ЛЮДИ ВЫПОЛНЯЮТ ПРАВИЛА?</a:t>
            </a:r>
            <a:endParaRPr lang="en-US" sz="2900" dirty="0">
              <a:solidFill>
                <a:schemeClr val="tx2"/>
              </a:solidFill>
              <a:latin typeface="Calibri" pitchFamily="34" charset="0"/>
              <a:cs typeface="Helvetica" charset="0"/>
              <a:sym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913" y="2057400"/>
            <a:ext cx="50744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БОЯТСЯ ПОСЛЕДСТВИЙ</a:t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БОЯТСЯ НАКАЗАНИЯ</a:t>
            </a:r>
          </a:p>
          <a:p>
            <a:pPr marL="342900" indent="-342900">
              <a:buFont typeface="Arial" charset="0"/>
              <a:buChar char="•"/>
            </a:pPr>
            <a:endParaRPr lang="ru-RU" sz="2000" dirty="0"/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ЖДУТ ПООЩРЕНИЯ</a:t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ПОНИМАЮТ РАЗУМНОСТЬ ПРАВИЛ</a:t>
            </a:r>
          </a:p>
          <a:p>
            <a:pPr marL="342900" indent="-342900">
              <a:buFont typeface="Arial" charset="0"/>
              <a:buChar char="•"/>
            </a:pPr>
            <a:endParaRPr lang="ru-RU" sz="2000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ВЕДУТ СЕБЯ «КАК ВСЕ»</a:t>
            </a:r>
          </a:p>
        </p:txBody>
      </p:sp>
    </p:spTree>
    <p:extLst>
      <p:ext uri="{BB962C8B-B14F-4D97-AF65-F5344CB8AC3E}">
        <p14:creationId xmlns:p14="http://schemas.microsoft.com/office/powerpoint/2010/main" val="1072625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1306513" y="1265258"/>
            <a:ext cx="6745287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642938">
              <a:lnSpc>
                <a:spcPct val="90000"/>
              </a:lnSpc>
            </a:pPr>
            <a:r>
              <a:rPr lang="ru-RU" sz="2900" dirty="0" smtClean="0">
                <a:solidFill>
                  <a:schemeClr val="tx2"/>
                </a:solidFill>
                <a:latin typeface="Calibri" pitchFamily="34" charset="0"/>
                <a:cs typeface="Helvetica" charset="0"/>
                <a:sym typeface="Helvetica" charset="0"/>
              </a:rPr>
              <a:t>КАКИЕ ПРАВИЛА ЛЕГЧЕ ВЫПОЛНЯЮТСЯ?</a:t>
            </a:r>
            <a:endParaRPr lang="en-US" sz="2900" dirty="0">
              <a:solidFill>
                <a:schemeClr val="tx2"/>
              </a:solidFill>
              <a:latin typeface="Calibri" pitchFamily="34" charset="0"/>
              <a:cs typeface="Helvetica" charset="0"/>
              <a:sym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4038" y="2286000"/>
            <a:ext cx="76502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ПАССИВНЫЕ («НЕ ДЕЛАТЬ»)</a:t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ТРЕБУЮЩИЕ НЕБОЛЬШОГО ИЗМЕНЕНИЯ ПОВЕДЕНИЯ</a:t>
            </a:r>
          </a:p>
          <a:p>
            <a:pPr marL="342900" indent="-342900">
              <a:buFont typeface="Arial" charset="0"/>
              <a:buChar char="•"/>
            </a:pPr>
            <a:endParaRPr lang="ru-RU" sz="2000" dirty="0"/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ОДИНАКОВЫЕ ДЛЯ ВСЕХ ИЗ БЛИЖНЕГО КРУГА</a:t>
            </a:r>
            <a:br>
              <a:rPr lang="ru-RU" sz="2000" dirty="0" smtClean="0"/>
            </a:br>
            <a:endParaRPr lang="ru-RU" sz="2000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ЛОГИЧЕСКИ ОБОСНОВАННЫЕ</a:t>
            </a:r>
          </a:p>
        </p:txBody>
      </p:sp>
    </p:spTree>
    <p:extLst>
      <p:ext uri="{BB962C8B-B14F-4D97-AF65-F5344CB8AC3E}">
        <p14:creationId xmlns:p14="http://schemas.microsoft.com/office/powerpoint/2010/main" val="43641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ма Office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DDDDDD"/>
        </a:lt1>
        <a:dk2>
          <a:srgbClr val="0099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EBEBEB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EEECE1"/>
        </a:dk1>
        <a:lt1>
          <a:srgbClr val="FFFFFF"/>
        </a:lt1>
        <a:dk2>
          <a:srgbClr val="DDDDDD"/>
        </a:dk2>
        <a:lt2>
          <a:srgbClr val="009900"/>
        </a:lt2>
        <a:accent1>
          <a:srgbClr val="4F81BD"/>
        </a:accent1>
        <a:accent2>
          <a:srgbClr val="C0504D"/>
        </a:accent2>
        <a:accent3>
          <a:srgbClr val="EBEBEB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C0C0C0"/>
        </a:lt1>
        <a:dk2>
          <a:srgbClr val="0099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DDDDDD"/>
        </a:lt1>
        <a:dk2>
          <a:srgbClr val="0099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BEBE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Презентация1-1</Template>
  <TotalTime>13147</TotalTime>
  <Words>469</Words>
  <Application>Microsoft Macintosh PowerPoint</Application>
  <PresentationFormat>Экран (4:3)</PresentationFormat>
  <Paragraphs>170</Paragraphs>
  <Slides>31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Calibri</vt:lpstr>
      <vt:lpstr>Helvetica</vt:lpstr>
      <vt:lpstr>Lucida Console</vt:lpstr>
      <vt:lpstr>MS PGothic</vt:lpstr>
      <vt:lpstr>ＭＳ Ｐゴシック</vt:lpstr>
      <vt:lpstr>Roboto</vt:lpstr>
      <vt:lpstr>Times New Roman</vt:lpstr>
      <vt:lpstr>Verdana</vt:lpstr>
      <vt:lpstr>Wingdings</vt:lpstr>
      <vt:lpstr>Arial</vt:lpstr>
      <vt:lpstr>Тема Office</vt:lpstr>
      <vt:lpstr>СОЗДАНИЕ И ВНЕДРЕНИЕ КОРПОРАТИВНЫХ ПРАВИЛ СИЛА ОБРАТНОЙ СВЯЗИ    09 февраля 2017</vt:lpstr>
      <vt:lpstr>ОБ АВТОРЕ</vt:lpstr>
      <vt:lpstr>ПЛАН ЗАНЯТИЯ</vt:lpstr>
      <vt:lpstr>ПО ОКОНЧАНИИ КУРСА ВЫ СМОЖЕТЕ</vt:lpstr>
      <vt:lpstr>Презентация PowerPoint</vt:lpstr>
      <vt:lpstr>КОРПОРАТИВНАЯ КУЛЬТУРА БЫВАЕТ РАЗНОЙ</vt:lpstr>
      <vt:lpstr>КУРЕНИЕ В МЕТРО</vt:lpstr>
      <vt:lpstr>Презентация PowerPoint</vt:lpstr>
      <vt:lpstr>Презентация PowerPoint</vt:lpstr>
      <vt:lpstr>ПРИНЦИПЫ ФОРМИРОВАНИЯ ПРИВЫЧЕК</vt:lpstr>
      <vt:lpstr>ПРИНЦИПЫ ФОРМИРОВАНИЯ ПРИВЫЧЕК</vt:lpstr>
      <vt:lpstr>ПРИНЦИПЫ ФОРМИРОВАНИЯ ПРИВЫЧЕК</vt:lpstr>
      <vt:lpstr>Презентация PowerPoint</vt:lpstr>
      <vt:lpstr>Презентация PowerPoint</vt:lpstr>
      <vt:lpstr>ЗАЧЕМ НУЖЕН «СПОНСОР ПРАВИЛА»?</vt:lpstr>
      <vt:lpstr>ОТНОШЕНИЕ ЛЮДЕЙ К ПРАВИЛАМ</vt:lpstr>
      <vt:lpstr>ОТНОШЕНИЕ ЛЮДЕЙ К ПРАВИЛАМ</vt:lpstr>
      <vt:lpstr>ПРИНЦИП «РАЗБИТЫХ ОКОН»</vt:lpstr>
      <vt:lpstr>ПРИНЦИП «РАЗБИТЫХ ОКОН»</vt:lpstr>
      <vt:lpstr>ПРИНЦИП НЕОТВРАТИМОСТИ НАКАЗАНИЯ</vt:lpstr>
      <vt:lpstr>НАЦИОНАЛЬНЫЕ ОСОБЕННОСТИ</vt:lpstr>
      <vt:lpstr>ДВИЖЕНИЕ МЕЛКИМИ ШАГАМИ</vt:lpstr>
      <vt:lpstr>ПРИНЦИПЫ ВНЕДРЕНИЯ ПРАВИЛ</vt:lpstr>
      <vt:lpstr>ПРОФИЛЬ ПОВЕДЕНИЯ</vt:lpstr>
      <vt:lpstr>ПРИНЦИПЫ ПРЕДЕЛЬНОГО КОЛИЧЕСТВА ИНЦИДЕНТОВ</vt:lpstr>
      <vt:lpstr>РЕСУРСНЫЙ ПОДХОД</vt:lpstr>
      <vt:lpstr>РЕСУРСНЫЙ ПОДХОД</vt:lpstr>
      <vt:lpstr>ПРИМЕР РАБОТЫ ПРОФИЛЯ</vt:lpstr>
      <vt:lpstr>ЦИКЛ КОНТРОЛЯ ПО ПРОФИЛЯМ</vt:lpstr>
      <vt:lpstr>ЧТО У ВАС ОСТАНЕТСЯ В ГОЛОВЕ ПОСЛЕ МАСТЕР-КЛАССА?</vt:lpstr>
      <vt:lpstr>ЗАДАВАЙТЕ ВОПРОСЫ    rustem@khairetdinov.com  09 февраля 2017</vt:lpstr>
    </vt:vector>
  </TitlesOfParts>
  <Company>HOME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InfoWatch RUS</dc:title>
  <dc:creator>DmitryH</dc:creator>
  <cp:lastModifiedBy>Khairetdinov Rustem</cp:lastModifiedBy>
  <cp:revision>258</cp:revision>
  <dcterms:created xsi:type="dcterms:W3CDTF">2007-08-26T15:24:18Z</dcterms:created>
  <dcterms:modified xsi:type="dcterms:W3CDTF">2017-02-09T15:46:13Z</dcterms:modified>
</cp:coreProperties>
</file>